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20"/>
  </p:notesMasterIdLst>
  <p:sldIdLst>
    <p:sldId id="2000" r:id="rId3"/>
    <p:sldId id="2001" r:id="rId4"/>
    <p:sldId id="2006" r:id="rId5"/>
    <p:sldId id="1445" r:id="rId6"/>
    <p:sldId id="2164" r:id="rId7"/>
    <p:sldId id="273" r:id="rId8"/>
    <p:sldId id="2002" r:id="rId9"/>
    <p:sldId id="279" r:id="rId10"/>
    <p:sldId id="290" r:id="rId11"/>
    <p:sldId id="1441" r:id="rId12"/>
    <p:sldId id="2004" r:id="rId13"/>
    <p:sldId id="268" r:id="rId14"/>
    <p:sldId id="2168" r:id="rId15"/>
    <p:sldId id="2166" r:id="rId16"/>
    <p:sldId id="2167" r:id="rId17"/>
    <p:sldId id="265" r:id="rId18"/>
    <p:sldId id="914" r:id="rId19"/>
  </p:sldIdLst>
  <p:sldSz cx="12192000" cy="6858000"/>
  <p:notesSz cx="6858000" cy="9144000"/>
  <p:embeddedFontLst>
    <p:embeddedFont>
      <p:font typeface="Source Han Sans CN" panose="02010600030101010101" charset="-122"/>
      <p:regular r:id="rId21"/>
    </p:embeddedFont>
    <p:embeddedFont>
      <p:font typeface="Calibri" panose="020F0502020204030204" pitchFamily="34" charset="0"/>
      <p:regular r:id="rId22"/>
      <p:bold r:id="rId23"/>
      <p:italic r:id="rId24"/>
      <p:boldItalic r:id="rId25"/>
    </p:embeddedFont>
    <p:embeddedFont>
      <p:font typeface="Helvetica" panose="020B0604020202020204" pitchFamily="34" charset="0"/>
      <p:regular r:id="rId26"/>
      <p:bold r:id="rId27"/>
      <p:italic r:id="rId28"/>
      <p:boldItalic r:id="rId29"/>
    </p:embeddedFont>
    <p:embeddedFont>
      <p:font typeface="Miriam" panose="020B0502050101010101" pitchFamily="34" charset="-79"/>
      <p:regular r:id="rId30"/>
    </p:embeddedFont>
    <p:embeddedFont>
      <p:font typeface="Open Sans" panose="020B0606030504020204" pitchFamily="34" charset="0"/>
      <p:regular r:id="rId31"/>
      <p:bold r:id="rId32"/>
      <p:italic r:id="rId33"/>
      <p:boldItalic r:id="rId34"/>
    </p:embeddedFont>
    <p:embeddedFont>
      <p:font typeface="Open Sans Light" panose="020B0306030504020204" pitchFamily="34" charset="0"/>
      <p:regular r:id="rId35"/>
      <p:italic r:id="rId36"/>
    </p:embeddedFont>
    <p:embeddedFont>
      <p:font typeface="等线" panose="02010600030101010101" pitchFamily="2" charset="-122"/>
      <p:regular r:id="rId37"/>
      <p:bold r:id="rId38"/>
    </p:embeddedFont>
    <p:embeddedFont>
      <p:font typeface="等线 Light" panose="02010600030101010101" pitchFamily="2" charset="-122"/>
      <p:regular r:id="rId39"/>
    </p:embeddedFont>
    <p:embeddedFont>
      <p:font typeface="华文细黑" panose="02010600040101010101" pitchFamily="2" charset="-122"/>
      <p:regular r:id="rId40"/>
    </p:embeddedFont>
    <p:embeddedFont>
      <p:font typeface="思源黑体" panose="020B0400000000000000" pitchFamily="34" charset="-122"/>
      <p:regular r:id="rId41"/>
    </p:embeddedFont>
    <p:embeddedFont>
      <p:font typeface="思源黑体 CN Normal" panose="020B0400000000000000" pitchFamily="34" charset="-122"/>
      <p:regular r:id="rId42"/>
    </p:embeddedFont>
    <p:embeddedFont>
      <p:font typeface="微软雅黑" panose="020B0503020204020204" pitchFamily="34" charset="-122"/>
      <p:regular r:id="rId43"/>
      <p:bold r:id="rId44"/>
    </p:embeddedFont>
    <p:embeddedFont>
      <p:font typeface="微软雅黑" panose="020B0503020204020204" pitchFamily="34" charset="-122"/>
      <p:regular r:id="rId43"/>
      <p:bold r:id="rId44"/>
    </p:embeddedFont>
    <p:embeddedFont>
      <p:font typeface="微软雅黑 Light" panose="020B0502040204020203" pitchFamily="34" charset="-122"/>
      <p:regular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02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66" autoAdjust="0"/>
    <p:restoredTop sz="94674"/>
  </p:normalViewPr>
  <p:slideViewPr>
    <p:cSldViewPr snapToGrid="0">
      <p:cViewPr varScale="1">
        <p:scale>
          <a:sx n="53" d="100"/>
          <a:sy n="53" d="100"/>
        </p:scale>
        <p:origin x="48" y="8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9.fntdata"/><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gs" Target="tags/tag1.xml"/><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tx2">
                  <a:alpha val="10000"/>
                </a:schemeClr>
              </a:solidFill>
            </a:ln>
          </c:spPr>
          <c:dPt>
            <c:idx val="0"/>
            <c:bubble3D val="0"/>
            <c:spPr>
              <a:solidFill>
                <a:schemeClr val="tx2">
                  <a:alpha val="20000"/>
                </a:schemeClr>
              </a:solidFill>
              <a:ln w="19050">
                <a:solidFill>
                  <a:schemeClr val="tx2">
                    <a:alpha val="10000"/>
                  </a:schemeClr>
                </a:solidFill>
              </a:ln>
              <a:effectLst/>
            </c:spPr>
            <c:extLst>
              <c:ext xmlns:c16="http://schemas.microsoft.com/office/drawing/2014/chart" uri="{C3380CC4-5D6E-409C-BE32-E72D297353CC}">
                <c16:uniqueId val="{00000001-CF3A-4031-BAA4-4E738FE75E3F}"/>
              </c:ext>
            </c:extLst>
          </c:dPt>
          <c:dPt>
            <c:idx val="1"/>
            <c:bubble3D val="0"/>
            <c:spPr>
              <a:solidFill>
                <a:schemeClr val="accent3">
                  <a:lumMod val="60000"/>
                  <a:lumOff val="40000"/>
                </a:schemeClr>
              </a:solidFill>
              <a:ln w="19050">
                <a:solidFill>
                  <a:schemeClr val="tx2">
                    <a:alpha val="10000"/>
                  </a:schemeClr>
                </a:solidFill>
              </a:ln>
              <a:effectLst/>
            </c:spPr>
            <c:extLst>
              <c:ext xmlns:c16="http://schemas.microsoft.com/office/drawing/2014/chart" uri="{C3380CC4-5D6E-409C-BE32-E72D297353CC}">
                <c16:uniqueId val="{00000003-CF3A-4031-BAA4-4E738FE75E3F}"/>
              </c:ext>
            </c:extLst>
          </c:dPt>
          <c:dPt>
            <c:idx val="2"/>
            <c:bubble3D val="0"/>
            <c:spPr>
              <a:gradFill>
                <a:gsLst>
                  <a:gs pos="0">
                    <a:schemeClr val="accent3"/>
                  </a:gs>
                  <a:gs pos="100000">
                    <a:schemeClr val="accent4"/>
                  </a:gs>
                </a:gsLst>
                <a:lin ang="5400000" scaled="1"/>
              </a:gradFill>
              <a:ln w="19050">
                <a:solidFill>
                  <a:schemeClr val="tx2">
                    <a:alpha val="10000"/>
                  </a:schemeClr>
                </a:solidFill>
              </a:ln>
              <a:effectLst/>
            </c:spPr>
            <c:extLst>
              <c:ext xmlns:c16="http://schemas.microsoft.com/office/drawing/2014/chart" uri="{C3380CC4-5D6E-409C-BE32-E72D297353CC}">
                <c16:uniqueId val="{00000005-CF3A-4031-BAA4-4E738FE75E3F}"/>
              </c:ext>
            </c:extLst>
          </c:dPt>
          <c:dPt>
            <c:idx val="3"/>
            <c:bubble3D val="0"/>
            <c:spPr>
              <a:solidFill>
                <a:srgbClr val="FF0000"/>
              </a:solidFill>
              <a:ln w="19050">
                <a:solidFill>
                  <a:schemeClr val="tx2">
                    <a:alpha val="10000"/>
                  </a:schemeClr>
                </a:solidFill>
              </a:ln>
              <a:effectLst/>
            </c:spPr>
            <c:extLst>
              <c:ext xmlns:c16="http://schemas.microsoft.com/office/drawing/2014/chart" uri="{C3380CC4-5D6E-409C-BE32-E72D297353CC}">
                <c16:uniqueId val="{00000007-CF3A-4031-BAA4-4E738FE75E3F}"/>
              </c:ext>
            </c:extLst>
          </c:dPt>
          <c:dPt>
            <c:idx val="4"/>
            <c:bubble3D val="0"/>
            <c:spPr>
              <a:solidFill>
                <a:schemeClr val="accent5"/>
              </a:solidFill>
              <a:ln w="19050">
                <a:solidFill>
                  <a:schemeClr val="tx2">
                    <a:alpha val="10000"/>
                  </a:schemeClr>
                </a:solidFill>
              </a:ln>
              <a:effectLst/>
            </c:spPr>
            <c:extLst>
              <c:ext xmlns:c16="http://schemas.microsoft.com/office/drawing/2014/chart" uri="{C3380CC4-5D6E-409C-BE32-E72D297353CC}">
                <c16:uniqueId val="{00000009-CF3A-4031-BAA4-4E738FE75E3F}"/>
              </c:ext>
            </c:extLst>
          </c:dPt>
          <c:dLbls>
            <c:dLbl>
              <c:idx val="0"/>
              <c:tx>
                <c:rich>
                  <a:bodyPr/>
                  <a:lstStyle/>
                  <a:p>
                    <a:r>
                      <a:rPr lang="zh-CN" altLang="en-US"/>
                      <a:t>美国</a:t>
                    </a:r>
                    <a:endParaRPr lang="zh-CN" alt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F3A-4031-BAA4-4E738FE75E3F}"/>
                </c:ext>
              </c:extLst>
            </c:dLbl>
            <c:dLbl>
              <c:idx val="1"/>
              <c:tx>
                <c:rich>
                  <a:bodyPr/>
                  <a:lstStyle/>
                  <a:p>
                    <a:r>
                      <a:rPr lang="zh-CN" altLang="en-US"/>
                      <a:t>欧洲</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CF3A-4031-BAA4-4E738FE75E3F}"/>
                </c:ext>
              </c:extLst>
            </c:dLbl>
            <c:dLbl>
              <c:idx val="2"/>
              <c:tx>
                <c:rich>
                  <a:bodyPr/>
                  <a:lstStyle/>
                  <a:p>
                    <a:r>
                      <a:rPr lang="zh-CN" altLang="en-US"/>
                      <a:t>日本</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CF3A-4031-BAA4-4E738FE75E3F}"/>
                </c:ext>
              </c:extLst>
            </c:dLbl>
            <c:dLbl>
              <c:idx val="3"/>
              <c:tx>
                <c:rich>
                  <a:bodyPr/>
                  <a:lstStyle/>
                  <a:p>
                    <a:r>
                      <a:rPr lang="zh-CN" altLang="en-US"/>
                      <a:t>中国</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CF3A-4031-BAA4-4E738FE75E3F}"/>
                </c:ext>
              </c:extLst>
            </c:dLbl>
            <c:dLbl>
              <c:idx val="4"/>
              <c:tx>
                <c:rich>
                  <a:bodyPr/>
                  <a:lstStyle/>
                  <a:p>
                    <a:r>
                      <a:rPr lang="zh-CN" altLang="en-US"/>
                      <a:t>亚太</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CF3A-4031-BAA4-4E738FE75E3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美国</c:v>
                </c:pt>
                <c:pt idx="1">
                  <c:v>欧洲</c:v>
                </c:pt>
                <c:pt idx="2">
                  <c:v>日本</c:v>
                </c:pt>
                <c:pt idx="3">
                  <c:v>中国</c:v>
                </c:pt>
                <c:pt idx="4">
                  <c:v>亚太</c:v>
                </c:pt>
              </c:strCache>
            </c:strRef>
          </c:cat>
          <c:val>
            <c:numRef>
              <c:f>Sheet1!$B$2:$B$6</c:f>
              <c:numCache>
                <c:formatCode>0%</c:formatCode>
                <c:ptCount val="5"/>
                <c:pt idx="0">
                  <c:v>0.27</c:v>
                </c:pt>
                <c:pt idx="1">
                  <c:v>0.09</c:v>
                </c:pt>
                <c:pt idx="2">
                  <c:v>0.08</c:v>
                </c:pt>
                <c:pt idx="3">
                  <c:v>0.34</c:v>
                </c:pt>
                <c:pt idx="4">
                  <c:v>0.22</c:v>
                </c:pt>
              </c:numCache>
            </c:numRef>
          </c:val>
          <c:extLst>
            <c:ext xmlns:c16="http://schemas.microsoft.com/office/drawing/2014/chart" uri="{C3380CC4-5D6E-409C-BE32-E72D297353CC}">
              <c16:uniqueId val="{00000008-CF3A-4031-BAA4-4E738FE75E3F}"/>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1050" b="0" i="0" u="none" strike="noStrike" kern="1200" baseline="0">
                <a:solidFill>
                  <a:schemeClr val="tx1"/>
                </a:solidFill>
                <a:latin typeface="Montserrat" panose="020B0604020202020204" charset="0"/>
                <a:ea typeface="+mn-ea"/>
                <a:cs typeface="+mn-cs"/>
              </a:defRPr>
            </a:pPr>
            <a:endParaRPr lang="zh-CN"/>
          </a:p>
        </c:txPr>
      </c:legendEntry>
      <c:layout>
        <c:manualLayout>
          <c:xMode val="edge"/>
          <c:yMode val="edge"/>
          <c:x val="0.68533813243041497"/>
          <c:y val="0.21594357755072799"/>
          <c:w val="9.7494752126801129E-2"/>
          <c:h val="0.46557789546555628"/>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ontserrat" panose="020B0604020202020204" charset="0"/>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lumMod val="40000"/>
        <a:lumOff val="60000"/>
      </a:schemeClr>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dLbls>
          <c:showLegendKey val="0"/>
          <c:showVal val="0"/>
          <c:showCatName val="0"/>
          <c:showSerName val="0"/>
          <c:showPercent val="0"/>
          <c:showBubbleSize val="0"/>
        </c:dLbls>
        <c:marker val="1"/>
        <c:smooth val="0"/>
        <c:axId val="400618928"/>
        <c:axId val="400619320"/>
      </c:lineChart>
      <c:catAx>
        <c:axId val="400618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1"/>
                </a:solidFill>
                <a:latin typeface="Montserrat" panose="020B0604020202020204" charset="0"/>
                <a:ea typeface="+mn-ea"/>
                <a:cs typeface="+mn-cs"/>
              </a:defRPr>
            </a:pPr>
            <a:endParaRPr lang="zh-CN"/>
          </a:p>
        </c:txPr>
        <c:crossAx val="400619320"/>
        <c:crosses val="autoZero"/>
        <c:auto val="1"/>
        <c:lblAlgn val="ctr"/>
        <c:lblOffset val="100"/>
        <c:noMultiLvlLbl val="0"/>
      </c:catAx>
      <c:valAx>
        <c:axId val="400619320"/>
        <c:scaling>
          <c:orientation val="minMax"/>
        </c:scaling>
        <c:delete val="0"/>
        <c:axPos val="l"/>
        <c:majorGridlines>
          <c:spPr>
            <a:ln w="9525" cap="flat" cmpd="sng" algn="ctr">
              <a:solidFill>
                <a:schemeClr val="bg1">
                  <a:alpha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ontserrat" panose="020B0604020202020204" charset="0"/>
                <a:ea typeface="+mn-ea"/>
                <a:cs typeface="+mn-cs"/>
              </a:defRPr>
            </a:pPr>
            <a:endParaRPr lang="zh-CN"/>
          </a:p>
        </c:txPr>
        <c:crossAx val="400618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862605812510418E-2"/>
          <c:y val="4.9999729005144895E-3"/>
          <c:w val="0.99"/>
          <c:h val="0.98750000000000004"/>
        </c:manualLayout>
      </c:layout>
      <c:pieChart>
        <c:varyColors val="0"/>
        <c:ser>
          <c:idx val="0"/>
          <c:order val="0"/>
          <c:tx>
            <c:strRef>
              <c:f>Sheet1!$A$2</c:f>
              <c:strCache>
                <c:ptCount val="1"/>
                <c:pt idx="0">
                  <c:v>Sales</c:v>
                </c:pt>
              </c:strCache>
            </c:strRef>
          </c:tx>
          <c:spPr>
            <a:solidFill>
              <a:srgbClr val="FFD001"/>
            </a:solidFill>
            <a:ln w="12700" cap="flat">
              <a:noFill/>
              <a:miter lim="400000"/>
            </a:ln>
            <a:effectLst/>
          </c:spPr>
          <c:dPt>
            <c:idx val="0"/>
            <c:bubble3D val="0"/>
            <c:spPr>
              <a:gradFill>
                <a:gsLst>
                  <a:gs pos="0">
                    <a:schemeClr val="accent1"/>
                  </a:gs>
                  <a:gs pos="100000">
                    <a:schemeClr val="accent2"/>
                  </a:gs>
                </a:gsLst>
                <a:lin ang="7800000" scaled="0"/>
              </a:gradFill>
              <a:ln w="12700" cap="flat">
                <a:noFill/>
                <a:miter lim="400000"/>
              </a:ln>
              <a:effectLst/>
            </c:spPr>
            <c:extLst>
              <c:ext xmlns:c16="http://schemas.microsoft.com/office/drawing/2014/chart" uri="{C3380CC4-5D6E-409C-BE32-E72D297353CC}">
                <c16:uniqueId val="{00000001-6425-449B-8AB6-E17EA0997E84}"/>
              </c:ext>
            </c:extLst>
          </c:dPt>
          <c:dPt>
            <c:idx val="1"/>
            <c:bubble3D val="0"/>
            <c:spPr>
              <a:solidFill>
                <a:schemeClr val="tx1"/>
              </a:solidFill>
              <a:ln w="12700" cap="flat">
                <a:noFill/>
                <a:miter lim="400000"/>
              </a:ln>
              <a:effectLst/>
            </c:spPr>
            <c:extLst>
              <c:ext xmlns:c16="http://schemas.microsoft.com/office/drawing/2014/chart" uri="{C3380CC4-5D6E-409C-BE32-E72D297353CC}">
                <c16:uniqueId val="{00000003-6425-449B-8AB6-E17EA0997E84}"/>
              </c:ext>
            </c:extLst>
          </c:dPt>
          <c:dPt>
            <c:idx val="2"/>
            <c:bubble3D val="0"/>
            <c:spPr>
              <a:solidFill>
                <a:schemeClr val="accent6"/>
              </a:solidFill>
              <a:ln w="12700" cap="flat">
                <a:noFill/>
                <a:miter lim="400000"/>
              </a:ln>
              <a:effectLst/>
            </c:spPr>
            <c:extLst>
              <c:ext xmlns:c16="http://schemas.microsoft.com/office/drawing/2014/chart" uri="{C3380CC4-5D6E-409C-BE32-E72D297353CC}">
                <c16:uniqueId val="{00000005-6425-449B-8AB6-E17EA0997E84}"/>
              </c:ext>
            </c:extLst>
          </c:dPt>
          <c:dPt>
            <c:idx val="3"/>
            <c:bubble3D val="0"/>
            <c:spPr>
              <a:solidFill>
                <a:schemeClr val="accent4"/>
              </a:solidFill>
              <a:ln w="12700" cap="flat">
                <a:noFill/>
                <a:miter lim="400000"/>
              </a:ln>
              <a:effectLst/>
            </c:spPr>
            <c:extLst>
              <c:ext xmlns:c16="http://schemas.microsoft.com/office/drawing/2014/chart" uri="{C3380CC4-5D6E-409C-BE32-E72D297353CC}">
                <c16:uniqueId val="{00000006-6425-449B-8AB6-E17EA0997E84}"/>
              </c:ext>
            </c:extLst>
          </c:dPt>
          <c:cat>
            <c:strRef>
              <c:f>Sheet1!$B$1:$E$1</c:f>
              <c:strCache>
                <c:ptCount val="4"/>
                <c:pt idx="0">
                  <c:v>Retail</c:v>
                </c:pt>
                <c:pt idx="2">
                  <c:v>Industry</c:v>
                </c:pt>
                <c:pt idx="3">
                  <c:v>Technology</c:v>
                </c:pt>
              </c:strCache>
            </c:strRef>
          </c:cat>
          <c:val>
            <c:numRef>
              <c:f>Sheet1!$B$2:$E$2</c:f>
              <c:numCache>
                <c:formatCode>General</c:formatCode>
                <c:ptCount val="4"/>
                <c:pt idx="0">
                  <c:v>12</c:v>
                </c:pt>
                <c:pt idx="2">
                  <c:v>18</c:v>
                </c:pt>
                <c:pt idx="3">
                  <c:v>70</c:v>
                </c:pt>
              </c:numCache>
            </c:numRef>
          </c:val>
          <c:extLst>
            <c:ext xmlns:c16="http://schemas.microsoft.com/office/drawing/2014/chart" uri="{C3380CC4-5D6E-409C-BE32-E72D297353CC}">
              <c16:uniqueId val="{00000004-6425-449B-8AB6-E17EA0997E84}"/>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5.3436274014675746E-2"/>
          <c:y val="0.42096301931139507"/>
          <c:w val="0.92285311277591653"/>
          <c:h val="2.5099535568348371E-2"/>
        </c:manualLayout>
      </c:layout>
      <c:barChart>
        <c:barDir val="col"/>
        <c:grouping val="clustered"/>
        <c:varyColors val="0"/>
        <c:ser>
          <c:idx val="0"/>
          <c:order val="0"/>
          <c:tx>
            <c:strRef>
              <c:f>Sheet1!$B$1</c:f>
              <c:strCache>
                <c:ptCount val="1"/>
                <c:pt idx="0">
                  <c:v>进口金额（亿美元）</c:v>
                </c:pt>
              </c:strCache>
            </c:strRef>
          </c:tx>
          <c:spPr>
            <a:solidFill>
              <a:schemeClr val="accent5">
                <a:lumMod val="75000"/>
              </a:schemeClr>
            </a:solidFill>
            <a:ln>
              <a:noFill/>
            </a:ln>
            <a:effectLst/>
          </c:spPr>
          <c:invertIfNegative val="0"/>
          <c:cat>
            <c:numRef>
              <c:f>Sheet1!$A$2:$A$5</c:f>
              <c:numCache>
                <c:formatCode>General</c:formatCode>
                <c:ptCount val="4"/>
              </c:numCache>
            </c:numRef>
          </c:cat>
          <c:val>
            <c:numRef>
              <c:f>Sheet1!$B$2:$B$5</c:f>
              <c:numCache>
                <c:formatCode>General</c:formatCode>
                <c:ptCount val="4"/>
              </c:numCache>
            </c:numRef>
          </c:val>
          <c:extLst>
            <c:ext xmlns:c16="http://schemas.microsoft.com/office/drawing/2014/chart" uri="{C3380CC4-5D6E-409C-BE32-E72D297353CC}">
              <c16:uniqueId val="{00000000-0BDA-44CE-9A2C-259B77F0029A}"/>
            </c:ext>
          </c:extLst>
        </c:ser>
        <c:ser>
          <c:idx val="1"/>
          <c:order val="1"/>
          <c:tx>
            <c:strRef>
              <c:f>Sheet1!$C$1</c:f>
              <c:strCache>
                <c:ptCount val="1"/>
                <c:pt idx="0">
                  <c:v>出口金额（亿美元）</c:v>
                </c:pt>
              </c:strCache>
            </c:strRef>
          </c:tx>
          <c:spPr>
            <a:solidFill>
              <a:schemeClr val="accent1">
                <a:lumMod val="60000"/>
                <a:lumOff val="40000"/>
              </a:schemeClr>
            </a:solidFill>
            <a:ln>
              <a:noFill/>
            </a:ln>
            <a:effectLst/>
          </c:spPr>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1-0BDA-44CE-9A2C-259B77F0029A}"/>
            </c:ext>
          </c:extLst>
        </c:ser>
        <c:dLbls>
          <c:showLegendKey val="0"/>
          <c:showVal val="0"/>
          <c:showCatName val="0"/>
          <c:showSerName val="0"/>
          <c:showPercent val="0"/>
          <c:showBubbleSize val="0"/>
        </c:dLbls>
        <c:gapWidth val="219"/>
        <c:overlap val="-27"/>
        <c:axId val="444726687"/>
        <c:axId val="444725247"/>
      </c:barChart>
      <c:catAx>
        <c:axId val="444726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4725247"/>
        <c:crosses val="autoZero"/>
        <c:auto val="1"/>
        <c:lblAlgn val="ctr"/>
        <c:lblOffset val="100"/>
        <c:noMultiLvlLbl val="0"/>
      </c:catAx>
      <c:valAx>
        <c:axId val="444725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4726687"/>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92171791504130041"/>
          <c:y val="0.82408806890847308"/>
          <c:w val="3.4927090730589999E-2"/>
          <c:h val="9.0724543642291308E-2"/>
        </c:manualLayout>
      </c:layout>
      <c:barChart>
        <c:barDir val="col"/>
        <c:grouping val="clustered"/>
        <c:varyColors val="0"/>
        <c:ser>
          <c:idx val="0"/>
          <c:order val="0"/>
          <c:tx>
            <c:strRef>
              <c:f>Sheet1!$B$1</c:f>
              <c:strCache>
                <c:ptCount val="1"/>
                <c:pt idx="0">
                  <c:v>进口数量（亿个）</c:v>
                </c:pt>
              </c:strCache>
            </c:strRef>
          </c:tx>
          <c:spPr>
            <a:solidFill>
              <a:schemeClr val="accent5">
                <a:lumMod val="75000"/>
              </a:schemeClr>
            </a:solidFill>
            <a:ln>
              <a:noFill/>
            </a:ln>
            <a:effectLst/>
          </c:spPr>
          <c:invertIfNegative val="0"/>
          <c:cat>
            <c:numRef>
              <c:f>Sheet1!$A$2:$A$5</c:f>
              <c:numCache>
                <c:formatCode>General</c:formatCode>
                <c:ptCount val="4"/>
              </c:numCache>
            </c:numRef>
          </c:cat>
          <c:val>
            <c:numRef>
              <c:f>Sheet1!$B$2:$B$5</c:f>
              <c:numCache>
                <c:formatCode>General</c:formatCode>
                <c:ptCount val="4"/>
              </c:numCache>
            </c:numRef>
          </c:val>
          <c:extLst>
            <c:ext xmlns:c16="http://schemas.microsoft.com/office/drawing/2014/chart" uri="{C3380CC4-5D6E-409C-BE32-E72D297353CC}">
              <c16:uniqueId val="{00000000-7CF2-46C5-AFF9-1B89895FBE91}"/>
            </c:ext>
          </c:extLst>
        </c:ser>
        <c:ser>
          <c:idx val="1"/>
          <c:order val="1"/>
          <c:tx>
            <c:strRef>
              <c:f>Sheet1!$C$1</c:f>
              <c:strCache>
                <c:ptCount val="1"/>
                <c:pt idx="0">
                  <c:v>出口数量（亿个）</c:v>
                </c:pt>
              </c:strCache>
            </c:strRef>
          </c:tx>
          <c:spPr>
            <a:solidFill>
              <a:schemeClr val="accent1">
                <a:lumMod val="60000"/>
                <a:lumOff val="40000"/>
              </a:schemeClr>
            </a:solidFill>
            <a:ln>
              <a:noFill/>
            </a:ln>
            <a:effectLst/>
          </c:spPr>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1-7CF2-46C5-AFF9-1B89895FBE91}"/>
            </c:ext>
          </c:extLst>
        </c:ser>
        <c:dLbls>
          <c:showLegendKey val="0"/>
          <c:showVal val="0"/>
          <c:showCatName val="0"/>
          <c:showSerName val="0"/>
          <c:showPercent val="0"/>
          <c:showBubbleSize val="0"/>
        </c:dLbls>
        <c:gapWidth val="219"/>
        <c:overlap val="-27"/>
        <c:axId val="444726687"/>
        <c:axId val="444725247"/>
      </c:barChart>
      <c:catAx>
        <c:axId val="444726687"/>
        <c:scaling>
          <c:orientation val="minMax"/>
        </c:scaling>
        <c:delete val="1"/>
        <c:axPos val="b"/>
        <c:numFmt formatCode="General" sourceLinked="1"/>
        <c:majorTickMark val="none"/>
        <c:minorTickMark val="none"/>
        <c:tickLblPos val="nextTo"/>
        <c:crossAx val="444725247"/>
        <c:crosses val="autoZero"/>
        <c:auto val="1"/>
        <c:lblAlgn val="ctr"/>
        <c:lblOffset val="100"/>
        <c:noMultiLvlLbl val="0"/>
      </c:catAx>
      <c:valAx>
        <c:axId val="44472524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44726687"/>
        <c:crosses val="autoZero"/>
        <c:crossBetween val="between"/>
      </c:valAx>
      <c:spPr>
        <a:noFill/>
        <a:ln w="25400">
          <a:noFill/>
        </a:ln>
        <a:effectLst/>
      </c:spPr>
    </c:plotArea>
    <c:legend>
      <c:legendPos val="b"/>
      <c:layout>
        <c:manualLayout>
          <c:xMode val="edge"/>
          <c:yMode val="edge"/>
          <c:x val="0.28709473989988793"/>
          <c:y val="0.87181863580445829"/>
          <c:w val="0.50438788959486636"/>
          <c:h val="8.5993859005149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5.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824128B4-132B-45DE-A6BE-4EFD3168412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7169280" cy="3157851"/>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BDBBE2-043B-4D7B-AD75-5843EDDDAEF5}" type="datetimeFigureOut">
              <a:rPr lang="zh-CN" altLang="en-US" smtClean="0"/>
              <a:t>2023/5/21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DB4BC-0440-4AFA-89B6-051654B61B9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B9727C-7F21-464B-832E-F0D09F1F5DF6}" type="slidenum">
              <a:rPr lang="zh-CN" altLang="en-US" smtClean="0"/>
              <a:t>10</a:t>
            </a:fld>
            <a:endParaRPr lang="zh-CN" altLang="en-US"/>
          </a:p>
        </p:txBody>
      </p:sp>
    </p:spTree>
    <p:extLst>
      <p:ext uri="{BB962C8B-B14F-4D97-AF65-F5344CB8AC3E}">
        <p14:creationId xmlns:p14="http://schemas.microsoft.com/office/powerpoint/2010/main" val="4078991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1B8E1C-0BEC-497B-9987-5C8A53428959}" type="slidenum">
              <a:rPr lang="zh-CN" altLang="en-US" smtClean="0"/>
              <a:t>12</a:t>
            </a:fld>
            <a:endParaRPr lang="zh-CN" altLang="en-US"/>
          </a:p>
        </p:txBody>
      </p:sp>
    </p:spTree>
    <p:extLst>
      <p:ext uri="{BB962C8B-B14F-4D97-AF65-F5344CB8AC3E}">
        <p14:creationId xmlns:p14="http://schemas.microsoft.com/office/powerpoint/2010/main" val="2464661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https://unsplash.com/photos/RRshxnCn8Lk</a:t>
            </a:r>
            <a:endParaRPr lang="zh-CN" altLang="en-US" dirty="0"/>
          </a:p>
        </p:txBody>
      </p:sp>
      <p:sp>
        <p:nvSpPr>
          <p:cNvPr id="4" name="灯片编号占位符 3"/>
          <p:cNvSpPr>
            <a:spLocks noGrp="1"/>
          </p:cNvSpPr>
          <p:nvPr>
            <p:ph type="sldNum" sz="quarter" idx="10"/>
          </p:nvPr>
        </p:nvSpPr>
        <p:spPr/>
        <p:txBody>
          <a:bodyPr/>
          <a:lstStyle/>
          <a:p>
            <a:fld id="{641B8E1C-0BEC-497B-9987-5C8A53428959}" type="slidenum">
              <a:rPr lang="zh-CN" altLang="en-US" smtClean="0"/>
              <a:t>16</a:t>
            </a:fld>
            <a:endParaRPr lang="zh-CN" altLang="en-US"/>
          </a:p>
        </p:txBody>
      </p:sp>
    </p:spTree>
    <p:extLst>
      <p:ext uri="{BB962C8B-B14F-4D97-AF65-F5344CB8AC3E}">
        <p14:creationId xmlns:p14="http://schemas.microsoft.com/office/powerpoint/2010/main" val="1445840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3</a:t>
            </a:fld>
            <a:endParaRPr lang="zh-CN" altLang="en-US"/>
          </a:p>
        </p:txBody>
      </p:sp>
    </p:spTree>
    <p:extLst>
      <p:ext uri="{BB962C8B-B14F-4D97-AF65-F5344CB8AC3E}">
        <p14:creationId xmlns:p14="http://schemas.microsoft.com/office/powerpoint/2010/main" val="282799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1B8E1C-0BEC-497B-9987-5C8A53428959}" type="slidenum">
              <a:rPr lang="zh-CN" altLang="en-US" smtClean="0"/>
              <a:t>4</a:t>
            </a:fld>
            <a:endParaRPr lang="zh-CN" altLang="en-US"/>
          </a:p>
        </p:txBody>
      </p:sp>
    </p:spTree>
    <p:extLst>
      <p:ext uri="{BB962C8B-B14F-4D97-AF65-F5344CB8AC3E}">
        <p14:creationId xmlns:p14="http://schemas.microsoft.com/office/powerpoint/2010/main" val="3894083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3DB4BC-0440-4AFA-89B6-051654B61B98}"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4294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1B8E1C-0BEC-497B-9987-5C8A534289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46228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3DB4BC-0440-4AFA-89B6-051654B61B98}"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1B8E1C-0BEC-497B-9987-5C8A53428959}" type="slidenum">
              <a:rPr lang="zh-CN" altLang="en-US" smtClean="0"/>
              <a:t>8</a:t>
            </a:fld>
            <a:endParaRPr lang="zh-CN" altLang="en-US"/>
          </a:p>
        </p:txBody>
      </p:sp>
    </p:spTree>
    <p:extLst>
      <p:ext uri="{BB962C8B-B14F-4D97-AF65-F5344CB8AC3E}">
        <p14:creationId xmlns:p14="http://schemas.microsoft.com/office/powerpoint/2010/main" val="3696678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6204EA-9097-443E-B0A2-3B4B1D8F6349}" type="slidenum">
              <a:rPr lang="zh-CN" altLang="en-US" smtClean="0"/>
              <a:t>9</a:t>
            </a:fld>
            <a:endParaRPr lang="zh-CN" altLang="en-US"/>
          </a:p>
        </p:txBody>
      </p:sp>
    </p:spTree>
    <p:extLst>
      <p:ext uri="{BB962C8B-B14F-4D97-AF65-F5344CB8AC3E}">
        <p14:creationId xmlns:p14="http://schemas.microsoft.com/office/powerpoint/2010/main" val="693899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0E300B0-CAA5-4C6E-9F4B-1D0789B563C3}"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0E300B0-CAA5-4C6E-9F4B-1D0789B563C3}"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0E300B0-CAA5-4C6E-9F4B-1D0789B563C3}"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214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302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Warna Master">
    <p:bg>
      <p:bgRef idx="1002">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771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amp; Subtitle cop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39223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big screen 02 copy">
    <p:spTree>
      <p:nvGrpSpPr>
        <p:cNvPr id="1" name=""/>
        <p:cNvGrpSpPr/>
        <p:nvPr/>
      </p:nvGrpSpPr>
      <p:grpSpPr>
        <a:xfrm>
          <a:off x="0" y="0"/>
          <a:ext cx="0" cy="0"/>
          <a:chOff x="0" y="0"/>
          <a:chExt cx="0" cy="0"/>
        </a:xfrm>
      </p:grpSpPr>
      <p:pic>
        <p:nvPicPr>
          <p:cNvPr id="67" name="placeholder.png"/>
          <p:cNvPicPr/>
          <p:nvPr/>
        </p:nvPicPr>
        <p:blipFill rotWithShape="1">
          <a:blip r:embed="rId2" cstate="print">
            <a:alphaModFix amt="7000"/>
            <a:extLst>
              <a:ext uri="{28A0092B-C50C-407E-A947-70E740481C1C}">
                <a14:useLocalDpi xmlns:a14="http://schemas.microsoft.com/office/drawing/2010/main" val="0"/>
              </a:ext>
            </a:extLst>
          </a:blip>
          <a:srcRect/>
          <a:stretch/>
        </p:blipFill>
        <p:spPr>
          <a:xfrm>
            <a:off x="-6350" y="-95250"/>
            <a:ext cx="12306300" cy="6051550"/>
          </a:xfrm>
          <a:prstGeom prst="rect">
            <a:avLst/>
          </a:prstGeom>
          <a:ln w="12700">
            <a:miter lim="400000"/>
          </a:ln>
        </p:spPr>
      </p:pic>
      <p:sp>
        <p:nvSpPr>
          <p:cNvPr id="5" name="Picture Placeholder 4"/>
          <p:cNvSpPr>
            <a:spLocks noGrp="1"/>
          </p:cNvSpPr>
          <p:nvPr>
            <p:ph type="pic" sz="quarter" idx="11"/>
          </p:nvPr>
        </p:nvSpPr>
        <p:spPr>
          <a:xfrm>
            <a:off x="0" y="-38100"/>
            <a:ext cx="12192000" cy="5994400"/>
          </a:xfrm>
          <a:prstGeom prst="rect">
            <a:avLst/>
          </a:prstGeom>
        </p:spPr>
        <p:txBody>
          <a:bodyPr/>
          <a:lstStyle>
            <a:lvl1pPr>
              <a:defRPr sz="1600"/>
            </a:lvl1pPr>
          </a:lstStyle>
          <a:p>
            <a:endParaRPr lang="id-ID"/>
          </a:p>
        </p:txBody>
      </p:sp>
      <p:sp>
        <p:nvSpPr>
          <p:cNvPr id="66" name="Shape 66"/>
          <p:cNvSpPr/>
          <p:nvPr/>
        </p:nvSpPr>
        <p:spPr>
          <a:xfrm>
            <a:off x="-57150" y="-57150"/>
            <a:ext cx="12306300" cy="6019800"/>
          </a:xfrm>
          <a:prstGeom prst="rect">
            <a:avLst/>
          </a:prstGeom>
          <a:solidFill>
            <a:srgbClr val="7B8DB3">
              <a:alpha val="10000"/>
            </a:srgbClr>
          </a:solidFill>
          <a:ln w="25400">
            <a:solidFill>
              <a:srgbClr val="EBEBEB">
                <a:alpha val="10000"/>
              </a:srgbClr>
            </a:solidFill>
            <a:miter lim="400000"/>
          </a:ln>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Tree>
    <p:extLst>
      <p:ext uri="{BB962C8B-B14F-4D97-AF65-F5344CB8AC3E}">
        <p14:creationId xmlns:p14="http://schemas.microsoft.com/office/powerpoint/2010/main" val="82844577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166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7DCAA1F-465C-4B0C-A122-B391DDE820B7}"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019652-E430-4889-8A05-3ED8B59E777F}" type="slidenum">
              <a:rPr lang="zh-CN" altLang="en-US" smtClean="0"/>
              <a:t>‹#›</a:t>
            </a:fld>
            <a:endParaRPr lang="zh-CN" altLang="en-US"/>
          </a:p>
        </p:txBody>
      </p:sp>
    </p:spTree>
    <p:extLst>
      <p:ext uri="{BB962C8B-B14F-4D97-AF65-F5344CB8AC3E}">
        <p14:creationId xmlns:p14="http://schemas.microsoft.com/office/powerpoint/2010/main" val="2206555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0E300B0-CAA5-4C6E-9F4B-1D0789B563C3}"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7DCAA1F-465C-4B0C-A122-B391DDE820B7}"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019652-E430-4889-8A05-3ED8B59E777F}" type="slidenum">
              <a:rPr lang="zh-CN" altLang="en-US" smtClean="0"/>
              <a:t>‹#›</a:t>
            </a:fld>
            <a:endParaRPr lang="zh-CN" altLang="en-US"/>
          </a:p>
        </p:txBody>
      </p:sp>
    </p:spTree>
    <p:extLst>
      <p:ext uri="{BB962C8B-B14F-4D97-AF65-F5344CB8AC3E}">
        <p14:creationId xmlns:p14="http://schemas.microsoft.com/office/powerpoint/2010/main" val="65217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DCAA1F-465C-4B0C-A122-B391DDE820B7}" type="datetimeFigureOut">
              <a:rPr lang="zh-CN" altLang="en-US" smtClean="0"/>
              <a:t>2023/5/21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C019652-E430-4889-8A05-3ED8B59E777F}" type="slidenum">
              <a:rPr lang="zh-CN" altLang="en-US" smtClean="0"/>
              <a:t>‹#›</a:t>
            </a:fld>
            <a:endParaRPr lang="zh-CN" altLang="en-US"/>
          </a:p>
        </p:txBody>
      </p:sp>
    </p:spTree>
    <p:extLst>
      <p:ext uri="{BB962C8B-B14F-4D97-AF65-F5344CB8AC3E}">
        <p14:creationId xmlns:p14="http://schemas.microsoft.com/office/powerpoint/2010/main" val="4112924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ig screen 02 copy">
    <p:spTree>
      <p:nvGrpSpPr>
        <p:cNvPr id="1" name=""/>
        <p:cNvGrpSpPr/>
        <p:nvPr/>
      </p:nvGrpSpPr>
      <p:grpSpPr>
        <a:xfrm>
          <a:off x="0" y="0"/>
          <a:ext cx="0" cy="0"/>
          <a:chOff x="0" y="0"/>
          <a:chExt cx="0" cy="0"/>
        </a:xfrm>
      </p:grpSpPr>
      <p:pic>
        <p:nvPicPr>
          <p:cNvPr id="67" name="placeholder.png"/>
          <p:cNvPicPr/>
          <p:nvPr/>
        </p:nvPicPr>
        <p:blipFill rotWithShape="1">
          <a:blip r:embed="rId2" cstate="print">
            <a:alphaModFix amt="7000"/>
            <a:extLst>
              <a:ext uri="{28A0092B-C50C-407E-A947-70E740481C1C}">
                <a14:useLocalDpi xmlns:a14="http://schemas.microsoft.com/office/drawing/2010/main" val="0"/>
              </a:ext>
            </a:extLst>
          </a:blip>
          <a:srcRect/>
          <a:stretch/>
        </p:blipFill>
        <p:spPr>
          <a:xfrm>
            <a:off x="-6350" y="-95250"/>
            <a:ext cx="12306300" cy="6051550"/>
          </a:xfrm>
          <a:prstGeom prst="rect">
            <a:avLst/>
          </a:prstGeom>
          <a:ln w="12700">
            <a:miter lim="400000"/>
          </a:ln>
        </p:spPr>
      </p:pic>
      <p:sp>
        <p:nvSpPr>
          <p:cNvPr id="5" name="Picture Placeholder 4"/>
          <p:cNvSpPr>
            <a:spLocks noGrp="1"/>
          </p:cNvSpPr>
          <p:nvPr>
            <p:ph type="pic" sz="quarter" idx="11"/>
          </p:nvPr>
        </p:nvSpPr>
        <p:spPr>
          <a:xfrm>
            <a:off x="0" y="-38100"/>
            <a:ext cx="12192000" cy="5994400"/>
          </a:xfrm>
          <a:prstGeom prst="rect">
            <a:avLst/>
          </a:prstGeom>
        </p:spPr>
        <p:txBody>
          <a:bodyPr/>
          <a:lstStyle>
            <a:lvl1pPr>
              <a:defRPr sz="1600"/>
            </a:lvl1pPr>
          </a:lstStyle>
          <a:p>
            <a:endParaRPr lang="id-ID"/>
          </a:p>
        </p:txBody>
      </p:sp>
      <p:sp>
        <p:nvSpPr>
          <p:cNvPr id="66" name="Shape 66"/>
          <p:cNvSpPr/>
          <p:nvPr/>
        </p:nvSpPr>
        <p:spPr>
          <a:xfrm>
            <a:off x="-57150" y="-57150"/>
            <a:ext cx="12306300" cy="6019800"/>
          </a:xfrm>
          <a:prstGeom prst="rect">
            <a:avLst/>
          </a:prstGeom>
          <a:solidFill>
            <a:srgbClr val="7B8DB3">
              <a:alpha val="10000"/>
            </a:srgbClr>
          </a:solidFill>
          <a:ln w="25400">
            <a:solidFill>
              <a:srgbClr val="EBEBEB">
                <a:alpha val="10000"/>
              </a:srgbClr>
            </a:solidFill>
            <a:miter lim="400000"/>
          </a:ln>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Tree>
    <p:extLst>
      <p:ext uri="{BB962C8B-B14F-4D97-AF65-F5344CB8AC3E}">
        <p14:creationId xmlns:p14="http://schemas.microsoft.com/office/powerpoint/2010/main" val="110058601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mp; Subtitle">
    <p:spTree>
      <p:nvGrpSpPr>
        <p:cNvPr id="1" name=""/>
        <p:cNvGrpSpPr/>
        <p:nvPr/>
      </p:nvGrpSpPr>
      <p:grpSpPr>
        <a:xfrm>
          <a:off x="0" y="0"/>
          <a:ext cx="0" cy="0"/>
          <a:chOff x="0" y="0"/>
          <a:chExt cx="0" cy="0"/>
        </a:xfrm>
      </p:grpSpPr>
      <p:sp>
        <p:nvSpPr>
          <p:cNvPr id="26" name="Picture Placeholder 17"/>
          <p:cNvSpPr>
            <a:spLocks noGrp="1" noChangeAspect="1"/>
          </p:cNvSpPr>
          <p:nvPr>
            <p:ph type="pic" sz="quarter" idx="10"/>
          </p:nvPr>
        </p:nvSpPr>
        <p:spPr>
          <a:xfrm>
            <a:off x="4362865" y="1670078"/>
            <a:ext cx="1036800" cy="1036800"/>
          </a:xfrm>
          <a:prstGeom prst="ellipse">
            <a:avLst/>
          </a:prstGeom>
        </p:spPr>
        <p:txBody>
          <a:bodyPr/>
          <a:lstStyle>
            <a:lvl1pPr>
              <a:defRPr sz="1200">
                <a:solidFill>
                  <a:schemeClr val="bg1"/>
                </a:solidFill>
              </a:defRPr>
            </a:lvl1pPr>
          </a:lstStyle>
          <a:p>
            <a:endParaRPr lang="id-ID" dirty="0"/>
          </a:p>
        </p:txBody>
      </p:sp>
      <p:sp>
        <p:nvSpPr>
          <p:cNvPr id="27" name="Picture Placeholder 17"/>
          <p:cNvSpPr>
            <a:spLocks noGrp="1" noChangeAspect="1"/>
          </p:cNvSpPr>
          <p:nvPr>
            <p:ph type="pic" sz="quarter" idx="11"/>
          </p:nvPr>
        </p:nvSpPr>
        <p:spPr>
          <a:xfrm>
            <a:off x="6563683" y="1670078"/>
            <a:ext cx="1036800" cy="1036800"/>
          </a:xfrm>
          <a:prstGeom prst="ellipse">
            <a:avLst/>
          </a:prstGeom>
        </p:spPr>
        <p:txBody>
          <a:bodyPr/>
          <a:lstStyle>
            <a:lvl1pPr>
              <a:defRPr sz="1200">
                <a:solidFill>
                  <a:schemeClr val="bg1"/>
                </a:solidFill>
              </a:defRPr>
            </a:lvl1pPr>
          </a:lstStyle>
          <a:p>
            <a:endParaRPr lang="id-ID" dirty="0"/>
          </a:p>
        </p:txBody>
      </p:sp>
      <p:sp>
        <p:nvSpPr>
          <p:cNvPr id="28" name="Picture Placeholder 17"/>
          <p:cNvSpPr>
            <a:spLocks noGrp="1" noChangeAspect="1"/>
          </p:cNvSpPr>
          <p:nvPr>
            <p:ph type="pic" sz="quarter" idx="12"/>
          </p:nvPr>
        </p:nvSpPr>
        <p:spPr>
          <a:xfrm>
            <a:off x="8785321" y="1670078"/>
            <a:ext cx="1036800" cy="1036800"/>
          </a:xfrm>
          <a:prstGeom prst="ellipse">
            <a:avLst/>
          </a:prstGeom>
        </p:spPr>
        <p:txBody>
          <a:bodyPr/>
          <a:lstStyle>
            <a:lvl1pPr>
              <a:defRPr sz="1200">
                <a:solidFill>
                  <a:schemeClr val="bg1"/>
                </a:solidFill>
              </a:defRPr>
            </a:lvl1pPr>
          </a:lstStyle>
          <a:p>
            <a:endParaRPr lang="id-ID" dirty="0"/>
          </a:p>
        </p:txBody>
      </p:sp>
      <p:sp>
        <p:nvSpPr>
          <p:cNvPr id="29" name="Picture Placeholder 17"/>
          <p:cNvSpPr>
            <a:spLocks noGrp="1" noChangeAspect="1"/>
          </p:cNvSpPr>
          <p:nvPr>
            <p:ph type="pic" sz="quarter" idx="13"/>
          </p:nvPr>
        </p:nvSpPr>
        <p:spPr>
          <a:xfrm>
            <a:off x="4362865" y="3244435"/>
            <a:ext cx="1036800" cy="1036800"/>
          </a:xfrm>
          <a:prstGeom prst="ellipse">
            <a:avLst/>
          </a:prstGeom>
        </p:spPr>
        <p:txBody>
          <a:bodyPr/>
          <a:lstStyle>
            <a:lvl1pPr>
              <a:defRPr sz="1200">
                <a:solidFill>
                  <a:schemeClr val="bg1"/>
                </a:solidFill>
              </a:defRPr>
            </a:lvl1pPr>
          </a:lstStyle>
          <a:p>
            <a:endParaRPr lang="id-ID" dirty="0"/>
          </a:p>
        </p:txBody>
      </p:sp>
      <p:sp>
        <p:nvSpPr>
          <p:cNvPr id="30" name="Picture Placeholder 17"/>
          <p:cNvSpPr>
            <a:spLocks noGrp="1" noChangeAspect="1"/>
          </p:cNvSpPr>
          <p:nvPr>
            <p:ph type="pic" sz="quarter" idx="14"/>
          </p:nvPr>
        </p:nvSpPr>
        <p:spPr>
          <a:xfrm>
            <a:off x="6563683" y="3244435"/>
            <a:ext cx="1036800" cy="1036800"/>
          </a:xfrm>
          <a:prstGeom prst="ellipse">
            <a:avLst/>
          </a:prstGeom>
        </p:spPr>
        <p:txBody>
          <a:bodyPr/>
          <a:lstStyle>
            <a:lvl1pPr>
              <a:defRPr sz="1200">
                <a:solidFill>
                  <a:schemeClr val="bg1"/>
                </a:solidFill>
              </a:defRPr>
            </a:lvl1pPr>
          </a:lstStyle>
          <a:p>
            <a:endParaRPr lang="id-ID" dirty="0"/>
          </a:p>
        </p:txBody>
      </p:sp>
      <p:sp>
        <p:nvSpPr>
          <p:cNvPr id="31" name="Picture Placeholder 17"/>
          <p:cNvSpPr>
            <a:spLocks noGrp="1" noChangeAspect="1"/>
          </p:cNvSpPr>
          <p:nvPr>
            <p:ph type="pic" sz="quarter" idx="15"/>
          </p:nvPr>
        </p:nvSpPr>
        <p:spPr>
          <a:xfrm>
            <a:off x="8785321" y="3244435"/>
            <a:ext cx="1036800" cy="1036800"/>
          </a:xfrm>
          <a:prstGeom prst="ellipse">
            <a:avLst/>
          </a:prstGeom>
        </p:spPr>
        <p:txBody>
          <a:bodyPr/>
          <a:lstStyle>
            <a:lvl1pPr>
              <a:defRPr sz="1200">
                <a:solidFill>
                  <a:schemeClr val="bg1"/>
                </a:solidFill>
              </a:defRPr>
            </a:lvl1pPr>
          </a:lstStyle>
          <a:p>
            <a:endParaRPr lang="id-ID" dirty="0"/>
          </a:p>
        </p:txBody>
      </p:sp>
      <p:sp>
        <p:nvSpPr>
          <p:cNvPr id="32" name="Picture Placeholder 17"/>
          <p:cNvSpPr>
            <a:spLocks noGrp="1" noChangeAspect="1"/>
          </p:cNvSpPr>
          <p:nvPr>
            <p:ph type="pic" sz="quarter" idx="16"/>
          </p:nvPr>
        </p:nvSpPr>
        <p:spPr>
          <a:xfrm>
            <a:off x="4362865" y="4818352"/>
            <a:ext cx="1036800" cy="1036800"/>
          </a:xfrm>
          <a:prstGeom prst="ellipse">
            <a:avLst/>
          </a:prstGeom>
        </p:spPr>
        <p:txBody>
          <a:bodyPr/>
          <a:lstStyle>
            <a:lvl1pPr>
              <a:defRPr sz="1200">
                <a:solidFill>
                  <a:schemeClr val="bg1"/>
                </a:solidFill>
              </a:defRPr>
            </a:lvl1pPr>
          </a:lstStyle>
          <a:p>
            <a:endParaRPr lang="id-ID" dirty="0"/>
          </a:p>
        </p:txBody>
      </p:sp>
      <p:sp>
        <p:nvSpPr>
          <p:cNvPr id="33" name="Picture Placeholder 17"/>
          <p:cNvSpPr>
            <a:spLocks noGrp="1" noChangeAspect="1"/>
          </p:cNvSpPr>
          <p:nvPr>
            <p:ph type="pic" sz="quarter" idx="17"/>
          </p:nvPr>
        </p:nvSpPr>
        <p:spPr>
          <a:xfrm>
            <a:off x="6563683" y="4818352"/>
            <a:ext cx="1036800" cy="1036800"/>
          </a:xfrm>
          <a:prstGeom prst="ellipse">
            <a:avLst/>
          </a:prstGeom>
        </p:spPr>
        <p:txBody>
          <a:bodyPr/>
          <a:lstStyle>
            <a:lvl1pPr>
              <a:defRPr sz="1200">
                <a:solidFill>
                  <a:schemeClr val="bg1"/>
                </a:solidFill>
              </a:defRPr>
            </a:lvl1pPr>
          </a:lstStyle>
          <a:p>
            <a:endParaRPr lang="id-ID" dirty="0"/>
          </a:p>
        </p:txBody>
      </p:sp>
      <p:sp>
        <p:nvSpPr>
          <p:cNvPr id="34" name="Picture Placeholder 17"/>
          <p:cNvSpPr>
            <a:spLocks noGrp="1" noChangeAspect="1"/>
          </p:cNvSpPr>
          <p:nvPr>
            <p:ph type="pic" sz="quarter" idx="18"/>
          </p:nvPr>
        </p:nvSpPr>
        <p:spPr>
          <a:xfrm>
            <a:off x="8785321" y="4818352"/>
            <a:ext cx="1036800" cy="1036800"/>
          </a:xfrm>
          <a:prstGeom prst="ellipse">
            <a:avLst/>
          </a:prstGeom>
        </p:spPr>
        <p:txBody>
          <a:bodyPr/>
          <a:lstStyle>
            <a:lvl1pPr>
              <a:defRPr sz="1200">
                <a:solidFill>
                  <a:schemeClr val="bg1"/>
                </a:solidFill>
              </a:defRPr>
            </a:lvl1pPr>
          </a:lstStyle>
          <a:p>
            <a:endParaRPr lang="id-ID" dirty="0"/>
          </a:p>
        </p:txBody>
      </p:sp>
    </p:spTree>
    <p:extLst>
      <p:ext uri="{BB962C8B-B14F-4D97-AF65-F5344CB8AC3E}">
        <p14:creationId xmlns:p14="http://schemas.microsoft.com/office/powerpoint/2010/main" val="420820276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10" name="Picture Placeholder 2"/>
          <p:cNvSpPr>
            <a:spLocks noGrp="1"/>
          </p:cNvSpPr>
          <p:nvPr>
            <p:ph type="pic" sz="quarter" idx="10"/>
          </p:nvPr>
        </p:nvSpPr>
        <p:spPr>
          <a:xfrm>
            <a:off x="7366000" y="1416050"/>
            <a:ext cx="4826000" cy="2365375"/>
          </a:xfrm>
          <a:prstGeom prst="rect">
            <a:avLst/>
          </a:prstGeom>
        </p:spPr>
        <p:txBody>
          <a:bodyPr/>
          <a:lstStyle>
            <a:lvl1pPr>
              <a:defRPr sz="1400">
                <a:solidFill>
                  <a:schemeClr val="bg1"/>
                </a:solidFill>
              </a:defRPr>
            </a:lvl1pPr>
          </a:lstStyle>
          <a:p>
            <a:endParaRPr lang="id-ID"/>
          </a:p>
        </p:txBody>
      </p:sp>
      <p:sp>
        <p:nvSpPr>
          <p:cNvPr id="11" name="Picture Placeholder 2"/>
          <p:cNvSpPr>
            <a:spLocks noGrp="1"/>
          </p:cNvSpPr>
          <p:nvPr>
            <p:ph type="pic" sz="quarter" idx="11"/>
          </p:nvPr>
        </p:nvSpPr>
        <p:spPr>
          <a:xfrm>
            <a:off x="4959350" y="3781581"/>
            <a:ext cx="4826000" cy="2365375"/>
          </a:xfrm>
          <a:prstGeom prst="rect">
            <a:avLst/>
          </a:prstGeom>
        </p:spPr>
        <p:txBody>
          <a:bodyPr/>
          <a:lstStyle>
            <a:lvl1pPr>
              <a:defRPr sz="1400">
                <a:solidFill>
                  <a:schemeClr val="bg1"/>
                </a:solidFill>
              </a:defRPr>
            </a:lvl1pPr>
          </a:lstStyle>
          <a:p>
            <a:endParaRPr lang="id-ID"/>
          </a:p>
        </p:txBody>
      </p:sp>
    </p:spTree>
    <p:extLst>
      <p:ext uri="{BB962C8B-B14F-4D97-AF65-F5344CB8AC3E}">
        <p14:creationId xmlns:p14="http://schemas.microsoft.com/office/powerpoint/2010/main" val="330398740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amp; Subtitle cop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62007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itle &amp; Subtitle copy 2">
    <p:spTree>
      <p:nvGrpSpPr>
        <p:cNvPr id="1" name=""/>
        <p:cNvGrpSpPr/>
        <p:nvPr/>
      </p:nvGrpSpPr>
      <p:grpSpPr>
        <a:xfrm>
          <a:off x="0" y="0"/>
          <a:ext cx="0" cy="0"/>
          <a:chOff x="0" y="0"/>
          <a:chExt cx="0" cy="0"/>
        </a:xfrm>
      </p:grpSpPr>
      <p:sp>
        <p:nvSpPr>
          <p:cNvPr id="30" name="Shape 30"/>
          <p:cNvSpPr/>
          <p:nvPr/>
        </p:nvSpPr>
        <p:spPr>
          <a:xfrm>
            <a:off x="-57150" y="-120650"/>
            <a:ext cx="12306300" cy="6997700"/>
          </a:xfrm>
          <a:prstGeom prst="rect">
            <a:avLst/>
          </a:prstGeom>
          <a:gradFill>
            <a:gsLst>
              <a:gs pos="0">
                <a:schemeClr val="accent4">
                  <a:lumMod val="75000"/>
                </a:schemeClr>
              </a:gs>
              <a:gs pos="100000">
                <a:schemeClr val="accent1"/>
              </a:gs>
            </a:gsLst>
            <a:lin ang="5400000"/>
          </a:gradFill>
          <a:ln w="25400">
            <a:solidFill>
              <a:srgbClr val="EBEBEB"/>
            </a:solidFill>
            <a:miter lim="400000"/>
          </a:ln>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6" name="Picture Placeholder 17"/>
          <p:cNvSpPr>
            <a:spLocks noGrp="1" noChangeAspect="1"/>
          </p:cNvSpPr>
          <p:nvPr>
            <p:ph type="pic" sz="quarter" idx="10"/>
          </p:nvPr>
        </p:nvSpPr>
        <p:spPr>
          <a:xfrm>
            <a:off x="2324478" y="1538027"/>
            <a:ext cx="2307600" cy="2307600"/>
          </a:xfrm>
          <a:prstGeom prst="ellipse">
            <a:avLst/>
          </a:prstGeom>
        </p:spPr>
        <p:txBody>
          <a:bodyPr/>
          <a:lstStyle>
            <a:lvl1pPr>
              <a:defRPr sz="1200">
                <a:solidFill>
                  <a:schemeClr val="bg1"/>
                </a:solidFill>
              </a:defRPr>
            </a:lvl1pPr>
          </a:lstStyle>
          <a:p>
            <a:endParaRPr lang="id-ID" dirty="0"/>
          </a:p>
        </p:txBody>
      </p:sp>
    </p:spTree>
    <p:extLst>
      <p:ext uri="{BB962C8B-B14F-4D97-AF65-F5344CB8AC3E}">
        <p14:creationId xmlns:p14="http://schemas.microsoft.com/office/powerpoint/2010/main" val="149917139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Master #10">
    <p:spTree>
      <p:nvGrpSpPr>
        <p:cNvPr id="1" name=""/>
        <p:cNvGrpSpPr/>
        <p:nvPr/>
      </p:nvGrpSpPr>
      <p:grpSpPr>
        <a:xfrm>
          <a:off x="0" y="0"/>
          <a:ext cx="0" cy="0"/>
          <a:chOff x="0" y="0"/>
          <a:chExt cx="0" cy="0"/>
        </a:xfrm>
      </p:grpSpPr>
      <p:sp>
        <p:nvSpPr>
          <p:cNvPr id="33" name="Shape 33"/>
          <p:cNvSpPr/>
          <p:nvPr/>
        </p:nvSpPr>
        <p:spPr>
          <a:xfrm>
            <a:off x="-57150" y="-120650"/>
            <a:ext cx="12306300" cy="6997700"/>
          </a:xfrm>
          <a:prstGeom prst="rect">
            <a:avLst/>
          </a:prstGeom>
          <a:gradFill>
            <a:gsLst>
              <a:gs pos="0">
                <a:schemeClr val="accent1"/>
              </a:gs>
              <a:gs pos="100000">
                <a:schemeClr val="accent2"/>
              </a:gs>
            </a:gsLst>
            <a:lin ang="5400000"/>
          </a:gradFill>
          <a:ln w="25400">
            <a:solidFill>
              <a:srgbClr val="EBEBEB"/>
            </a:solidFill>
            <a:miter lim="400000"/>
          </a:ln>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9" name="Picture Placeholder 17"/>
          <p:cNvSpPr>
            <a:spLocks noGrp="1" noChangeAspect="1"/>
          </p:cNvSpPr>
          <p:nvPr>
            <p:ph type="pic" sz="quarter" idx="10"/>
          </p:nvPr>
        </p:nvSpPr>
        <p:spPr>
          <a:xfrm>
            <a:off x="7807951" y="4477986"/>
            <a:ext cx="1414800" cy="1414800"/>
          </a:xfrm>
          <a:prstGeom prst="ellipse">
            <a:avLst/>
          </a:prstGeom>
        </p:spPr>
        <p:txBody>
          <a:bodyPr/>
          <a:lstStyle>
            <a:lvl1pPr>
              <a:defRPr sz="1200">
                <a:solidFill>
                  <a:schemeClr val="bg1"/>
                </a:solidFill>
              </a:defRPr>
            </a:lvl1pPr>
          </a:lstStyle>
          <a:p>
            <a:endParaRPr lang="id-ID" dirty="0"/>
          </a:p>
        </p:txBody>
      </p:sp>
      <p:sp>
        <p:nvSpPr>
          <p:cNvPr id="10" name="Picture Placeholder 17"/>
          <p:cNvSpPr>
            <a:spLocks noGrp="1" noChangeAspect="1"/>
          </p:cNvSpPr>
          <p:nvPr>
            <p:ph type="pic" sz="quarter" idx="11"/>
          </p:nvPr>
        </p:nvSpPr>
        <p:spPr>
          <a:xfrm>
            <a:off x="3053923" y="1231900"/>
            <a:ext cx="811800" cy="811800"/>
          </a:xfrm>
          <a:prstGeom prst="ellipse">
            <a:avLst/>
          </a:prstGeom>
        </p:spPr>
        <p:txBody>
          <a:bodyPr/>
          <a:lstStyle>
            <a:lvl1pPr>
              <a:defRPr sz="1200">
                <a:solidFill>
                  <a:schemeClr val="bg1"/>
                </a:solidFill>
              </a:defRPr>
            </a:lvl1pPr>
          </a:lstStyle>
          <a:p>
            <a:endParaRPr lang="id-ID" dirty="0"/>
          </a:p>
        </p:txBody>
      </p:sp>
    </p:spTree>
    <p:extLst>
      <p:ext uri="{BB962C8B-B14F-4D97-AF65-F5344CB8AC3E}">
        <p14:creationId xmlns:p14="http://schemas.microsoft.com/office/powerpoint/2010/main" val="220655028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Master #11">
    <p:spTree>
      <p:nvGrpSpPr>
        <p:cNvPr id="1" name=""/>
        <p:cNvGrpSpPr/>
        <p:nvPr/>
      </p:nvGrpSpPr>
      <p:grpSpPr>
        <a:xfrm>
          <a:off x="0" y="0"/>
          <a:ext cx="0" cy="0"/>
          <a:chOff x="0" y="0"/>
          <a:chExt cx="0" cy="0"/>
        </a:xfrm>
      </p:grpSpPr>
      <p:sp>
        <p:nvSpPr>
          <p:cNvPr id="35" name="Shape 35"/>
          <p:cNvSpPr/>
          <p:nvPr/>
        </p:nvSpPr>
        <p:spPr>
          <a:xfrm>
            <a:off x="-57150" y="-120650"/>
            <a:ext cx="12306300" cy="6997700"/>
          </a:xfrm>
          <a:prstGeom prst="rect">
            <a:avLst/>
          </a:prstGeom>
          <a:gradFill>
            <a:gsLst>
              <a:gs pos="100000">
                <a:schemeClr val="accent5"/>
              </a:gs>
              <a:gs pos="13000">
                <a:schemeClr val="accent2"/>
              </a:gs>
            </a:gsLst>
            <a:lin ang="5400000"/>
          </a:gradFill>
          <a:ln w="25400">
            <a:solidFill>
              <a:srgbClr val="EBEBEB"/>
            </a:solidFill>
            <a:miter lim="400000"/>
          </a:ln>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7" name="Picture Placeholder 17"/>
          <p:cNvSpPr>
            <a:spLocks noGrp="1" noChangeAspect="1"/>
          </p:cNvSpPr>
          <p:nvPr>
            <p:ph type="pic" sz="quarter" idx="10"/>
          </p:nvPr>
        </p:nvSpPr>
        <p:spPr>
          <a:xfrm>
            <a:off x="7406453" y="2936053"/>
            <a:ext cx="2251800" cy="2251800"/>
          </a:xfrm>
          <a:prstGeom prst="ellipse">
            <a:avLst/>
          </a:prstGeom>
        </p:spPr>
        <p:txBody>
          <a:bodyPr/>
          <a:lstStyle>
            <a:lvl1pPr>
              <a:defRPr sz="1200">
                <a:solidFill>
                  <a:schemeClr val="bg1"/>
                </a:solidFill>
              </a:defRPr>
            </a:lvl1pPr>
          </a:lstStyle>
          <a:p>
            <a:endParaRPr lang="id-ID" dirty="0"/>
          </a:p>
        </p:txBody>
      </p:sp>
    </p:spTree>
    <p:extLst>
      <p:ext uri="{BB962C8B-B14F-4D97-AF65-F5344CB8AC3E}">
        <p14:creationId xmlns:p14="http://schemas.microsoft.com/office/powerpoint/2010/main" val="42620489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28276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0E300B0-CAA5-4C6E-9F4B-1D0789B563C3}"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9A059D-C730-4F49-9CA5-173BFED95AE2}"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21" name="Picture Placeholder 17"/>
          <p:cNvSpPr>
            <a:spLocks noGrp="1" noChangeAspect="1"/>
          </p:cNvSpPr>
          <p:nvPr>
            <p:ph type="pic" sz="quarter" idx="10"/>
          </p:nvPr>
        </p:nvSpPr>
        <p:spPr>
          <a:xfrm>
            <a:off x="1992667" y="1885762"/>
            <a:ext cx="1326600" cy="1326600"/>
          </a:xfrm>
          <a:prstGeom prst="ellipse">
            <a:avLst/>
          </a:prstGeom>
        </p:spPr>
        <p:txBody>
          <a:bodyPr/>
          <a:lstStyle>
            <a:lvl1pPr>
              <a:defRPr sz="1200">
                <a:solidFill>
                  <a:schemeClr val="bg1"/>
                </a:solidFill>
              </a:defRPr>
            </a:lvl1pPr>
          </a:lstStyle>
          <a:p>
            <a:endParaRPr lang="id-ID" dirty="0"/>
          </a:p>
        </p:txBody>
      </p:sp>
      <p:sp>
        <p:nvSpPr>
          <p:cNvPr id="22" name="Picture Placeholder 17"/>
          <p:cNvSpPr>
            <a:spLocks noGrp="1" noChangeAspect="1"/>
          </p:cNvSpPr>
          <p:nvPr>
            <p:ph type="pic" sz="quarter" idx="11"/>
          </p:nvPr>
        </p:nvSpPr>
        <p:spPr>
          <a:xfrm>
            <a:off x="5471798" y="1885762"/>
            <a:ext cx="1326600" cy="1326600"/>
          </a:xfrm>
          <a:prstGeom prst="ellipse">
            <a:avLst/>
          </a:prstGeom>
        </p:spPr>
        <p:txBody>
          <a:bodyPr/>
          <a:lstStyle>
            <a:lvl1pPr>
              <a:defRPr sz="1200">
                <a:solidFill>
                  <a:schemeClr val="bg1"/>
                </a:solidFill>
              </a:defRPr>
            </a:lvl1pPr>
          </a:lstStyle>
          <a:p>
            <a:endParaRPr lang="id-ID" dirty="0"/>
          </a:p>
        </p:txBody>
      </p:sp>
      <p:sp>
        <p:nvSpPr>
          <p:cNvPr id="23" name="Picture Placeholder 17"/>
          <p:cNvSpPr>
            <a:spLocks noGrp="1" noChangeAspect="1"/>
          </p:cNvSpPr>
          <p:nvPr>
            <p:ph type="pic" sz="quarter" idx="12"/>
          </p:nvPr>
        </p:nvSpPr>
        <p:spPr>
          <a:xfrm>
            <a:off x="8930500" y="1885762"/>
            <a:ext cx="1326600" cy="1326600"/>
          </a:xfrm>
          <a:prstGeom prst="ellipse">
            <a:avLst/>
          </a:prstGeom>
        </p:spPr>
        <p:txBody>
          <a:bodyPr/>
          <a:lstStyle>
            <a:lvl1pPr>
              <a:defRPr sz="1200">
                <a:solidFill>
                  <a:schemeClr val="bg1"/>
                </a:solidFill>
              </a:defRPr>
            </a:lvl1pPr>
          </a:lstStyle>
          <a:p>
            <a:endParaRPr lang="id-ID" dirty="0"/>
          </a:p>
        </p:txBody>
      </p:sp>
    </p:spTree>
    <p:extLst>
      <p:ext uri="{BB962C8B-B14F-4D97-AF65-F5344CB8AC3E}">
        <p14:creationId xmlns:p14="http://schemas.microsoft.com/office/powerpoint/2010/main" val="250785354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C1234D60-8CC4-437E-A852-56E0D88030AD}"/>
              </a:ext>
            </a:extLst>
          </p:cNvPr>
          <p:cNvSpPr>
            <a:spLocks noGrp="1"/>
          </p:cNvSpPr>
          <p:nvPr>
            <p:ph type="pic" sz="quarter" idx="10"/>
          </p:nvPr>
        </p:nvSpPr>
        <p:spPr>
          <a:xfrm>
            <a:off x="1214918" y="1032387"/>
            <a:ext cx="2729892" cy="2396613"/>
          </a:xfrm>
          <a:prstGeom prst="rect">
            <a:avLst/>
          </a:prstGeom>
          <a:solidFill>
            <a:schemeClr val="bg1">
              <a:lumMod val="95000"/>
              <a:alpha val="30000"/>
            </a:schemeClr>
          </a:solidFill>
        </p:spPr>
        <p:txBody>
          <a:bodyPr/>
          <a:lstStyle>
            <a:lvl1pPr marL="0" indent="0" algn="ctr">
              <a:buNone/>
              <a:defRPr sz="1750">
                <a:solidFill>
                  <a:schemeClr val="tx1">
                    <a:lumMod val="50000"/>
                    <a:lumOff val="50000"/>
                  </a:schemeClr>
                </a:solidFill>
              </a:defRPr>
            </a:lvl1pPr>
          </a:lstStyle>
          <a:p>
            <a:endParaRPr lang="id-ID"/>
          </a:p>
        </p:txBody>
      </p:sp>
      <p:sp>
        <p:nvSpPr>
          <p:cNvPr id="7" name="Picture Placeholder 3">
            <a:extLst>
              <a:ext uri="{FF2B5EF4-FFF2-40B4-BE49-F238E27FC236}">
                <a16:creationId xmlns:a16="http://schemas.microsoft.com/office/drawing/2014/main" id="{EA94F082-A656-49E8-8648-542A8A01A451}"/>
              </a:ext>
            </a:extLst>
          </p:cNvPr>
          <p:cNvSpPr>
            <a:spLocks noGrp="1"/>
          </p:cNvSpPr>
          <p:nvPr>
            <p:ph type="pic" sz="quarter" idx="11"/>
          </p:nvPr>
        </p:nvSpPr>
        <p:spPr>
          <a:xfrm>
            <a:off x="3944812" y="1032387"/>
            <a:ext cx="2729892" cy="2396613"/>
          </a:xfrm>
          <a:prstGeom prst="rect">
            <a:avLst/>
          </a:prstGeom>
          <a:solidFill>
            <a:schemeClr val="bg1">
              <a:lumMod val="95000"/>
              <a:alpha val="30000"/>
            </a:schemeClr>
          </a:solidFill>
        </p:spPr>
        <p:txBody>
          <a:bodyPr/>
          <a:lstStyle>
            <a:lvl1pPr marL="0" indent="0" algn="ctr">
              <a:buNone/>
              <a:defRPr sz="1750">
                <a:solidFill>
                  <a:schemeClr val="tx1">
                    <a:lumMod val="50000"/>
                    <a:lumOff val="50000"/>
                  </a:schemeClr>
                </a:solidFill>
              </a:defRPr>
            </a:lvl1pPr>
          </a:lstStyle>
          <a:p>
            <a:endParaRPr lang="id-ID"/>
          </a:p>
        </p:txBody>
      </p:sp>
      <p:sp>
        <p:nvSpPr>
          <p:cNvPr id="8" name="Picture Placeholder 3">
            <a:extLst>
              <a:ext uri="{FF2B5EF4-FFF2-40B4-BE49-F238E27FC236}">
                <a16:creationId xmlns:a16="http://schemas.microsoft.com/office/drawing/2014/main" id="{DF59C389-1CF5-42E6-BD6A-C504D2B87C8E}"/>
              </a:ext>
            </a:extLst>
          </p:cNvPr>
          <p:cNvSpPr>
            <a:spLocks noGrp="1"/>
          </p:cNvSpPr>
          <p:nvPr>
            <p:ph type="pic" sz="quarter" idx="12"/>
          </p:nvPr>
        </p:nvSpPr>
        <p:spPr>
          <a:xfrm>
            <a:off x="1214918" y="3429000"/>
            <a:ext cx="2729892" cy="2396613"/>
          </a:xfrm>
          <a:prstGeom prst="rect">
            <a:avLst/>
          </a:prstGeom>
          <a:solidFill>
            <a:schemeClr val="bg1">
              <a:lumMod val="95000"/>
              <a:alpha val="30000"/>
            </a:schemeClr>
          </a:solidFill>
        </p:spPr>
        <p:txBody>
          <a:bodyPr/>
          <a:lstStyle>
            <a:lvl1pPr marL="0" indent="0" algn="ctr">
              <a:buNone/>
              <a:defRPr sz="1750">
                <a:solidFill>
                  <a:schemeClr val="tx1">
                    <a:lumMod val="50000"/>
                    <a:lumOff val="50000"/>
                  </a:schemeClr>
                </a:solidFill>
              </a:defRPr>
            </a:lvl1pPr>
          </a:lstStyle>
          <a:p>
            <a:endParaRPr lang="id-ID"/>
          </a:p>
        </p:txBody>
      </p:sp>
      <p:sp>
        <p:nvSpPr>
          <p:cNvPr id="9" name="Picture Placeholder 3">
            <a:extLst>
              <a:ext uri="{FF2B5EF4-FFF2-40B4-BE49-F238E27FC236}">
                <a16:creationId xmlns:a16="http://schemas.microsoft.com/office/drawing/2014/main" id="{DE6FC279-AA5C-4BBE-B0CE-A9720635757E}"/>
              </a:ext>
            </a:extLst>
          </p:cNvPr>
          <p:cNvSpPr>
            <a:spLocks noGrp="1"/>
          </p:cNvSpPr>
          <p:nvPr>
            <p:ph type="pic" sz="quarter" idx="13"/>
          </p:nvPr>
        </p:nvSpPr>
        <p:spPr>
          <a:xfrm>
            <a:off x="3944812" y="3429000"/>
            <a:ext cx="2729892" cy="2396613"/>
          </a:xfrm>
          <a:prstGeom prst="rect">
            <a:avLst/>
          </a:prstGeom>
          <a:solidFill>
            <a:schemeClr val="bg1">
              <a:lumMod val="95000"/>
              <a:alpha val="30000"/>
            </a:schemeClr>
          </a:solidFill>
        </p:spPr>
        <p:txBody>
          <a:bodyPr/>
          <a:lstStyle>
            <a:lvl1pPr marL="0" indent="0" algn="ctr">
              <a:buNone/>
              <a:defRPr sz="175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289898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2F83890-E56F-420B-ADDF-05694EFE5C56}"/>
              </a:ext>
            </a:extLst>
          </p:cNvPr>
          <p:cNvSpPr>
            <a:spLocks noGrp="1"/>
          </p:cNvSpPr>
          <p:nvPr>
            <p:ph type="pic" sz="quarter" idx="10"/>
          </p:nvPr>
        </p:nvSpPr>
        <p:spPr>
          <a:xfrm>
            <a:off x="0" y="-1"/>
            <a:ext cx="4154408" cy="6858001"/>
          </a:xfrm>
          <a:prstGeom prst="rect">
            <a:avLst/>
          </a:prstGeom>
          <a:solidFill>
            <a:schemeClr val="bg1">
              <a:lumMod val="95000"/>
              <a:alpha val="30000"/>
            </a:schemeClr>
          </a:solidFill>
          <a:effectLst/>
        </p:spPr>
        <p:txBody>
          <a:bodyPr/>
          <a:lstStyle>
            <a:lvl1pPr marL="0" indent="0" algn="ctr">
              <a:buNone/>
              <a:defRPr sz="1750">
                <a:solidFill>
                  <a:schemeClr val="bg1">
                    <a:lumMod val="85000"/>
                  </a:schemeClr>
                </a:solidFill>
              </a:defRPr>
            </a:lvl1pPr>
          </a:lstStyle>
          <a:p>
            <a:endParaRPr lang="id-ID"/>
          </a:p>
        </p:txBody>
      </p:sp>
    </p:spTree>
    <p:extLst>
      <p:ext uri="{BB962C8B-B14F-4D97-AF65-F5344CB8AC3E}">
        <p14:creationId xmlns:p14="http://schemas.microsoft.com/office/powerpoint/2010/main" val="182713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DA1F73-6377-418A-9F4B-6551D939A6C0}"/>
              </a:ext>
            </a:extLst>
          </p:cNvPr>
          <p:cNvSpPr/>
          <p:nvPr userDrawn="1"/>
        </p:nvSpPr>
        <p:spPr>
          <a:xfrm>
            <a:off x="0" y="-1"/>
            <a:ext cx="12192000" cy="476372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cxnSp>
        <p:nvCxnSpPr>
          <p:cNvPr id="4" name="Straight Connector 3">
            <a:extLst>
              <a:ext uri="{FF2B5EF4-FFF2-40B4-BE49-F238E27FC236}">
                <a16:creationId xmlns:a16="http://schemas.microsoft.com/office/drawing/2014/main" id="{39CA2849-1483-43F9-A4CB-AC7952B8A205}"/>
              </a:ext>
            </a:extLst>
          </p:cNvPr>
          <p:cNvCxnSpPr/>
          <p:nvPr userDrawn="1"/>
        </p:nvCxnSpPr>
        <p:spPr>
          <a:xfrm>
            <a:off x="0" y="201630"/>
            <a:ext cx="71628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6C8D6ABC-B988-4359-BE60-251D195FC615}"/>
              </a:ext>
            </a:extLst>
          </p:cNvPr>
          <p:cNvSpPr>
            <a:spLocks noGrp="1"/>
          </p:cNvSpPr>
          <p:nvPr>
            <p:ph type="pic" sz="quarter" idx="10"/>
          </p:nvPr>
        </p:nvSpPr>
        <p:spPr>
          <a:xfrm>
            <a:off x="0" y="4763728"/>
            <a:ext cx="12192000" cy="2094272"/>
          </a:xfrm>
          <a:prstGeom prst="rect">
            <a:avLst/>
          </a:prstGeom>
        </p:spPr>
        <p:txBody>
          <a:bodyPr/>
          <a:lstStyle>
            <a:lvl1pPr marL="0" indent="0" algn="ctr">
              <a:buNone/>
              <a:defRPr/>
            </a:lvl1pPr>
          </a:lstStyle>
          <a:p>
            <a:endParaRPr lang="id-ID"/>
          </a:p>
        </p:txBody>
      </p:sp>
    </p:spTree>
    <p:extLst>
      <p:ext uri="{BB962C8B-B14F-4D97-AF65-F5344CB8AC3E}">
        <p14:creationId xmlns:p14="http://schemas.microsoft.com/office/powerpoint/2010/main" val="9820000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C8D6ABC-B988-4359-BE60-251D195FC615}"/>
              </a:ext>
            </a:extLst>
          </p:cNvPr>
          <p:cNvSpPr>
            <a:spLocks noGrp="1"/>
          </p:cNvSpPr>
          <p:nvPr>
            <p:ph type="pic" sz="quarter" idx="10"/>
          </p:nvPr>
        </p:nvSpPr>
        <p:spPr>
          <a:xfrm>
            <a:off x="0" y="0"/>
            <a:ext cx="12192000" cy="5924550"/>
          </a:xfrm>
          <a:prstGeom prst="rect">
            <a:avLst/>
          </a:prstGeom>
        </p:spPr>
        <p:txBody>
          <a:bodyPr anchor="ctr"/>
          <a:lstStyle>
            <a:lvl1pPr marL="0" indent="0" algn="ctr">
              <a:buNone/>
              <a:defRPr/>
            </a:lvl1pPr>
          </a:lstStyle>
          <a:p>
            <a:endParaRPr lang="id-ID"/>
          </a:p>
        </p:txBody>
      </p:sp>
    </p:spTree>
    <p:extLst>
      <p:ext uri="{BB962C8B-B14F-4D97-AF65-F5344CB8AC3E}">
        <p14:creationId xmlns:p14="http://schemas.microsoft.com/office/powerpoint/2010/main" val="10109753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934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35C8A6-84E6-4581-B467-F3B5AC64B3F2}"/>
              </a:ext>
            </a:extLst>
          </p:cNvPr>
          <p:cNvSpPr>
            <a:spLocks noGrp="1"/>
          </p:cNvSpPr>
          <p:nvPr>
            <p:ph type="pic" sz="quarter" idx="10"/>
          </p:nvPr>
        </p:nvSpPr>
        <p:spPr>
          <a:xfrm>
            <a:off x="2032388" y="638959"/>
            <a:ext cx="2129544" cy="2129544"/>
          </a:xfrm>
          <a:custGeom>
            <a:avLst/>
            <a:gdLst>
              <a:gd name="connsiteX0" fmla="*/ 1064772 w 2129544"/>
              <a:gd name="connsiteY0" fmla="*/ 0 h 2129544"/>
              <a:gd name="connsiteX1" fmla="*/ 2129544 w 2129544"/>
              <a:gd name="connsiteY1" fmla="*/ 1064772 h 2129544"/>
              <a:gd name="connsiteX2" fmla="*/ 1064772 w 2129544"/>
              <a:gd name="connsiteY2" fmla="*/ 2129544 h 2129544"/>
              <a:gd name="connsiteX3" fmla="*/ 0 w 2129544"/>
              <a:gd name="connsiteY3" fmla="*/ 1064772 h 2129544"/>
              <a:gd name="connsiteX4" fmla="*/ 1064772 w 2129544"/>
              <a:gd name="connsiteY4" fmla="*/ 0 h 212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544" h="2129544">
                <a:moveTo>
                  <a:pt x="1064772" y="0"/>
                </a:moveTo>
                <a:cubicBezTo>
                  <a:pt x="1652829" y="0"/>
                  <a:pt x="2129544" y="476715"/>
                  <a:pt x="2129544" y="1064772"/>
                </a:cubicBezTo>
                <a:cubicBezTo>
                  <a:pt x="2129544" y="1652829"/>
                  <a:pt x="1652829" y="2129544"/>
                  <a:pt x="1064772" y="2129544"/>
                </a:cubicBezTo>
                <a:cubicBezTo>
                  <a:pt x="476715" y="2129544"/>
                  <a:pt x="0" y="1652829"/>
                  <a:pt x="0" y="1064772"/>
                </a:cubicBezTo>
                <a:cubicBezTo>
                  <a:pt x="0" y="476715"/>
                  <a:pt x="476715" y="0"/>
                  <a:pt x="1064772" y="0"/>
                </a:cubicBezTo>
                <a:close/>
              </a:path>
            </a:pathLst>
          </a:custGeom>
          <a:effectLst>
            <a:outerShdw blurRad="228600" dist="38100" dir="5400000" algn="t" rotWithShape="0">
              <a:prstClr val="black">
                <a:alpha val="26000"/>
              </a:prstClr>
            </a:outerShdw>
          </a:effectLst>
        </p:spPr>
        <p:txBody>
          <a:bodyPr wrap="square" anchor="ctr">
            <a:noAutofit/>
          </a:bodyPr>
          <a:lstStyle>
            <a:lvl1pPr marL="0" indent="0" algn="ctr">
              <a:buFontTx/>
              <a:buNone/>
              <a:defRPr>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301978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75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36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rot="300380">
            <a:off x="6763096" y="1534698"/>
            <a:ext cx="4309022" cy="2867729"/>
          </a:xfrm>
          <a:custGeom>
            <a:avLst/>
            <a:gdLst>
              <a:gd name="connsiteX0" fmla="*/ 0 w 3507697"/>
              <a:gd name="connsiteY0" fmla="*/ 0 h 2338388"/>
              <a:gd name="connsiteX1" fmla="*/ 3507697 w 3507697"/>
              <a:gd name="connsiteY1" fmla="*/ 0 h 2338388"/>
              <a:gd name="connsiteX2" fmla="*/ 3507697 w 3507697"/>
              <a:gd name="connsiteY2" fmla="*/ 2338388 h 2338388"/>
              <a:gd name="connsiteX3" fmla="*/ 0 w 3507697"/>
              <a:gd name="connsiteY3" fmla="*/ 2338388 h 2338388"/>
              <a:gd name="connsiteX4" fmla="*/ 0 w 3507697"/>
              <a:gd name="connsiteY4" fmla="*/ 0 h 2338388"/>
              <a:gd name="connsiteX0" fmla="*/ 0 w 3783518"/>
              <a:gd name="connsiteY0" fmla="*/ 169497 h 2507885"/>
              <a:gd name="connsiteX1" fmla="*/ 3783518 w 3783518"/>
              <a:gd name="connsiteY1" fmla="*/ 0 h 2507885"/>
              <a:gd name="connsiteX2" fmla="*/ 3507697 w 3783518"/>
              <a:gd name="connsiteY2" fmla="*/ 2507885 h 2507885"/>
              <a:gd name="connsiteX3" fmla="*/ 0 w 3783518"/>
              <a:gd name="connsiteY3" fmla="*/ 2507885 h 2507885"/>
              <a:gd name="connsiteX4" fmla="*/ 0 w 3783518"/>
              <a:gd name="connsiteY4" fmla="*/ 169497 h 2507885"/>
              <a:gd name="connsiteX0" fmla="*/ 0 w 3889791"/>
              <a:gd name="connsiteY0" fmla="*/ 178806 h 2517194"/>
              <a:gd name="connsiteX1" fmla="*/ 3889791 w 3889791"/>
              <a:gd name="connsiteY1" fmla="*/ 0 h 2517194"/>
              <a:gd name="connsiteX2" fmla="*/ 3507697 w 3889791"/>
              <a:gd name="connsiteY2" fmla="*/ 2517194 h 2517194"/>
              <a:gd name="connsiteX3" fmla="*/ 0 w 3889791"/>
              <a:gd name="connsiteY3" fmla="*/ 2517194 h 2517194"/>
              <a:gd name="connsiteX4" fmla="*/ 0 w 3889791"/>
              <a:gd name="connsiteY4" fmla="*/ 178806 h 2517194"/>
              <a:gd name="connsiteX0" fmla="*/ 0 w 3966642"/>
              <a:gd name="connsiteY0" fmla="*/ 262030 h 2600418"/>
              <a:gd name="connsiteX1" fmla="*/ 3966642 w 3966642"/>
              <a:gd name="connsiteY1" fmla="*/ 0 h 2600418"/>
              <a:gd name="connsiteX2" fmla="*/ 3507697 w 3966642"/>
              <a:gd name="connsiteY2" fmla="*/ 2600418 h 2600418"/>
              <a:gd name="connsiteX3" fmla="*/ 0 w 3966642"/>
              <a:gd name="connsiteY3" fmla="*/ 2600418 h 2600418"/>
              <a:gd name="connsiteX4" fmla="*/ 0 w 3966642"/>
              <a:gd name="connsiteY4" fmla="*/ 262030 h 2600418"/>
              <a:gd name="connsiteX0" fmla="*/ 0 w 4072250"/>
              <a:gd name="connsiteY0" fmla="*/ 278931 h 2617319"/>
              <a:gd name="connsiteX1" fmla="*/ 4072250 w 4072250"/>
              <a:gd name="connsiteY1" fmla="*/ 0 h 2617319"/>
              <a:gd name="connsiteX2" fmla="*/ 3507697 w 4072250"/>
              <a:gd name="connsiteY2" fmla="*/ 2617319 h 2617319"/>
              <a:gd name="connsiteX3" fmla="*/ 0 w 4072250"/>
              <a:gd name="connsiteY3" fmla="*/ 2617319 h 2617319"/>
              <a:gd name="connsiteX4" fmla="*/ 0 w 4072250"/>
              <a:gd name="connsiteY4" fmla="*/ 278931 h 2617319"/>
              <a:gd name="connsiteX0" fmla="*/ 0 w 4128988"/>
              <a:gd name="connsiteY0" fmla="*/ 329796 h 2668184"/>
              <a:gd name="connsiteX1" fmla="*/ 4128988 w 4128988"/>
              <a:gd name="connsiteY1" fmla="*/ 0 h 2668184"/>
              <a:gd name="connsiteX2" fmla="*/ 3507697 w 4128988"/>
              <a:gd name="connsiteY2" fmla="*/ 2668184 h 2668184"/>
              <a:gd name="connsiteX3" fmla="*/ 0 w 4128988"/>
              <a:gd name="connsiteY3" fmla="*/ 2668184 h 2668184"/>
              <a:gd name="connsiteX4" fmla="*/ 0 w 4128988"/>
              <a:gd name="connsiteY4" fmla="*/ 329796 h 2668184"/>
              <a:gd name="connsiteX0" fmla="*/ 0 w 4086102"/>
              <a:gd name="connsiteY0" fmla="*/ 295443 h 2633831"/>
              <a:gd name="connsiteX1" fmla="*/ 4086102 w 4086102"/>
              <a:gd name="connsiteY1" fmla="*/ 0 h 2633831"/>
              <a:gd name="connsiteX2" fmla="*/ 3507697 w 4086102"/>
              <a:gd name="connsiteY2" fmla="*/ 2633831 h 2633831"/>
              <a:gd name="connsiteX3" fmla="*/ 0 w 4086102"/>
              <a:gd name="connsiteY3" fmla="*/ 2633831 h 2633831"/>
              <a:gd name="connsiteX4" fmla="*/ 0 w 4086102"/>
              <a:gd name="connsiteY4" fmla="*/ 295443 h 2633831"/>
              <a:gd name="connsiteX0" fmla="*/ 0 w 4086102"/>
              <a:gd name="connsiteY0" fmla="*/ 295443 h 2695111"/>
              <a:gd name="connsiteX1" fmla="*/ 4086102 w 4086102"/>
              <a:gd name="connsiteY1" fmla="*/ 0 h 2695111"/>
              <a:gd name="connsiteX2" fmla="*/ 3681347 w 4086102"/>
              <a:gd name="connsiteY2" fmla="*/ 2695111 h 2695111"/>
              <a:gd name="connsiteX3" fmla="*/ 0 w 4086102"/>
              <a:gd name="connsiteY3" fmla="*/ 2633831 h 2695111"/>
              <a:gd name="connsiteX4" fmla="*/ 0 w 4086102"/>
              <a:gd name="connsiteY4" fmla="*/ 295443 h 2695111"/>
              <a:gd name="connsiteX0" fmla="*/ 0 w 4086102"/>
              <a:gd name="connsiteY0" fmla="*/ 295443 h 2798060"/>
              <a:gd name="connsiteX1" fmla="*/ 4086102 w 4086102"/>
              <a:gd name="connsiteY1" fmla="*/ 0 h 2798060"/>
              <a:gd name="connsiteX2" fmla="*/ 3728611 w 4086102"/>
              <a:gd name="connsiteY2" fmla="*/ 2798060 h 2798060"/>
              <a:gd name="connsiteX3" fmla="*/ 0 w 4086102"/>
              <a:gd name="connsiteY3" fmla="*/ 2633831 h 2798060"/>
              <a:gd name="connsiteX4" fmla="*/ 0 w 4086102"/>
              <a:gd name="connsiteY4" fmla="*/ 295443 h 2798060"/>
              <a:gd name="connsiteX0" fmla="*/ 0 w 4086102"/>
              <a:gd name="connsiteY0" fmla="*/ 295443 h 2841611"/>
              <a:gd name="connsiteX1" fmla="*/ 4086102 w 4086102"/>
              <a:gd name="connsiteY1" fmla="*/ 0 h 2841611"/>
              <a:gd name="connsiteX2" fmla="*/ 3755373 w 4086102"/>
              <a:gd name="connsiteY2" fmla="*/ 2841611 h 2841611"/>
              <a:gd name="connsiteX3" fmla="*/ 0 w 4086102"/>
              <a:gd name="connsiteY3" fmla="*/ 2633831 h 2841611"/>
              <a:gd name="connsiteX4" fmla="*/ 0 w 4086102"/>
              <a:gd name="connsiteY4" fmla="*/ 295443 h 2841611"/>
              <a:gd name="connsiteX0" fmla="*/ 0 w 4086102"/>
              <a:gd name="connsiteY0" fmla="*/ 295443 h 2832025"/>
              <a:gd name="connsiteX1" fmla="*/ 4086102 w 4086102"/>
              <a:gd name="connsiteY1" fmla="*/ 0 h 2832025"/>
              <a:gd name="connsiteX2" fmla="*/ 3777481 w 4086102"/>
              <a:gd name="connsiteY2" fmla="*/ 2832025 h 2832025"/>
              <a:gd name="connsiteX3" fmla="*/ 0 w 4086102"/>
              <a:gd name="connsiteY3" fmla="*/ 2633831 h 2832025"/>
              <a:gd name="connsiteX4" fmla="*/ 0 w 4086102"/>
              <a:gd name="connsiteY4" fmla="*/ 295443 h 2832025"/>
              <a:gd name="connsiteX0" fmla="*/ 105884 w 4191986"/>
              <a:gd name="connsiteY0" fmla="*/ 295443 h 2832025"/>
              <a:gd name="connsiteX1" fmla="*/ 4191986 w 4191986"/>
              <a:gd name="connsiteY1" fmla="*/ 0 h 2832025"/>
              <a:gd name="connsiteX2" fmla="*/ 3883365 w 4191986"/>
              <a:gd name="connsiteY2" fmla="*/ 2832025 h 2832025"/>
              <a:gd name="connsiteX3" fmla="*/ 0 w 4191986"/>
              <a:gd name="connsiteY3" fmla="*/ 2734897 h 2832025"/>
              <a:gd name="connsiteX4" fmla="*/ 105884 w 4191986"/>
              <a:gd name="connsiteY4" fmla="*/ 295443 h 2832025"/>
              <a:gd name="connsiteX0" fmla="*/ 197364 w 4283466"/>
              <a:gd name="connsiteY0" fmla="*/ 295443 h 2832025"/>
              <a:gd name="connsiteX1" fmla="*/ 4283466 w 4283466"/>
              <a:gd name="connsiteY1" fmla="*/ 0 h 2832025"/>
              <a:gd name="connsiteX2" fmla="*/ 3974845 w 4283466"/>
              <a:gd name="connsiteY2" fmla="*/ 2832025 h 2832025"/>
              <a:gd name="connsiteX3" fmla="*/ 0 w 4283466"/>
              <a:gd name="connsiteY3" fmla="*/ 2651120 h 2832025"/>
              <a:gd name="connsiteX4" fmla="*/ 197364 w 4283466"/>
              <a:gd name="connsiteY4" fmla="*/ 295443 h 2832025"/>
              <a:gd name="connsiteX0" fmla="*/ 284189 w 4283466"/>
              <a:gd name="connsiteY0" fmla="*/ 326083 h 2832025"/>
              <a:gd name="connsiteX1" fmla="*/ 4283466 w 4283466"/>
              <a:gd name="connsiteY1" fmla="*/ 0 h 2832025"/>
              <a:gd name="connsiteX2" fmla="*/ 3974845 w 4283466"/>
              <a:gd name="connsiteY2" fmla="*/ 2832025 h 2832025"/>
              <a:gd name="connsiteX3" fmla="*/ 0 w 4283466"/>
              <a:gd name="connsiteY3" fmla="*/ 2651120 h 2832025"/>
              <a:gd name="connsiteX4" fmla="*/ 284189 w 4283466"/>
              <a:gd name="connsiteY4" fmla="*/ 326083 h 2832025"/>
              <a:gd name="connsiteX0" fmla="*/ 399383 w 4283466"/>
              <a:gd name="connsiteY0" fmla="*/ 331290 h 2832025"/>
              <a:gd name="connsiteX1" fmla="*/ 4283466 w 4283466"/>
              <a:gd name="connsiteY1" fmla="*/ 0 h 2832025"/>
              <a:gd name="connsiteX2" fmla="*/ 3974845 w 4283466"/>
              <a:gd name="connsiteY2" fmla="*/ 2832025 h 2832025"/>
              <a:gd name="connsiteX3" fmla="*/ 0 w 4283466"/>
              <a:gd name="connsiteY3" fmla="*/ 2651120 h 2832025"/>
              <a:gd name="connsiteX4" fmla="*/ 399383 w 4283466"/>
              <a:gd name="connsiteY4" fmla="*/ 331290 h 2832025"/>
              <a:gd name="connsiteX0" fmla="*/ 437338 w 4283466"/>
              <a:gd name="connsiteY0" fmla="*/ 327965 h 2832025"/>
              <a:gd name="connsiteX1" fmla="*/ 4283466 w 4283466"/>
              <a:gd name="connsiteY1" fmla="*/ 0 h 2832025"/>
              <a:gd name="connsiteX2" fmla="*/ 3974845 w 4283466"/>
              <a:gd name="connsiteY2" fmla="*/ 2832025 h 2832025"/>
              <a:gd name="connsiteX3" fmla="*/ 0 w 4283466"/>
              <a:gd name="connsiteY3" fmla="*/ 2651120 h 2832025"/>
              <a:gd name="connsiteX4" fmla="*/ 437338 w 4283466"/>
              <a:gd name="connsiteY4" fmla="*/ 327965 h 2832025"/>
              <a:gd name="connsiteX0" fmla="*/ 433348 w 4283466"/>
              <a:gd name="connsiteY0" fmla="*/ 282420 h 2832025"/>
              <a:gd name="connsiteX1" fmla="*/ 4283466 w 4283466"/>
              <a:gd name="connsiteY1" fmla="*/ 0 h 2832025"/>
              <a:gd name="connsiteX2" fmla="*/ 3974845 w 4283466"/>
              <a:gd name="connsiteY2" fmla="*/ 2832025 h 2832025"/>
              <a:gd name="connsiteX3" fmla="*/ 0 w 4283466"/>
              <a:gd name="connsiteY3" fmla="*/ 2651120 h 2832025"/>
              <a:gd name="connsiteX4" fmla="*/ 433348 w 4283466"/>
              <a:gd name="connsiteY4" fmla="*/ 282420 h 2832025"/>
              <a:gd name="connsiteX0" fmla="*/ 463712 w 4283466"/>
              <a:gd name="connsiteY0" fmla="*/ 279760 h 2832025"/>
              <a:gd name="connsiteX1" fmla="*/ 4283466 w 4283466"/>
              <a:gd name="connsiteY1" fmla="*/ 0 h 2832025"/>
              <a:gd name="connsiteX2" fmla="*/ 3974845 w 4283466"/>
              <a:gd name="connsiteY2" fmla="*/ 2832025 h 2832025"/>
              <a:gd name="connsiteX3" fmla="*/ 0 w 4283466"/>
              <a:gd name="connsiteY3" fmla="*/ 2651120 h 2832025"/>
              <a:gd name="connsiteX4" fmla="*/ 463712 w 4283466"/>
              <a:gd name="connsiteY4" fmla="*/ 279760 h 2832025"/>
              <a:gd name="connsiteX0" fmla="*/ 482344 w 4283466"/>
              <a:gd name="connsiteY0" fmla="*/ 383305 h 2832025"/>
              <a:gd name="connsiteX1" fmla="*/ 4283466 w 4283466"/>
              <a:gd name="connsiteY1" fmla="*/ 0 h 2832025"/>
              <a:gd name="connsiteX2" fmla="*/ 3974845 w 4283466"/>
              <a:gd name="connsiteY2" fmla="*/ 2832025 h 2832025"/>
              <a:gd name="connsiteX3" fmla="*/ 0 w 4283466"/>
              <a:gd name="connsiteY3" fmla="*/ 2651120 h 2832025"/>
              <a:gd name="connsiteX4" fmla="*/ 482344 w 4283466"/>
              <a:gd name="connsiteY4" fmla="*/ 383305 h 2832025"/>
              <a:gd name="connsiteX0" fmla="*/ 468699 w 4283466"/>
              <a:gd name="connsiteY0" fmla="*/ 336693 h 2832025"/>
              <a:gd name="connsiteX1" fmla="*/ 4283466 w 4283466"/>
              <a:gd name="connsiteY1" fmla="*/ 0 h 2832025"/>
              <a:gd name="connsiteX2" fmla="*/ 3974845 w 4283466"/>
              <a:gd name="connsiteY2" fmla="*/ 2832025 h 2832025"/>
              <a:gd name="connsiteX3" fmla="*/ 0 w 4283466"/>
              <a:gd name="connsiteY3" fmla="*/ 2651120 h 2832025"/>
              <a:gd name="connsiteX4" fmla="*/ 468699 w 4283466"/>
              <a:gd name="connsiteY4" fmla="*/ 336693 h 2832025"/>
              <a:gd name="connsiteX0" fmla="*/ 470534 w 4283466"/>
              <a:gd name="connsiteY0" fmla="*/ 303066 h 2832025"/>
              <a:gd name="connsiteX1" fmla="*/ 4283466 w 4283466"/>
              <a:gd name="connsiteY1" fmla="*/ 0 h 2832025"/>
              <a:gd name="connsiteX2" fmla="*/ 3974845 w 4283466"/>
              <a:gd name="connsiteY2" fmla="*/ 2832025 h 2832025"/>
              <a:gd name="connsiteX3" fmla="*/ 0 w 4283466"/>
              <a:gd name="connsiteY3" fmla="*/ 2651120 h 2832025"/>
              <a:gd name="connsiteX4" fmla="*/ 470534 w 4283466"/>
              <a:gd name="connsiteY4" fmla="*/ 303066 h 2832025"/>
              <a:gd name="connsiteX0" fmla="*/ 450309 w 4283466"/>
              <a:gd name="connsiteY0" fmla="*/ 290495 h 2832025"/>
              <a:gd name="connsiteX1" fmla="*/ 4283466 w 4283466"/>
              <a:gd name="connsiteY1" fmla="*/ 0 h 2832025"/>
              <a:gd name="connsiteX2" fmla="*/ 3974845 w 4283466"/>
              <a:gd name="connsiteY2" fmla="*/ 2832025 h 2832025"/>
              <a:gd name="connsiteX3" fmla="*/ 0 w 4283466"/>
              <a:gd name="connsiteY3" fmla="*/ 2651120 h 2832025"/>
              <a:gd name="connsiteX4" fmla="*/ 450309 w 4283466"/>
              <a:gd name="connsiteY4" fmla="*/ 290495 h 2832025"/>
              <a:gd name="connsiteX0" fmla="*/ 450309 w 4296452"/>
              <a:gd name="connsiteY0" fmla="*/ 305975 h 2847505"/>
              <a:gd name="connsiteX1" fmla="*/ 4296452 w 4296452"/>
              <a:gd name="connsiteY1" fmla="*/ 0 h 2847505"/>
              <a:gd name="connsiteX2" fmla="*/ 3974845 w 4296452"/>
              <a:gd name="connsiteY2" fmla="*/ 2847505 h 2847505"/>
              <a:gd name="connsiteX3" fmla="*/ 0 w 4296452"/>
              <a:gd name="connsiteY3" fmla="*/ 2666600 h 2847505"/>
              <a:gd name="connsiteX4" fmla="*/ 450309 w 4296452"/>
              <a:gd name="connsiteY4" fmla="*/ 305975 h 2847505"/>
              <a:gd name="connsiteX0" fmla="*/ 450309 w 4310684"/>
              <a:gd name="connsiteY0" fmla="*/ 307222 h 2848752"/>
              <a:gd name="connsiteX1" fmla="*/ 4310684 w 4310684"/>
              <a:gd name="connsiteY1" fmla="*/ 0 h 2848752"/>
              <a:gd name="connsiteX2" fmla="*/ 3974845 w 4310684"/>
              <a:gd name="connsiteY2" fmla="*/ 2848752 h 2848752"/>
              <a:gd name="connsiteX3" fmla="*/ 0 w 4310684"/>
              <a:gd name="connsiteY3" fmla="*/ 2667847 h 2848752"/>
              <a:gd name="connsiteX4" fmla="*/ 450309 w 4310684"/>
              <a:gd name="connsiteY4" fmla="*/ 307222 h 2848752"/>
              <a:gd name="connsiteX0" fmla="*/ 450309 w 4310684"/>
              <a:gd name="connsiteY0" fmla="*/ 307222 h 2867729"/>
              <a:gd name="connsiteX1" fmla="*/ 4310684 w 4310684"/>
              <a:gd name="connsiteY1" fmla="*/ 0 h 2867729"/>
              <a:gd name="connsiteX2" fmla="*/ 3976507 w 4310684"/>
              <a:gd name="connsiteY2" fmla="*/ 2867729 h 2867729"/>
              <a:gd name="connsiteX3" fmla="*/ 0 w 4310684"/>
              <a:gd name="connsiteY3" fmla="*/ 2667847 h 2867729"/>
              <a:gd name="connsiteX4" fmla="*/ 450309 w 4310684"/>
              <a:gd name="connsiteY4" fmla="*/ 307222 h 2867729"/>
              <a:gd name="connsiteX0" fmla="*/ 445149 w 4305524"/>
              <a:gd name="connsiteY0" fmla="*/ 307222 h 2867729"/>
              <a:gd name="connsiteX1" fmla="*/ 4305524 w 4305524"/>
              <a:gd name="connsiteY1" fmla="*/ 0 h 2867729"/>
              <a:gd name="connsiteX2" fmla="*/ 3971347 w 4305524"/>
              <a:gd name="connsiteY2" fmla="*/ 2867729 h 2867729"/>
              <a:gd name="connsiteX3" fmla="*/ 0 w 4305524"/>
              <a:gd name="connsiteY3" fmla="*/ 2672175 h 2867729"/>
              <a:gd name="connsiteX4" fmla="*/ 445149 w 4305524"/>
              <a:gd name="connsiteY4" fmla="*/ 307222 h 2867729"/>
              <a:gd name="connsiteX0" fmla="*/ 441825 w 4302200"/>
              <a:gd name="connsiteY0" fmla="*/ 307222 h 2867729"/>
              <a:gd name="connsiteX1" fmla="*/ 4302200 w 4302200"/>
              <a:gd name="connsiteY1" fmla="*/ 0 h 2867729"/>
              <a:gd name="connsiteX2" fmla="*/ 3968023 w 4302200"/>
              <a:gd name="connsiteY2" fmla="*/ 2867729 h 2867729"/>
              <a:gd name="connsiteX3" fmla="*/ 0 w 4302200"/>
              <a:gd name="connsiteY3" fmla="*/ 2710129 h 2867729"/>
              <a:gd name="connsiteX4" fmla="*/ 441825 w 4302200"/>
              <a:gd name="connsiteY4" fmla="*/ 307222 h 2867729"/>
              <a:gd name="connsiteX0" fmla="*/ 448231 w 4308606"/>
              <a:gd name="connsiteY0" fmla="*/ 307222 h 2867729"/>
              <a:gd name="connsiteX1" fmla="*/ 4308606 w 4308606"/>
              <a:gd name="connsiteY1" fmla="*/ 0 h 2867729"/>
              <a:gd name="connsiteX2" fmla="*/ 3974429 w 4308606"/>
              <a:gd name="connsiteY2" fmla="*/ 2867729 h 2867729"/>
              <a:gd name="connsiteX3" fmla="*/ 0 w 4308606"/>
              <a:gd name="connsiteY3" fmla="*/ 2691567 h 2867729"/>
              <a:gd name="connsiteX4" fmla="*/ 448231 w 4308606"/>
              <a:gd name="connsiteY4" fmla="*/ 307222 h 2867729"/>
              <a:gd name="connsiteX0" fmla="*/ 448647 w 4309022"/>
              <a:gd name="connsiteY0" fmla="*/ 307222 h 2867729"/>
              <a:gd name="connsiteX1" fmla="*/ 4309022 w 4309022"/>
              <a:gd name="connsiteY1" fmla="*/ 0 h 2867729"/>
              <a:gd name="connsiteX2" fmla="*/ 3974845 w 4309022"/>
              <a:gd name="connsiteY2" fmla="*/ 2867729 h 2867729"/>
              <a:gd name="connsiteX3" fmla="*/ 0 w 4309022"/>
              <a:gd name="connsiteY3" fmla="*/ 2686822 h 2867729"/>
              <a:gd name="connsiteX4" fmla="*/ 448647 w 4309022"/>
              <a:gd name="connsiteY4" fmla="*/ 307222 h 2867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9022" h="2867729">
                <a:moveTo>
                  <a:pt x="448647" y="307222"/>
                </a:moveTo>
                <a:lnTo>
                  <a:pt x="4309022" y="0"/>
                </a:lnTo>
                <a:lnTo>
                  <a:pt x="3974845" y="2867729"/>
                </a:lnTo>
                <a:lnTo>
                  <a:pt x="0" y="2686822"/>
                </a:lnTo>
                <a:lnTo>
                  <a:pt x="448647" y="307222"/>
                </a:lnTo>
                <a:close/>
              </a:path>
            </a:pathLst>
          </a:custGeom>
          <a:solidFill>
            <a:schemeClr val="bg1">
              <a:lumMod val="85000"/>
            </a:schemeClr>
          </a:solidFill>
          <a:effectLst>
            <a:innerShdw blurRad="114300">
              <a:prstClr val="black"/>
            </a:innerShdw>
          </a:effectLst>
          <a:scene3d>
            <a:camera prst="isometricOffAxis1Right"/>
            <a:lightRig rig="threePt" dir="t"/>
          </a:scene3d>
        </p:spPr>
        <p:txBody>
          <a:bodyPr/>
          <a:lstStyle>
            <a:lvl1pPr marL="0" indent="0" algn="ctr">
              <a:buNone/>
              <a:defRPr sz="1800">
                <a:solidFill>
                  <a:schemeClr val="tx1">
                    <a:lumMod val="65000"/>
                    <a:lumOff val="35000"/>
                  </a:schemeClr>
                </a:solidFill>
              </a:defRPr>
            </a:lvl1pPr>
          </a:lstStyle>
          <a:p>
            <a:endParaRPr lang="id-ID"/>
          </a:p>
        </p:txBody>
      </p:sp>
    </p:spTree>
    <p:extLst>
      <p:ext uri="{BB962C8B-B14F-4D97-AF65-F5344CB8AC3E}">
        <p14:creationId xmlns:p14="http://schemas.microsoft.com/office/powerpoint/2010/main" val="291559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Warna Master">
    <p:bg>
      <p:bgRef idx="1002">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3856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384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0E300B0-CAA5-4C6E-9F4B-1D0789B563C3}" type="datetimeFigureOut">
              <a:rPr lang="zh-CN" altLang="en-US" smtClean="0"/>
              <a:t>2023/5/21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0E300B0-CAA5-4C6E-9F4B-1D0789B563C3}" type="datetimeFigureOut">
              <a:rPr lang="zh-CN" altLang="en-US" smtClean="0"/>
              <a:t>2023/5/21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9A059D-C730-4F49-9CA5-173BFED95AE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0E300B0-CAA5-4C6E-9F4B-1D0789B563C3}" type="datetimeFigureOut">
              <a:rPr lang="zh-CN" altLang="en-US" smtClean="0"/>
              <a:t>2023/5/21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9A059D-C730-4F49-9CA5-173BFED95AE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0E300B0-CAA5-4C6E-9F4B-1D0789B563C3}" type="datetimeFigureOut">
              <a:rPr lang="zh-CN" altLang="en-US" smtClean="0"/>
              <a:t>2023/5/21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9A059D-C730-4F49-9CA5-173BFED95AE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0E300B0-CAA5-4C6E-9F4B-1D0789B563C3}" type="datetimeFigureOut">
              <a:rPr lang="zh-CN" altLang="en-US" smtClean="0"/>
              <a:t>2023/5/21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0E300B0-CAA5-4C6E-9F4B-1D0789B563C3}" type="datetimeFigureOut">
              <a:rPr lang="zh-CN" altLang="en-US" smtClean="0"/>
              <a:t>2023/5/21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9A059D-C730-4F49-9CA5-173BFED95AE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300B0-CAA5-4C6E-9F4B-1D0789B563C3}" type="datetimeFigureOut">
              <a:rPr lang="zh-CN" altLang="en-US" smtClean="0"/>
              <a:t>2023/5/21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A059D-C730-4F49-9CA5-173BFED95A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85" r:id="rId14"/>
    <p:sldLayoutId id="2147483686" r:id="rId15"/>
    <p:sldLayoutId id="2147483687" r:id="rId16"/>
    <p:sldLayoutId id="2147483688" r:id="rId17"/>
    <p:sldLayoutId id="214748368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CAA1F-465C-4B0C-A122-B391DDE820B7}" type="datetimeFigureOut">
              <a:rPr lang="zh-CN" altLang="en-US" smtClean="0"/>
              <a:t>2023/5/21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19652-E430-4889-8A05-3ED8B59E777F}" type="slidenum">
              <a:rPr lang="zh-CN" altLang="en-US" smtClean="0"/>
              <a:t>‹#›</a:t>
            </a:fld>
            <a:endParaRPr lang="zh-CN" altLang="en-US"/>
          </a:p>
        </p:txBody>
      </p:sp>
    </p:spTree>
    <p:extLst>
      <p:ext uri="{BB962C8B-B14F-4D97-AF65-F5344CB8AC3E}">
        <p14:creationId xmlns:p14="http://schemas.microsoft.com/office/powerpoint/2010/main" val="275796263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4.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image" Target="../media/image13.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3.xml"/><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8.png"/><Relationship Id="rId11" Type="http://schemas.openxmlformats.org/officeDocument/2006/relationships/hyperlink" Target="https://baike.baidu.com/item/%E7%94%B5%E6%BA%90%E7%AE%A1%E7%90%86%E8%8A%AF%E7%89%87/8833323?fromModule=lemma_inlink" TargetMode="External"/><Relationship Id="rId5" Type="http://schemas.openxmlformats.org/officeDocument/2006/relationships/image" Target="../media/image7.png"/><Relationship Id="rId10" Type="http://schemas.openxmlformats.org/officeDocument/2006/relationships/hyperlink" Target="https://baike.baidu.com/item/%E9%94%81%E7%9B%B8%E7%8E%AF/4213?fromModule=lemma_inlink" TargetMode="External"/><Relationship Id="rId4" Type="http://schemas.openxmlformats.org/officeDocument/2006/relationships/hyperlink" Target="https://baike.baidu.com/item/%E5%8D%95%E7%89%87%E9%9B%86%E6%88%90%E7%94%B5%E8%B7%AF/6929775?fromModule=lemma_inlink" TargetMode="External"/><Relationship Id="rId9" Type="http://schemas.openxmlformats.org/officeDocument/2006/relationships/hyperlink" Target="https://baike.baidu.com/item/%E6%A8%A1%E6%8B%9F%E4%B9%98%E6%B3%95%E5%99%A8/4964193?fromModule=lemma_inli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4505129"/>
            <a:ext cx="12203059" cy="2350371"/>
            <a:chOff x="2" y="3577031"/>
            <a:chExt cx="12203059" cy="3278469"/>
          </a:xfrm>
        </p:grpSpPr>
        <p:sp>
          <p:nvSpPr>
            <p:cNvPr id="4" name="任意多边形: 形状 32"/>
            <p:cNvSpPr/>
            <p:nvPr/>
          </p:nvSpPr>
          <p:spPr bwMode="auto">
            <a:xfrm>
              <a:off x="2" y="4091604"/>
              <a:ext cx="4392654" cy="2763895"/>
            </a:xfrm>
            <a:custGeom>
              <a:avLst/>
              <a:gdLst>
                <a:gd name="connsiteX0" fmla="*/ 734800 w 2671913"/>
                <a:gd name="connsiteY0" fmla="*/ 173 h 1732232"/>
                <a:gd name="connsiteX1" fmla="*/ 1905760 w 2671913"/>
                <a:gd name="connsiteY1" fmla="*/ 927976 h 1732232"/>
                <a:gd name="connsiteX2" fmla="*/ 2658162 w 2671913"/>
                <a:gd name="connsiteY2" fmla="*/ 1723008 h 1732232"/>
                <a:gd name="connsiteX3" fmla="*/ 2671913 w 2671913"/>
                <a:gd name="connsiteY3" fmla="*/ 1732232 h 1732232"/>
                <a:gd name="connsiteX4" fmla="*/ 0 w 2671913"/>
                <a:gd name="connsiteY4" fmla="*/ 1732232 h 1732232"/>
                <a:gd name="connsiteX5" fmla="*/ 0 w 2671913"/>
                <a:gd name="connsiteY5" fmla="*/ 264113 h 1732232"/>
                <a:gd name="connsiteX6" fmla="*/ 26610 w 2671913"/>
                <a:gd name="connsiteY6" fmla="*/ 241096 h 1732232"/>
                <a:gd name="connsiteX7" fmla="*/ 577515 w 2671913"/>
                <a:gd name="connsiteY7" fmla="*/ 10911 h 1732232"/>
                <a:gd name="connsiteX8" fmla="*/ 631334 w 2671913"/>
                <a:gd name="connsiteY8" fmla="*/ 8764 h 1732232"/>
                <a:gd name="connsiteX9" fmla="*/ 734800 w 2671913"/>
                <a:gd name="connsiteY9" fmla="*/ 173 h 173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913" h="1732232">
                  <a:moveTo>
                    <a:pt x="734800" y="173"/>
                  </a:moveTo>
                  <a:cubicBezTo>
                    <a:pt x="933795" y="5005"/>
                    <a:pt x="1395559" y="116148"/>
                    <a:pt x="1905760" y="927976"/>
                  </a:cubicBezTo>
                  <a:cubicBezTo>
                    <a:pt x="1905760" y="927976"/>
                    <a:pt x="2373848" y="1513356"/>
                    <a:pt x="2658162" y="1723008"/>
                  </a:cubicBezTo>
                  <a:lnTo>
                    <a:pt x="2671913" y="1732232"/>
                  </a:lnTo>
                  <a:lnTo>
                    <a:pt x="0" y="1732232"/>
                  </a:lnTo>
                  <a:lnTo>
                    <a:pt x="0" y="264113"/>
                  </a:lnTo>
                  <a:lnTo>
                    <a:pt x="26610" y="241096"/>
                  </a:lnTo>
                  <a:cubicBezTo>
                    <a:pt x="136034" y="152692"/>
                    <a:pt x="328604" y="31046"/>
                    <a:pt x="577515" y="10911"/>
                  </a:cubicBezTo>
                  <a:cubicBezTo>
                    <a:pt x="596890" y="10911"/>
                    <a:pt x="614112" y="8764"/>
                    <a:pt x="631334" y="8764"/>
                  </a:cubicBezTo>
                  <a:cubicBezTo>
                    <a:pt x="631334" y="8764"/>
                    <a:pt x="668469" y="-1438"/>
                    <a:pt x="734800" y="173"/>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 name="任意多边形: 形状 35"/>
            <p:cNvSpPr/>
            <p:nvPr/>
          </p:nvSpPr>
          <p:spPr bwMode="auto">
            <a:xfrm>
              <a:off x="7051580" y="3577031"/>
              <a:ext cx="5151481" cy="3278469"/>
            </a:xfrm>
            <a:custGeom>
              <a:avLst/>
              <a:gdLst>
                <a:gd name="connsiteX0" fmla="*/ 5151481 w 5151481"/>
                <a:gd name="connsiteY0" fmla="*/ 0 h 3443866"/>
                <a:gd name="connsiteX1" fmla="*/ 5151481 w 5151481"/>
                <a:gd name="connsiteY1" fmla="*/ 3443866 h 3443866"/>
                <a:gd name="connsiteX2" fmla="*/ 0 w 5151481"/>
                <a:gd name="connsiteY2" fmla="*/ 3443866 h 3443866"/>
                <a:gd name="connsiteX3" fmla="*/ 68505 w 5151481"/>
                <a:gd name="connsiteY3" fmla="*/ 3409693 h 3443866"/>
                <a:gd name="connsiteX4" fmla="*/ 1134718 w 5151481"/>
                <a:gd name="connsiteY4" fmla="*/ 2657350 h 3443866"/>
                <a:gd name="connsiteX5" fmla="*/ 3724809 w 5151481"/>
                <a:gd name="connsiteY5" fmla="*/ 569349 h 3443866"/>
                <a:gd name="connsiteX6" fmla="*/ 5070913 w 5151481"/>
                <a:gd name="connsiteY6" fmla="*/ 13881 h 344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481" h="3443866">
                  <a:moveTo>
                    <a:pt x="5151481" y="0"/>
                  </a:moveTo>
                  <a:lnTo>
                    <a:pt x="5151481" y="3443866"/>
                  </a:lnTo>
                  <a:lnTo>
                    <a:pt x="0" y="3443866"/>
                  </a:lnTo>
                  <a:lnTo>
                    <a:pt x="68505" y="3409693"/>
                  </a:lnTo>
                  <a:cubicBezTo>
                    <a:pt x="336371" y="3270474"/>
                    <a:pt x="763188" y="3017350"/>
                    <a:pt x="1134718" y="2657350"/>
                  </a:cubicBezTo>
                  <a:cubicBezTo>
                    <a:pt x="1134718" y="2657350"/>
                    <a:pt x="2564221" y="1073350"/>
                    <a:pt x="3724809" y="569349"/>
                  </a:cubicBezTo>
                  <a:cubicBezTo>
                    <a:pt x="4450176" y="254350"/>
                    <a:pt x="4766420" y="85600"/>
                    <a:pt x="5070913" y="1388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6" name="矩形 5"/>
          <p:cNvSpPr/>
          <p:nvPr/>
        </p:nvSpPr>
        <p:spPr>
          <a:xfrm>
            <a:off x="851338" y="780394"/>
            <a:ext cx="10489324" cy="5297212"/>
          </a:xfrm>
          <a:prstGeom prst="rect">
            <a:avLst/>
          </a:prstGeom>
          <a:solidFill>
            <a:schemeClr val="bg1"/>
          </a:solidFill>
          <a:ln>
            <a:noFill/>
          </a:ln>
          <a:effectLst>
            <a:outerShdw blurRad="571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7" name="组合 6"/>
          <p:cNvGrpSpPr/>
          <p:nvPr/>
        </p:nvGrpSpPr>
        <p:grpSpPr>
          <a:xfrm>
            <a:off x="1812189" y="2240885"/>
            <a:ext cx="3910485" cy="2571465"/>
            <a:chOff x="1042515" y="1905506"/>
            <a:chExt cx="3910485" cy="2571465"/>
          </a:xfrm>
        </p:grpSpPr>
        <p:cxnSp>
          <p:nvCxnSpPr>
            <p:cNvPr id="9" name="直接连接符 8"/>
            <p:cNvCxnSpPr/>
            <p:nvPr/>
          </p:nvCxnSpPr>
          <p:spPr>
            <a:xfrm>
              <a:off x="1042515" y="1905506"/>
              <a:ext cx="272176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24"/>
            <p:cNvCxnSpPr/>
            <p:nvPr/>
          </p:nvCxnSpPr>
          <p:spPr>
            <a:xfrm>
              <a:off x="1042515" y="4476971"/>
              <a:ext cx="391048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 name="添加标题"/>
          <p:cNvSpPr/>
          <p:nvPr/>
        </p:nvSpPr>
        <p:spPr>
          <a:xfrm>
            <a:off x="5997644" y="1333558"/>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01</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2" name="添加标题"/>
          <p:cNvSpPr/>
          <p:nvPr/>
        </p:nvSpPr>
        <p:spPr>
          <a:xfrm>
            <a:off x="5997644" y="2340539"/>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02</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3" name="添加标题"/>
          <p:cNvSpPr/>
          <p:nvPr/>
        </p:nvSpPr>
        <p:spPr>
          <a:xfrm>
            <a:off x="5997644" y="3457465"/>
            <a:ext cx="1188245" cy="830997"/>
          </a:xfrm>
          <a:prstGeom prst="rect">
            <a:avLst/>
          </a:prstGeom>
        </p:spPr>
        <p:txBody>
          <a:bodyPr wrap="square">
            <a:spAutoFit/>
          </a:bodyPr>
          <a:lstStyle/>
          <a:p>
            <a:pPr algn="ctr"/>
            <a:r>
              <a:rPr lang="en-US" altLang="zh-CN" sz="4800" b="1"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03</a:t>
            </a:r>
            <a:endParaRPr lang="en-US" sz="4800" dirty="0">
              <a:solidFill>
                <a:schemeClr val="accent1"/>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sp>
        <p:nvSpPr>
          <p:cNvPr id="14" name="添加标题"/>
          <p:cNvSpPr/>
          <p:nvPr/>
        </p:nvSpPr>
        <p:spPr>
          <a:xfrm>
            <a:off x="5997644" y="4588861"/>
            <a:ext cx="1188245" cy="830997"/>
          </a:xfrm>
          <a:prstGeom prst="rect">
            <a:avLst/>
          </a:prstGeom>
        </p:spPr>
        <p:txBody>
          <a:bodyPr wrap="square">
            <a:spAutoFit/>
          </a:bodyPr>
          <a:lstStyle/>
          <a:p>
            <a:pPr algn="ctr"/>
            <a:r>
              <a:rPr lang="en-US" altLang="zh-CN" sz="4800" b="1"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rPr>
              <a:t>04</a:t>
            </a:r>
            <a:endParaRPr lang="en-US" sz="4800" dirty="0">
              <a:solidFill>
                <a:schemeClr val="accent2"/>
              </a:solidFill>
              <a:latin typeface="思源黑体" panose="020B0500000000000000" pitchFamily="34" charset="-122"/>
              <a:ea typeface="思源黑体" panose="020B0500000000000000" pitchFamily="34" charset="-122"/>
              <a:cs typeface="Segoe UI Light" panose="020B0502040204020203" pitchFamily="34" charset="0"/>
              <a:sym typeface="思源黑体" panose="020B0500000000000000" pitchFamily="34" charset="-122"/>
            </a:endParaRPr>
          </a:p>
        </p:txBody>
      </p:sp>
      <p:grpSp>
        <p:nvGrpSpPr>
          <p:cNvPr id="15" name="组合 14"/>
          <p:cNvGrpSpPr/>
          <p:nvPr/>
        </p:nvGrpSpPr>
        <p:grpSpPr>
          <a:xfrm>
            <a:off x="7239001" y="1481198"/>
            <a:ext cx="3978632" cy="641151"/>
            <a:chOff x="7299212" y="1619349"/>
            <a:chExt cx="3978632" cy="641151"/>
          </a:xfrm>
        </p:grpSpPr>
        <p:sp>
          <p:nvSpPr>
            <p:cNvPr id="16" name="文本框 15"/>
            <p:cNvSpPr txBox="1"/>
            <p:nvPr/>
          </p:nvSpPr>
          <p:spPr>
            <a:xfrm>
              <a:off x="7299213" y="1619349"/>
              <a:ext cx="2646878"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请输入合适的标题</a:t>
              </a:r>
            </a:p>
          </p:txBody>
        </p:sp>
        <p:sp>
          <p:nvSpPr>
            <p:cNvPr id="17" name="文本框 16"/>
            <p:cNvSpPr txBox="1"/>
            <p:nvPr/>
          </p:nvSpPr>
          <p:spPr>
            <a:xfrm>
              <a:off x="7299212" y="2029668"/>
              <a:ext cx="3978632" cy="230832"/>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print the presentation and make it into a film a wider field</a:t>
              </a:r>
            </a:p>
          </p:txBody>
        </p:sp>
      </p:grpSp>
      <p:grpSp>
        <p:nvGrpSpPr>
          <p:cNvPr id="18" name="组合 17"/>
          <p:cNvGrpSpPr/>
          <p:nvPr/>
        </p:nvGrpSpPr>
        <p:grpSpPr>
          <a:xfrm>
            <a:off x="7239001" y="2471155"/>
            <a:ext cx="3978632" cy="641151"/>
            <a:chOff x="7299212" y="2710174"/>
            <a:chExt cx="3978632" cy="641151"/>
          </a:xfrm>
        </p:grpSpPr>
        <p:sp>
          <p:nvSpPr>
            <p:cNvPr id="19" name="文本框 18"/>
            <p:cNvSpPr txBox="1"/>
            <p:nvPr/>
          </p:nvSpPr>
          <p:spPr>
            <a:xfrm>
              <a:off x="7299213" y="2710174"/>
              <a:ext cx="2646878"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请输入合适的标题</a:t>
              </a:r>
            </a:p>
          </p:txBody>
        </p:sp>
        <p:sp>
          <p:nvSpPr>
            <p:cNvPr id="20" name="文本框 19"/>
            <p:cNvSpPr txBox="1"/>
            <p:nvPr/>
          </p:nvSpPr>
          <p:spPr>
            <a:xfrm>
              <a:off x="7299212" y="3120493"/>
              <a:ext cx="3978632" cy="230832"/>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print the presentation and make it into a film a wider field</a:t>
              </a:r>
            </a:p>
          </p:txBody>
        </p:sp>
      </p:grpSp>
      <p:grpSp>
        <p:nvGrpSpPr>
          <p:cNvPr id="21" name="组合 20"/>
          <p:cNvGrpSpPr/>
          <p:nvPr/>
        </p:nvGrpSpPr>
        <p:grpSpPr>
          <a:xfrm>
            <a:off x="7239001" y="3633145"/>
            <a:ext cx="3978632" cy="641151"/>
            <a:chOff x="7299212" y="3800999"/>
            <a:chExt cx="3978632" cy="641151"/>
          </a:xfrm>
        </p:grpSpPr>
        <p:sp>
          <p:nvSpPr>
            <p:cNvPr id="22" name="文本框 21"/>
            <p:cNvSpPr txBox="1"/>
            <p:nvPr/>
          </p:nvSpPr>
          <p:spPr>
            <a:xfrm>
              <a:off x="7299213" y="3800999"/>
              <a:ext cx="2646878"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请输入合适的标题</a:t>
              </a:r>
            </a:p>
          </p:txBody>
        </p:sp>
        <p:sp>
          <p:nvSpPr>
            <p:cNvPr id="23" name="文本框 22"/>
            <p:cNvSpPr txBox="1"/>
            <p:nvPr/>
          </p:nvSpPr>
          <p:spPr>
            <a:xfrm>
              <a:off x="7299212" y="4211318"/>
              <a:ext cx="3978632" cy="230832"/>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print the presentation and make it into a film a wider field</a:t>
              </a:r>
            </a:p>
          </p:txBody>
        </p:sp>
      </p:grpSp>
      <p:grpSp>
        <p:nvGrpSpPr>
          <p:cNvPr id="24" name="组合 23"/>
          <p:cNvGrpSpPr/>
          <p:nvPr/>
        </p:nvGrpSpPr>
        <p:grpSpPr>
          <a:xfrm>
            <a:off x="7239001" y="4709715"/>
            <a:ext cx="3978632" cy="641151"/>
            <a:chOff x="7299212" y="4891823"/>
            <a:chExt cx="3978632" cy="641151"/>
          </a:xfrm>
        </p:grpSpPr>
        <p:sp>
          <p:nvSpPr>
            <p:cNvPr id="25" name="文本框 24"/>
            <p:cNvSpPr txBox="1"/>
            <p:nvPr/>
          </p:nvSpPr>
          <p:spPr>
            <a:xfrm>
              <a:off x="7299213" y="4891823"/>
              <a:ext cx="2646878"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请输入合适的标题</a:t>
              </a:r>
            </a:p>
          </p:txBody>
        </p:sp>
        <p:sp>
          <p:nvSpPr>
            <p:cNvPr id="26" name="文本框 25"/>
            <p:cNvSpPr txBox="1"/>
            <p:nvPr/>
          </p:nvSpPr>
          <p:spPr>
            <a:xfrm>
              <a:off x="7299212" y="5302142"/>
              <a:ext cx="3978632" cy="230832"/>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tx1">
                      <a:lumMod val="50000"/>
                      <a:lumOff val="50000"/>
                    </a:schemeClr>
                  </a:solidFill>
                  <a:latin typeface="思源黑体" panose="020B0500000000000000" pitchFamily="34" charset="-122"/>
                  <a:ea typeface="思源黑体" panose="020B0500000000000000" pitchFamily="34" charset="-122"/>
                  <a:sym typeface="思源黑体" panose="020B0500000000000000" pitchFamily="34" charset="-122"/>
                </a:rPr>
                <a:t>print the presentation and make it into a film a wider field</a:t>
              </a:r>
            </a:p>
          </p:txBody>
        </p:sp>
      </p:grpSp>
      <p:sp>
        <p:nvSpPr>
          <p:cNvPr id="27" name="文本框 7"/>
          <p:cNvSpPr txBox="1"/>
          <p:nvPr/>
        </p:nvSpPr>
        <p:spPr>
          <a:xfrm>
            <a:off x="1703345" y="2679571"/>
            <a:ext cx="4392655" cy="156966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目录 </a:t>
            </a:r>
            <a:endParaRPr lang="en-US" altLang="zh-CN" sz="4800" b="1" spc="600" dirty="0">
              <a:solidFill>
                <a:schemeClr val="tx1">
                  <a:lumMod val="75000"/>
                  <a:lumOff val="25000"/>
                </a:schemeClr>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b="1" spc="600" dirty="0">
                <a:solidFill>
                  <a:schemeClr val="accent1"/>
                </a:solidFill>
                <a:effectLst>
                  <a:outerShdw blurRad="63500" sx="102000" sy="102000" algn="ctr" rotWithShape="0">
                    <a:schemeClr val="bg1">
                      <a:alpha val="2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CONTENT</a:t>
            </a:r>
            <a:endParaRPr kumimoji="0" lang="zh-CN" altLang="en-US" sz="4800" b="1" u="none" strike="noStrike" kern="1200" cap="none" spc="600" normalizeH="0" baseline="0" noProof="0" dirty="0">
              <a:ln>
                <a:noFill/>
              </a:ln>
              <a:solidFill>
                <a:schemeClr val="accent1"/>
              </a:solidFill>
              <a:effectLst>
                <a:outerShdw blurRad="63500" sx="102000" sy="102000" algn="ctr" rotWithShape="0">
                  <a:schemeClr val="bg1">
                    <a:alpha val="20000"/>
                  </a:schemeClr>
                </a:outerShdw>
              </a:effectLst>
              <a:uLnTx/>
              <a:uFillTx/>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500"/>
                                        <p:tgtEl>
                                          <p:spTgt spid="6"/>
                                        </p:tgtEl>
                                      </p:cBhvr>
                                    </p:animEffect>
                                  </p:childTnLst>
                                </p:cTn>
                              </p:par>
                            </p:childTnLst>
                          </p:cTn>
                        </p:par>
                        <p:par>
                          <p:cTn id="14" fill="hold">
                            <p:stCondLst>
                              <p:cond delay="1500"/>
                            </p:stCondLst>
                            <p:childTnLst>
                              <p:par>
                                <p:cTn id="15" presetID="3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style.rotation</p:attrName>
                                        </p:attrNameLst>
                                      </p:cBhvr>
                                      <p:tavLst>
                                        <p:tav tm="0">
                                          <p:val>
                                            <p:fltVal val="90"/>
                                          </p:val>
                                        </p:tav>
                                        <p:tav tm="100000">
                                          <p:val>
                                            <p:fltVal val="0"/>
                                          </p:val>
                                        </p:tav>
                                      </p:tavLst>
                                    </p:anim>
                                    <p:animEffect transition="in" filter="fade">
                                      <p:cBhvr>
                                        <p:cTn id="20" dur="1000"/>
                                        <p:tgtEl>
                                          <p:spTgt spid="7"/>
                                        </p:tgtEl>
                                      </p:cBhvr>
                                    </p:animEffect>
                                  </p:childTnLst>
                                </p:cTn>
                              </p:par>
                            </p:childTnLst>
                          </p:cTn>
                        </p:par>
                        <p:par>
                          <p:cTn id="21" fill="hold">
                            <p:stCondLst>
                              <p:cond delay="2500"/>
                            </p:stCondLst>
                            <p:childTnLst>
                              <p:par>
                                <p:cTn id="22" presetID="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2" presetClass="entr" presetSubtype="4"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par>
                          <p:cTn id="31" fill="hold">
                            <p:stCondLst>
                              <p:cond delay="3500"/>
                            </p:stCondLst>
                            <p:childTnLst>
                              <p:par>
                                <p:cTn id="32" presetID="2" presetClass="entr" presetSubtype="4"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2" presetClass="entr" presetSubtype="4"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par>
                          <p:cTn id="41" fill="hold">
                            <p:stCondLst>
                              <p:cond delay="4500"/>
                            </p:stCondLst>
                            <p:childTnLst>
                              <p:par>
                                <p:cTn id="42" presetID="12" presetClass="entr" presetSubtype="8"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p:tgtEl>
                                          <p:spTgt spid="15"/>
                                        </p:tgtEl>
                                        <p:attrNameLst>
                                          <p:attrName>ppt_x</p:attrName>
                                        </p:attrNameLst>
                                      </p:cBhvr>
                                      <p:tavLst>
                                        <p:tav tm="0">
                                          <p:val>
                                            <p:strVal val="#ppt_x-#ppt_w*1.125000"/>
                                          </p:val>
                                        </p:tav>
                                        <p:tav tm="100000">
                                          <p:val>
                                            <p:strVal val="#ppt_x"/>
                                          </p:val>
                                        </p:tav>
                                      </p:tavLst>
                                    </p:anim>
                                    <p:animEffect transition="in" filter="wipe(right)">
                                      <p:cBhvr>
                                        <p:cTn id="45" dur="500"/>
                                        <p:tgtEl>
                                          <p:spTgt spid="15"/>
                                        </p:tgtEl>
                                      </p:cBhvr>
                                    </p:animEffect>
                                  </p:childTnLst>
                                </p:cTn>
                              </p:par>
                            </p:childTnLst>
                          </p:cTn>
                        </p:par>
                        <p:par>
                          <p:cTn id="46" fill="hold">
                            <p:stCondLst>
                              <p:cond delay="5000"/>
                            </p:stCondLst>
                            <p:childTnLst>
                              <p:par>
                                <p:cTn id="47" presetID="12" presetClass="entr" presetSubtype="8"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p:tgtEl>
                                          <p:spTgt spid="18"/>
                                        </p:tgtEl>
                                        <p:attrNameLst>
                                          <p:attrName>ppt_x</p:attrName>
                                        </p:attrNameLst>
                                      </p:cBhvr>
                                      <p:tavLst>
                                        <p:tav tm="0">
                                          <p:val>
                                            <p:strVal val="#ppt_x-#ppt_w*1.125000"/>
                                          </p:val>
                                        </p:tav>
                                        <p:tav tm="100000">
                                          <p:val>
                                            <p:strVal val="#ppt_x"/>
                                          </p:val>
                                        </p:tav>
                                      </p:tavLst>
                                    </p:anim>
                                    <p:animEffect transition="in" filter="wipe(right)">
                                      <p:cBhvr>
                                        <p:cTn id="50" dur="500"/>
                                        <p:tgtEl>
                                          <p:spTgt spid="18"/>
                                        </p:tgtEl>
                                      </p:cBhvr>
                                    </p:animEffect>
                                  </p:childTnLst>
                                </p:cTn>
                              </p:par>
                            </p:childTnLst>
                          </p:cTn>
                        </p:par>
                        <p:par>
                          <p:cTn id="51" fill="hold">
                            <p:stCondLst>
                              <p:cond delay="5500"/>
                            </p:stCondLst>
                            <p:childTnLst>
                              <p:par>
                                <p:cTn id="52" presetID="1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p:tgtEl>
                                          <p:spTgt spid="21"/>
                                        </p:tgtEl>
                                        <p:attrNameLst>
                                          <p:attrName>ppt_x</p:attrName>
                                        </p:attrNameLst>
                                      </p:cBhvr>
                                      <p:tavLst>
                                        <p:tav tm="0">
                                          <p:val>
                                            <p:strVal val="#ppt_x-#ppt_w*1.125000"/>
                                          </p:val>
                                        </p:tav>
                                        <p:tav tm="100000">
                                          <p:val>
                                            <p:strVal val="#ppt_x"/>
                                          </p:val>
                                        </p:tav>
                                      </p:tavLst>
                                    </p:anim>
                                    <p:animEffect transition="in" filter="wipe(right)">
                                      <p:cBhvr>
                                        <p:cTn id="55" dur="500"/>
                                        <p:tgtEl>
                                          <p:spTgt spid="21"/>
                                        </p:tgtEl>
                                      </p:cBhvr>
                                    </p:animEffect>
                                  </p:childTnLst>
                                </p:cTn>
                              </p:par>
                            </p:childTnLst>
                          </p:cTn>
                        </p:par>
                        <p:par>
                          <p:cTn id="56" fill="hold">
                            <p:stCondLst>
                              <p:cond delay="6000"/>
                            </p:stCondLst>
                            <p:childTnLst>
                              <p:par>
                                <p:cTn id="57" presetID="12" presetClass="entr" presetSubtype="8"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p:tgtEl>
                                          <p:spTgt spid="24"/>
                                        </p:tgtEl>
                                        <p:attrNameLst>
                                          <p:attrName>ppt_x</p:attrName>
                                        </p:attrNameLst>
                                      </p:cBhvr>
                                      <p:tavLst>
                                        <p:tav tm="0">
                                          <p:val>
                                            <p:strVal val="#ppt_x-#ppt_w*1.125000"/>
                                          </p:val>
                                        </p:tav>
                                        <p:tav tm="100000">
                                          <p:val>
                                            <p:strVal val="#ppt_x"/>
                                          </p:val>
                                        </p:tav>
                                      </p:tavLst>
                                    </p:anim>
                                    <p:animEffect transition="in" filter="wipe(right)">
                                      <p:cBhvr>
                                        <p:cTn id="60" dur="500"/>
                                        <p:tgtEl>
                                          <p:spTgt spid="24"/>
                                        </p:tgtEl>
                                      </p:cBhvr>
                                    </p:animEffect>
                                  </p:childTnLst>
                                </p:cTn>
                              </p:par>
                            </p:childTnLst>
                          </p:cTn>
                        </p:par>
                        <p:par>
                          <p:cTn id="61" fill="hold">
                            <p:stCondLst>
                              <p:cond delay="6500"/>
                            </p:stCondLst>
                            <p:childTnLst>
                              <p:par>
                                <p:cTn id="62" presetID="12" presetClass="entr" presetSubtype="1"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p:tgtEl>
                                          <p:spTgt spid="27"/>
                                        </p:tgtEl>
                                        <p:attrNameLst>
                                          <p:attrName>ppt_y</p:attrName>
                                        </p:attrNameLst>
                                      </p:cBhvr>
                                      <p:tavLst>
                                        <p:tav tm="0">
                                          <p:val>
                                            <p:strVal val="#ppt_y-#ppt_h*1.125000"/>
                                          </p:val>
                                        </p:tav>
                                        <p:tav tm="100000">
                                          <p:val>
                                            <p:strVal val="#ppt_y"/>
                                          </p:val>
                                        </p:tav>
                                      </p:tavLst>
                                    </p:anim>
                                    <p:animEffect transition="in" filter="wipe(down)">
                                      <p:cBhvr>
                                        <p:cTn id="6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P spid="13" grpId="0"/>
      <p:bldP spid="14"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Rounded Corners 11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406FD4F9-18C0-412B-A8E2-E6EB8556B1E4}"/>
              </a:ext>
            </a:extLst>
          </p:cNvPr>
          <p:cNvSpPr/>
          <p:nvPr/>
        </p:nvSpPr>
        <p:spPr>
          <a:xfrm>
            <a:off x="6084216" y="5621126"/>
            <a:ext cx="5485934"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9" name="Rectangle: Rounded Corners 11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F89DDC70-AA1E-40AA-B268-E514E1F32BA2}"/>
              </a:ext>
            </a:extLst>
          </p:cNvPr>
          <p:cNvSpPr/>
          <p:nvPr/>
        </p:nvSpPr>
        <p:spPr>
          <a:xfrm>
            <a:off x="6084216" y="5621126"/>
            <a:ext cx="5358140" cy="33147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91440" bIns="0" rtlCol="0" anchor="ctr"/>
          <a:lstStyle/>
          <a:p>
            <a:pPr algn="r"/>
            <a:r>
              <a:rPr lang="en-US" sz="1600" spc="-75" dirty="0">
                <a:latin typeface="+mj-lt"/>
              </a:rPr>
              <a:t>95%</a:t>
            </a:r>
          </a:p>
        </p:txBody>
      </p:sp>
      <p:sp>
        <p:nvSpPr>
          <p:cNvPr id="4" name="Freeform: Shape 3">
            <a:extLst>
              <a:ext uri="{FF2B5EF4-FFF2-40B4-BE49-F238E27FC236}">
                <a16:creationId xmlns:a16="http://schemas.microsoft.com/office/drawing/2014/main" id="{A406D0C5-F935-18B5-461B-581A8DD7449B}"/>
              </a:ext>
            </a:extLst>
          </p:cNvPr>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rgbClr val="CC493A">
                  <a:alpha val="9000"/>
                </a:srgbClr>
              </a:gs>
              <a:gs pos="100000">
                <a:srgbClr val="EA614C">
                  <a:alpha val="47000"/>
                </a:srgbClr>
              </a:gs>
            </a:gsLst>
            <a:lin ang="2700000" scaled="1"/>
            <a:tileRect/>
          </a:gradFill>
          <a:ln w="12700" cap="flat" cmpd="sng" algn="ctr">
            <a:noFill/>
            <a:prstDash val="solid"/>
            <a:miter lim="800000"/>
          </a:ln>
          <a:effectLst/>
        </p:spPr>
        <p:txBody>
          <a:bodyPr rtlCol="0" anchor="ctr"/>
          <a:lstStyle/>
          <a:p>
            <a:pPr algn="ctr"/>
            <a:endParaRPr lang="en-US" kern="0" dirty="0">
              <a:solidFill>
                <a:srgbClr val="FFFFFF"/>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2" name="Rectangle 8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F42DFAD-400D-46B1-A431-03D923F87A09}"/>
              </a:ext>
            </a:extLst>
          </p:cNvPr>
          <p:cNvSpPr/>
          <p:nvPr/>
        </p:nvSpPr>
        <p:spPr>
          <a:xfrm>
            <a:off x="230250" y="912288"/>
            <a:ext cx="5029632" cy="503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3600" spc="-150" dirty="0">
                <a:solidFill>
                  <a:schemeClr val="tx1"/>
                </a:solidFill>
                <a:latin typeface="+mj-lt"/>
              </a:rPr>
              <a:t>Pros</a:t>
            </a:r>
          </a:p>
        </p:txBody>
      </p:sp>
      <p:sp>
        <p:nvSpPr>
          <p:cNvPr id="39" name="Rectangle 3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8D7A0C5C-CCC2-4D44-8564-5C6DEBE626D0}"/>
              </a:ext>
            </a:extLst>
          </p:cNvPr>
          <p:cNvSpPr/>
          <p:nvPr/>
        </p:nvSpPr>
        <p:spPr>
          <a:xfrm>
            <a:off x="6780617" y="950388"/>
            <a:ext cx="5024857" cy="503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3600" spc="-150" dirty="0">
                <a:solidFill>
                  <a:schemeClr val="tx2">
                    <a:lumMod val="50000"/>
                  </a:schemeClr>
                </a:solidFill>
                <a:latin typeface="+mj-lt"/>
              </a:rPr>
              <a:t>Cons</a:t>
            </a:r>
          </a:p>
        </p:txBody>
      </p:sp>
      <p:sp>
        <p:nvSpPr>
          <p:cNvPr id="2" name="Text Placeholder 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a:spLocks noGrp="1"/>
          </p:cNvSpPr>
          <p:nvPr>
            <p:ph type="body" sz="quarter" idx="4294967295"/>
          </p:nvPr>
        </p:nvSpPr>
        <p:spPr>
          <a:xfrm>
            <a:off x="564470" y="107061"/>
            <a:ext cx="11136085" cy="676784"/>
          </a:xfrm>
        </p:spPr>
        <p:txBody>
          <a:bodyPr>
            <a:normAutofit/>
          </a:bodyPr>
          <a:lstStyle/>
          <a:p>
            <a:pPr marL="0" indent="0" algn="ctr">
              <a:buNone/>
            </a:pPr>
            <a:r>
              <a:rPr lang="en-US" sz="4000" b="1" dirty="0">
                <a:solidFill>
                  <a:schemeClr val="tx2">
                    <a:lumMod val="50000"/>
                  </a:schemeClr>
                </a:solidFill>
              </a:rPr>
              <a:t>Pros &amp; Cons</a:t>
            </a:r>
          </a:p>
        </p:txBody>
      </p:sp>
      <p:sp>
        <p:nvSpPr>
          <p:cNvPr id="86" name="Rectangle: Rounded Corners 8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DAA58B07-2281-40FC-AD47-04A7AC6C74A2}"/>
              </a:ext>
            </a:extLst>
          </p:cNvPr>
          <p:cNvSpPr/>
          <p:nvPr/>
        </p:nvSpPr>
        <p:spPr>
          <a:xfrm>
            <a:off x="622953" y="1489324"/>
            <a:ext cx="5457763" cy="33147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8" name="Rectangle: Rounded Corners 8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C824F76-DCFF-44E5-947F-91B576A50593}"/>
              </a:ext>
            </a:extLst>
          </p:cNvPr>
          <p:cNvSpPr/>
          <p:nvPr/>
        </p:nvSpPr>
        <p:spPr>
          <a:xfrm>
            <a:off x="6084216" y="1489324"/>
            <a:ext cx="5485934"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3" name="Rectangle: Rounded Corners 9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747EEF3D-B574-4EB4-BB32-31EAB06EF490}"/>
              </a:ext>
            </a:extLst>
          </p:cNvPr>
          <p:cNvSpPr/>
          <p:nvPr/>
        </p:nvSpPr>
        <p:spPr>
          <a:xfrm>
            <a:off x="2150674" y="1489324"/>
            <a:ext cx="3930042" cy="3314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600" spc="-75" dirty="0">
                <a:solidFill>
                  <a:schemeClr val="tx1">
                    <a:lumMod val="10000"/>
                    <a:lumOff val="90000"/>
                  </a:schemeClr>
                </a:solidFill>
                <a:latin typeface="+mj-lt"/>
              </a:rPr>
              <a:t>75%</a:t>
            </a:r>
          </a:p>
        </p:txBody>
      </p:sp>
      <p:sp>
        <p:nvSpPr>
          <p:cNvPr id="98" name="Rectangle: Rounded Corners 9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C3BDD47E-319B-4A3A-98B5-3E7C5A2F68F9}"/>
              </a:ext>
            </a:extLst>
          </p:cNvPr>
          <p:cNvSpPr/>
          <p:nvPr/>
        </p:nvSpPr>
        <p:spPr>
          <a:xfrm>
            <a:off x="6084216" y="1489324"/>
            <a:ext cx="4101390" cy="33147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91440" bIns="0" rtlCol="0" anchor="ctr"/>
          <a:lstStyle/>
          <a:p>
            <a:pPr algn="r"/>
            <a:r>
              <a:rPr lang="en-US" sz="1600" spc="-75" dirty="0">
                <a:latin typeface="+mj-lt"/>
              </a:rPr>
              <a:t>80%</a:t>
            </a:r>
          </a:p>
        </p:txBody>
      </p:sp>
      <p:sp>
        <p:nvSpPr>
          <p:cNvPr id="131" name="TextBox 13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B4ED5EF-7221-492E-8AB2-0864DF5880BA}"/>
              </a:ext>
            </a:extLst>
          </p:cNvPr>
          <p:cNvSpPr txBox="1"/>
          <p:nvPr/>
        </p:nvSpPr>
        <p:spPr>
          <a:xfrm>
            <a:off x="5814514" y="920447"/>
            <a:ext cx="582211" cy="646331"/>
          </a:xfrm>
          <a:prstGeom prst="rect">
            <a:avLst/>
          </a:prstGeom>
          <a:noFill/>
        </p:spPr>
        <p:txBody>
          <a:bodyPr wrap="none" rtlCol="0">
            <a:spAutoFit/>
          </a:bodyPr>
          <a:lstStyle/>
          <a:p>
            <a:pPr algn="ctr"/>
            <a:r>
              <a:rPr lang="en-US" sz="3600" spc="-150" dirty="0">
                <a:solidFill>
                  <a:schemeClr val="tx2">
                    <a:lumMod val="50000"/>
                  </a:schemeClr>
                </a:solidFill>
                <a:latin typeface="+mj-lt"/>
              </a:rPr>
              <a:t>vs</a:t>
            </a:r>
          </a:p>
        </p:txBody>
      </p:sp>
      <p:sp>
        <p:nvSpPr>
          <p:cNvPr id="150" name="Rectangle: Rounded Corners 14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4C127D5-0D87-4077-97B0-5C0834618D83}"/>
              </a:ext>
            </a:extLst>
          </p:cNvPr>
          <p:cNvSpPr/>
          <p:nvPr/>
        </p:nvSpPr>
        <p:spPr>
          <a:xfrm>
            <a:off x="5036131" y="1489324"/>
            <a:ext cx="2119739"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bg1"/>
                </a:solidFill>
                <a:latin typeface="+mj-lt"/>
              </a:rPr>
              <a:t>Statistic One</a:t>
            </a:r>
          </a:p>
        </p:txBody>
      </p:sp>
      <p:sp>
        <p:nvSpPr>
          <p:cNvPr id="151" name="Rectangle: Rounded Corners 15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4186307C-2B1C-4477-865E-A925F7E7C2FF}"/>
              </a:ext>
            </a:extLst>
          </p:cNvPr>
          <p:cNvSpPr/>
          <p:nvPr/>
        </p:nvSpPr>
        <p:spPr>
          <a:xfrm>
            <a:off x="622953" y="1944735"/>
            <a:ext cx="5457763" cy="33147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2" name="Rectangle: Rounded Corners 15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257ED65F-E813-4615-884E-313D4D53893B}"/>
              </a:ext>
            </a:extLst>
          </p:cNvPr>
          <p:cNvSpPr/>
          <p:nvPr/>
        </p:nvSpPr>
        <p:spPr>
          <a:xfrm>
            <a:off x="6084216" y="1944735"/>
            <a:ext cx="5485934"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3" name="Rectangle: Rounded Corners 15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16795E43-5F5F-4E0D-8C9B-CE437B6E551E}"/>
              </a:ext>
            </a:extLst>
          </p:cNvPr>
          <p:cNvSpPr/>
          <p:nvPr/>
        </p:nvSpPr>
        <p:spPr>
          <a:xfrm>
            <a:off x="3276633" y="1944735"/>
            <a:ext cx="2804083" cy="33147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600" spc="-75" dirty="0">
                <a:solidFill>
                  <a:schemeClr val="tx1">
                    <a:lumMod val="10000"/>
                    <a:lumOff val="90000"/>
                  </a:schemeClr>
                </a:solidFill>
                <a:latin typeface="+mj-lt"/>
              </a:rPr>
              <a:t>45%</a:t>
            </a:r>
          </a:p>
        </p:txBody>
      </p:sp>
      <p:sp>
        <p:nvSpPr>
          <p:cNvPr id="154" name="Rectangle: Rounded Corners 15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517E278C-88D8-448E-888F-36B9A62F3DAA}"/>
              </a:ext>
            </a:extLst>
          </p:cNvPr>
          <p:cNvSpPr/>
          <p:nvPr/>
        </p:nvSpPr>
        <p:spPr>
          <a:xfrm>
            <a:off x="6084215" y="1944735"/>
            <a:ext cx="2273501" cy="33147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91440" bIns="0" rtlCol="0" anchor="ctr"/>
          <a:lstStyle/>
          <a:p>
            <a:pPr algn="r"/>
            <a:r>
              <a:rPr lang="en-US" sz="1600" spc="-75" dirty="0">
                <a:latin typeface="+mj-lt"/>
              </a:rPr>
              <a:t>25%</a:t>
            </a:r>
          </a:p>
        </p:txBody>
      </p:sp>
      <p:sp>
        <p:nvSpPr>
          <p:cNvPr id="155" name="Rectangle: Rounded Corners 1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60D66716-088B-4956-9457-304C9CDC7595}"/>
              </a:ext>
            </a:extLst>
          </p:cNvPr>
          <p:cNvSpPr/>
          <p:nvPr/>
        </p:nvSpPr>
        <p:spPr>
          <a:xfrm>
            <a:off x="5036131" y="1944735"/>
            <a:ext cx="2119739"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bg1"/>
                </a:solidFill>
                <a:latin typeface="+mj-lt"/>
              </a:rPr>
              <a:t>Statistic Two</a:t>
            </a:r>
          </a:p>
        </p:txBody>
      </p:sp>
      <p:sp>
        <p:nvSpPr>
          <p:cNvPr id="156" name="Rectangle: Rounded Corners 15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CDD259E1-D4A8-410A-8AD8-FEB473EC080E}"/>
              </a:ext>
            </a:extLst>
          </p:cNvPr>
          <p:cNvSpPr/>
          <p:nvPr/>
        </p:nvSpPr>
        <p:spPr>
          <a:xfrm>
            <a:off x="622953" y="2400613"/>
            <a:ext cx="5457763" cy="33147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7" name="Rectangle: Rounded Corners 15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014B0755-5735-4445-A93C-C5F9B39C1B92}"/>
              </a:ext>
            </a:extLst>
          </p:cNvPr>
          <p:cNvSpPr/>
          <p:nvPr/>
        </p:nvSpPr>
        <p:spPr>
          <a:xfrm>
            <a:off x="6084216" y="2400613"/>
            <a:ext cx="5485934"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8" name="Rectangle: Rounded Corners 15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23F3FA8F-E40E-42B9-9A73-175F154172D5}"/>
              </a:ext>
            </a:extLst>
          </p:cNvPr>
          <p:cNvSpPr/>
          <p:nvPr/>
        </p:nvSpPr>
        <p:spPr>
          <a:xfrm>
            <a:off x="2903409" y="2400613"/>
            <a:ext cx="3177307" cy="33147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600" spc="-75" dirty="0">
                <a:solidFill>
                  <a:schemeClr val="tx1">
                    <a:lumMod val="10000"/>
                    <a:lumOff val="90000"/>
                  </a:schemeClr>
                </a:solidFill>
                <a:latin typeface="+mj-lt"/>
              </a:rPr>
              <a:t>50%</a:t>
            </a:r>
          </a:p>
        </p:txBody>
      </p:sp>
      <p:sp>
        <p:nvSpPr>
          <p:cNvPr id="159" name="Rectangle: Rounded Corners 15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F17FE75-C59E-4185-AAE9-B791E8149CBD}"/>
              </a:ext>
            </a:extLst>
          </p:cNvPr>
          <p:cNvSpPr/>
          <p:nvPr/>
        </p:nvSpPr>
        <p:spPr>
          <a:xfrm>
            <a:off x="6084216" y="2400613"/>
            <a:ext cx="3957111" cy="33147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91440" bIns="0" rtlCol="0" anchor="ctr"/>
          <a:lstStyle/>
          <a:p>
            <a:pPr algn="r"/>
            <a:r>
              <a:rPr lang="en-US" sz="1600" spc="-75" dirty="0">
                <a:latin typeface="+mj-lt"/>
              </a:rPr>
              <a:t>75%</a:t>
            </a:r>
          </a:p>
        </p:txBody>
      </p:sp>
      <p:sp>
        <p:nvSpPr>
          <p:cNvPr id="160" name="Rectangle: Rounded Corners 15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387D6FFB-EDE2-4E77-8450-C4B54EFEA66B}"/>
              </a:ext>
            </a:extLst>
          </p:cNvPr>
          <p:cNvSpPr/>
          <p:nvPr/>
        </p:nvSpPr>
        <p:spPr>
          <a:xfrm>
            <a:off x="5036131" y="2400613"/>
            <a:ext cx="2119739"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bg1"/>
                </a:solidFill>
                <a:latin typeface="+mj-lt"/>
              </a:rPr>
              <a:t>Statistic Three</a:t>
            </a:r>
          </a:p>
        </p:txBody>
      </p:sp>
      <p:sp>
        <p:nvSpPr>
          <p:cNvPr id="161" name="Rectangle: Rounded Corners 16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02E2FB41-2844-494E-BE26-0115AD5F0959}"/>
              </a:ext>
            </a:extLst>
          </p:cNvPr>
          <p:cNvSpPr/>
          <p:nvPr/>
        </p:nvSpPr>
        <p:spPr>
          <a:xfrm>
            <a:off x="622953" y="2858101"/>
            <a:ext cx="5457763" cy="33147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6" name="Rectangle: Rounded Corners 16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63A11F8A-13A8-4681-A3E2-11DB95A38B88}"/>
              </a:ext>
            </a:extLst>
          </p:cNvPr>
          <p:cNvSpPr/>
          <p:nvPr/>
        </p:nvSpPr>
        <p:spPr>
          <a:xfrm>
            <a:off x="6084216" y="2858101"/>
            <a:ext cx="5485934"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8" name="Rectangle: Rounded Corners 19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D8742298-EA73-4D1C-BB7A-B4BF32B59AA9}"/>
              </a:ext>
            </a:extLst>
          </p:cNvPr>
          <p:cNvSpPr/>
          <p:nvPr/>
        </p:nvSpPr>
        <p:spPr>
          <a:xfrm>
            <a:off x="1525658" y="2858101"/>
            <a:ext cx="4555058" cy="33147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600" spc="-75" dirty="0">
                <a:solidFill>
                  <a:schemeClr val="tx1">
                    <a:lumMod val="10000"/>
                    <a:lumOff val="90000"/>
                  </a:schemeClr>
                </a:solidFill>
                <a:latin typeface="+mj-lt"/>
              </a:rPr>
              <a:t>89%</a:t>
            </a:r>
          </a:p>
        </p:txBody>
      </p:sp>
      <p:sp>
        <p:nvSpPr>
          <p:cNvPr id="199" name="Rectangle: Rounded Corners 19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2B09474A-9024-4B73-952C-DAA9E028B679}"/>
              </a:ext>
            </a:extLst>
          </p:cNvPr>
          <p:cNvSpPr/>
          <p:nvPr/>
        </p:nvSpPr>
        <p:spPr>
          <a:xfrm>
            <a:off x="6084216" y="2858101"/>
            <a:ext cx="1857723" cy="33147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91440" bIns="0" rtlCol="0" anchor="ctr"/>
          <a:lstStyle/>
          <a:p>
            <a:pPr algn="r"/>
            <a:r>
              <a:rPr lang="en-US" sz="1600" spc="-75" dirty="0">
                <a:latin typeface="+mj-lt"/>
              </a:rPr>
              <a:t>15%</a:t>
            </a:r>
          </a:p>
        </p:txBody>
      </p:sp>
      <p:sp>
        <p:nvSpPr>
          <p:cNvPr id="200" name="Rectangle: Rounded Corners 19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85548F4A-E8AF-40D9-8D18-0C50D96A0E98}"/>
              </a:ext>
            </a:extLst>
          </p:cNvPr>
          <p:cNvSpPr/>
          <p:nvPr/>
        </p:nvSpPr>
        <p:spPr>
          <a:xfrm>
            <a:off x="5036131" y="2858101"/>
            <a:ext cx="2119739"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bg1"/>
                </a:solidFill>
                <a:latin typeface="+mj-lt"/>
              </a:rPr>
              <a:t>Statistic Four</a:t>
            </a:r>
          </a:p>
        </p:txBody>
      </p:sp>
      <p:sp>
        <p:nvSpPr>
          <p:cNvPr id="201" name="Rectangle: Rounded Corners 20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E1C4E29A-A6E6-4C0C-88C3-9ACD4C538CC4}"/>
              </a:ext>
            </a:extLst>
          </p:cNvPr>
          <p:cNvSpPr/>
          <p:nvPr/>
        </p:nvSpPr>
        <p:spPr>
          <a:xfrm>
            <a:off x="622953" y="3315171"/>
            <a:ext cx="5457763" cy="33147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2" name="Rectangle: Rounded Corners 20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52B1079C-E64D-42D2-8199-F880AB461ABE}"/>
              </a:ext>
            </a:extLst>
          </p:cNvPr>
          <p:cNvSpPr/>
          <p:nvPr/>
        </p:nvSpPr>
        <p:spPr>
          <a:xfrm>
            <a:off x="6084216" y="3315171"/>
            <a:ext cx="5485934"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3" name="Rectangle: Rounded Corners 20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99A96286-681F-4832-A80E-E0554E8E47B0}"/>
              </a:ext>
            </a:extLst>
          </p:cNvPr>
          <p:cNvSpPr/>
          <p:nvPr/>
        </p:nvSpPr>
        <p:spPr>
          <a:xfrm>
            <a:off x="3357612" y="3315171"/>
            <a:ext cx="2723104" cy="3314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600" spc="-75" dirty="0">
                <a:solidFill>
                  <a:schemeClr val="tx1">
                    <a:lumMod val="10000"/>
                    <a:lumOff val="90000"/>
                  </a:schemeClr>
                </a:solidFill>
                <a:latin typeface="+mj-lt"/>
              </a:rPr>
              <a:t>35%</a:t>
            </a:r>
          </a:p>
        </p:txBody>
      </p:sp>
      <p:sp>
        <p:nvSpPr>
          <p:cNvPr id="204" name="Rectangle: Rounded Corners 20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2C6E63FA-E4F8-4C44-8C54-D00A14E31734}"/>
              </a:ext>
            </a:extLst>
          </p:cNvPr>
          <p:cNvSpPr/>
          <p:nvPr/>
        </p:nvSpPr>
        <p:spPr>
          <a:xfrm>
            <a:off x="6084216" y="3315171"/>
            <a:ext cx="5358140" cy="33147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91440" bIns="0" rtlCol="0" anchor="ctr"/>
          <a:lstStyle/>
          <a:p>
            <a:pPr algn="r"/>
            <a:r>
              <a:rPr lang="en-US" sz="1600" spc="-75" dirty="0">
                <a:latin typeface="+mj-lt"/>
              </a:rPr>
              <a:t>95%</a:t>
            </a:r>
          </a:p>
        </p:txBody>
      </p:sp>
      <p:sp>
        <p:nvSpPr>
          <p:cNvPr id="205" name="Rectangle: Rounded Corners 20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4DB86E30-D0E8-47A8-AD83-EA0F3A22627B}"/>
              </a:ext>
            </a:extLst>
          </p:cNvPr>
          <p:cNvSpPr/>
          <p:nvPr/>
        </p:nvSpPr>
        <p:spPr>
          <a:xfrm>
            <a:off x="5036131" y="3315171"/>
            <a:ext cx="2119739"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bg1"/>
                </a:solidFill>
                <a:latin typeface="+mj-lt"/>
              </a:rPr>
              <a:t>Statistic Five</a:t>
            </a:r>
          </a:p>
        </p:txBody>
      </p:sp>
      <p:sp>
        <p:nvSpPr>
          <p:cNvPr id="70" name="Rectangle: Rounded Corners 6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D5FDB600-D033-42BF-92D5-1DF3BC69970E}"/>
              </a:ext>
            </a:extLst>
          </p:cNvPr>
          <p:cNvSpPr/>
          <p:nvPr/>
        </p:nvSpPr>
        <p:spPr>
          <a:xfrm>
            <a:off x="622953" y="3782544"/>
            <a:ext cx="5457763" cy="33147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1" name="Rectangle: Rounded Corners 7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CBFD3CC2-611A-445F-8E28-C00AEECA065C}"/>
              </a:ext>
            </a:extLst>
          </p:cNvPr>
          <p:cNvSpPr/>
          <p:nvPr/>
        </p:nvSpPr>
        <p:spPr>
          <a:xfrm>
            <a:off x="6084216" y="3782544"/>
            <a:ext cx="5485934"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7" name="Rectangle: Rounded Corners 9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B37D4C24-C79B-43A0-A0E0-7F4D08DD9A93}"/>
              </a:ext>
            </a:extLst>
          </p:cNvPr>
          <p:cNvSpPr/>
          <p:nvPr/>
        </p:nvSpPr>
        <p:spPr>
          <a:xfrm>
            <a:off x="1525658" y="3782544"/>
            <a:ext cx="4555058" cy="331471"/>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600" spc="-75" dirty="0">
                <a:solidFill>
                  <a:schemeClr val="tx1">
                    <a:lumMod val="10000"/>
                    <a:lumOff val="90000"/>
                  </a:schemeClr>
                </a:solidFill>
                <a:latin typeface="+mj-lt"/>
              </a:rPr>
              <a:t>89%</a:t>
            </a:r>
          </a:p>
        </p:txBody>
      </p:sp>
      <p:sp>
        <p:nvSpPr>
          <p:cNvPr id="99" name="Rectangle: Rounded Corners 9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C7A71836-A34D-4F33-8BE0-7517CC167B93}"/>
              </a:ext>
            </a:extLst>
          </p:cNvPr>
          <p:cNvSpPr/>
          <p:nvPr/>
        </p:nvSpPr>
        <p:spPr>
          <a:xfrm>
            <a:off x="6084216" y="3782544"/>
            <a:ext cx="1624458" cy="33147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91440" bIns="0" rtlCol="0" anchor="ctr"/>
          <a:lstStyle/>
          <a:p>
            <a:pPr algn="r"/>
            <a:r>
              <a:rPr lang="en-US" sz="1600" spc="-75" dirty="0">
                <a:latin typeface="+mj-lt"/>
              </a:rPr>
              <a:t>5%</a:t>
            </a:r>
          </a:p>
        </p:txBody>
      </p:sp>
      <p:sp>
        <p:nvSpPr>
          <p:cNvPr id="100" name="Rectangle: Rounded Corners 9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D90C4FF4-882F-448D-812B-4A00A993F096}"/>
              </a:ext>
            </a:extLst>
          </p:cNvPr>
          <p:cNvSpPr/>
          <p:nvPr/>
        </p:nvSpPr>
        <p:spPr>
          <a:xfrm>
            <a:off x="5036131" y="3782544"/>
            <a:ext cx="2119739"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bg1"/>
                </a:solidFill>
                <a:latin typeface="+mj-lt"/>
              </a:rPr>
              <a:t>Statistic Six</a:t>
            </a:r>
          </a:p>
        </p:txBody>
      </p:sp>
      <p:sp>
        <p:nvSpPr>
          <p:cNvPr id="101" name="Rectangle: Rounded Corners 10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9AE1C90A-AB16-488E-869A-A978F76C6D8D}"/>
              </a:ext>
            </a:extLst>
          </p:cNvPr>
          <p:cNvSpPr/>
          <p:nvPr/>
        </p:nvSpPr>
        <p:spPr>
          <a:xfrm>
            <a:off x="622953" y="4239614"/>
            <a:ext cx="5457763" cy="33147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2" name="Rectangle: Rounded Corners 10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34BE3484-E5D4-48EA-A7FC-BA1482BD78C0}"/>
              </a:ext>
            </a:extLst>
          </p:cNvPr>
          <p:cNvSpPr/>
          <p:nvPr/>
        </p:nvSpPr>
        <p:spPr>
          <a:xfrm>
            <a:off x="6084216" y="4239614"/>
            <a:ext cx="5485934"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3" name="Rectangle: Rounded Corners 10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18F677CE-DAD4-4445-BDD5-A1D284FE129C}"/>
              </a:ext>
            </a:extLst>
          </p:cNvPr>
          <p:cNvSpPr/>
          <p:nvPr/>
        </p:nvSpPr>
        <p:spPr>
          <a:xfrm>
            <a:off x="2520854" y="4239614"/>
            <a:ext cx="3559862" cy="331471"/>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600" spc="-75" dirty="0">
                <a:solidFill>
                  <a:schemeClr val="tx1">
                    <a:lumMod val="10000"/>
                    <a:lumOff val="90000"/>
                  </a:schemeClr>
                </a:solidFill>
                <a:latin typeface="+mj-lt"/>
              </a:rPr>
              <a:t>65%</a:t>
            </a:r>
          </a:p>
        </p:txBody>
      </p:sp>
      <p:sp>
        <p:nvSpPr>
          <p:cNvPr id="104" name="Rectangle: Rounded Corners 10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58D81C2F-205F-48E8-A9B2-189802520A82}"/>
              </a:ext>
            </a:extLst>
          </p:cNvPr>
          <p:cNvSpPr/>
          <p:nvPr/>
        </p:nvSpPr>
        <p:spPr>
          <a:xfrm>
            <a:off x="6084216" y="4239614"/>
            <a:ext cx="5358140" cy="331471"/>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91440" bIns="0" rtlCol="0" anchor="ctr"/>
          <a:lstStyle/>
          <a:p>
            <a:pPr algn="r"/>
            <a:r>
              <a:rPr lang="en-US" sz="1600" spc="-75" dirty="0">
                <a:latin typeface="+mj-lt"/>
              </a:rPr>
              <a:t>95%</a:t>
            </a:r>
          </a:p>
        </p:txBody>
      </p:sp>
      <p:sp>
        <p:nvSpPr>
          <p:cNvPr id="105" name="Rectangle: Rounded Corners 10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E32A1672-CCA0-49E2-A435-C25443F7CE49}"/>
              </a:ext>
            </a:extLst>
          </p:cNvPr>
          <p:cNvSpPr/>
          <p:nvPr/>
        </p:nvSpPr>
        <p:spPr>
          <a:xfrm>
            <a:off x="5036131" y="4239614"/>
            <a:ext cx="2119739"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bg1"/>
                </a:solidFill>
                <a:latin typeface="+mj-lt"/>
              </a:rPr>
              <a:t>Statistic Seven</a:t>
            </a:r>
          </a:p>
        </p:txBody>
      </p:sp>
      <p:sp>
        <p:nvSpPr>
          <p:cNvPr id="106" name="Rectangle: Rounded Corners 10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D96F6070-A527-4A13-AA2A-BC3B417F16F0}"/>
              </a:ext>
            </a:extLst>
          </p:cNvPr>
          <p:cNvSpPr/>
          <p:nvPr/>
        </p:nvSpPr>
        <p:spPr>
          <a:xfrm>
            <a:off x="622953" y="4696684"/>
            <a:ext cx="5457763" cy="33147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7" name="Rectangle: Rounded Corners 10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DAF16040-B082-4D54-9411-6A256553C117}"/>
              </a:ext>
            </a:extLst>
          </p:cNvPr>
          <p:cNvSpPr/>
          <p:nvPr/>
        </p:nvSpPr>
        <p:spPr>
          <a:xfrm>
            <a:off x="6084216" y="4696684"/>
            <a:ext cx="5485934"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8" name="Rectangle: Rounded Corners 10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781E9DE1-1EE3-4DF2-8C1D-8647C93A411B}"/>
              </a:ext>
            </a:extLst>
          </p:cNvPr>
          <p:cNvSpPr/>
          <p:nvPr/>
        </p:nvSpPr>
        <p:spPr>
          <a:xfrm>
            <a:off x="2903409" y="4696684"/>
            <a:ext cx="3177307" cy="331471"/>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600" spc="-75" dirty="0">
                <a:solidFill>
                  <a:schemeClr val="tx1">
                    <a:lumMod val="10000"/>
                    <a:lumOff val="90000"/>
                  </a:schemeClr>
                </a:solidFill>
                <a:latin typeface="+mj-lt"/>
              </a:rPr>
              <a:t>50%</a:t>
            </a:r>
          </a:p>
        </p:txBody>
      </p:sp>
      <p:sp>
        <p:nvSpPr>
          <p:cNvPr id="109" name="Rectangle: Rounded Corners 10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39A90EE4-9322-4A93-9ECA-9FC4E5950D6A}"/>
              </a:ext>
            </a:extLst>
          </p:cNvPr>
          <p:cNvSpPr/>
          <p:nvPr/>
        </p:nvSpPr>
        <p:spPr>
          <a:xfrm>
            <a:off x="6084216" y="4696684"/>
            <a:ext cx="3611878" cy="33147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91440" bIns="0" rtlCol="0" anchor="ctr"/>
          <a:lstStyle/>
          <a:p>
            <a:pPr algn="r"/>
            <a:r>
              <a:rPr lang="en-US" sz="1600" spc="-75" dirty="0">
                <a:latin typeface="+mj-lt"/>
              </a:rPr>
              <a:t>70%</a:t>
            </a:r>
          </a:p>
        </p:txBody>
      </p:sp>
      <p:sp>
        <p:nvSpPr>
          <p:cNvPr id="110" name="Rectangle: Rounded Corners 10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0FF9C681-7F28-4B94-9DEB-6596159A39F4}"/>
              </a:ext>
            </a:extLst>
          </p:cNvPr>
          <p:cNvSpPr/>
          <p:nvPr/>
        </p:nvSpPr>
        <p:spPr>
          <a:xfrm>
            <a:off x="5036131" y="4696684"/>
            <a:ext cx="2119739"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bg1"/>
                </a:solidFill>
                <a:latin typeface="+mj-lt"/>
              </a:rPr>
              <a:t>Statistic Eight</a:t>
            </a:r>
          </a:p>
        </p:txBody>
      </p:sp>
      <p:sp>
        <p:nvSpPr>
          <p:cNvPr id="111" name="Rectangle: Rounded Corners 11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1C6570C-BC33-4EA6-AB03-C984F65B4084}"/>
              </a:ext>
            </a:extLst>
          </p:cNvPr>
          <p:cNvSpPr/>
          <p:nvPr/>
        </p:nvSpPr>
        <p:spPr>
          <a:xfrm>
            <a:off x="622953" y="5164056"/>
            <a:ext cx="5457763" cy="33147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2" name="Rectangle: Rounded Corners 11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D422727F-9324-4079-B924-7CA28569A7D6}"/>
              </a:ext>
            </a:extLst>
          </p:cNvPr>
          <p:cNvSpPr/>
          <p:nvPr/>
        </p:nvSpPr>
        <p:spPr>
          <a:xfrm>
            <a:off x="6084216" y="5164056"/>
            <a:ext cx="5485934"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3" name="Rectangle: Rounded Corners 11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15C7EFC9-19F1-4073-AF2F-672F77D3702C}"/>
              </a:ext>
            </a:extLst>
          </p:cNvPr>
          <p:cNvSpPr/>
          <p:nvPr/>
        </p:nvSpPr>
        <p:spPr>
          <a:xfrm>
            <a:off x="1525658" y="5164056"/>
            <a:ext cx="4555058" cy="331471"/>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600" spc="-75" dirty="0">
                <a:solidFill>
                  <a:schemeClr val="tx1">
                    <a:lumMod val="10000"/>
                    <a:lumOff val="90000"/>
                  </a:schemeClr>
                </a:solidFill>
                <a:latin typeface="+mj-lt"/>
              </a:rPr>
              <a:t>89%</a:t>
            </a:r>
          </a:p>
        </p:txBody>
      </p:sp>
      <p:sp>
        <p:nvSpPr>
          <p:cNvPr id="114" name="Rectangle: Rounded Corners 11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8AAF4F94-E341-4746-A641-8148831D4E30}"/>
              </a:ext>
            </a:extLst>
          </p:cNvPr>
          <p:cNvSpPr/>
          <p:nvPr/>
        </p:nvSpPr>
        <p:spPr>
          <a:xfrm>
            <a:off x="6084216" y="5164056"/>
            <a:ext cx="1997682" cy="33147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91440" bIns="0" rtlCol="0" anchor="ctr"/>
          <a:lstStyle/>
          <a:p>
            <a:pPr algn="r"/>
            <a:r>
              <a:rPr lang="en-US" sz="1600" spc="-75" dirty="0">
                <a:latin typeface="+mj-lt"/>
              </a:rPr>
              <a:t>20%</a:t>
            </a:r>
          </a:p>
        </p:txBody>
      </p:sp>
      <p:sp>
        <p:nvSpPr>
          <p:cNvPr id="115" name="Rectangle: Rounded Corners 11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5D2B364B-1E3A-4818-AAD9-77F3B471F226}"/>
              </a:ext>
            </a:extLst>
          </p:cNvPr>
          <p:cNvSpPr/>
          <p:nvPr/>
        </p:nvSpPr>
        <p:spPr>
          <a:xfrm>
            <a:off x="5036131" y="5164056"/>
            <a:ext cx="2119739"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bg1"/>
                </a:solidFill>
                <a:latin typeface="+mj-lt"/>
              </a:rPr>
              <a:t>Statistic Nine</a:t>
            </a:r>
          </a:p>
        </p:txBody>
      </p:sp>
      <p:sp>
        <p:nvSpPr>
          <p:cNvPr id="116" name="Rectangle: Rounded Corners 11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22340F5B-BE10-4046-BA61-C17D35F1F4BB}"/>
              </a:ext>
            </a:extLst>
          </p:cNvPr>
          <p:cNvSpPr/>
          <p:nvPr/>
        </p:nvSpPr>
        <p:spPr>
          <a:xfrm>
            <a:off x="622953" y="5621126"/>
            <a:ext cx="5457763" cy="33147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8" name="Rectangle: Rounded Corners 11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8EFB2C3-BD31-4C40-89B3-7C5B1CAB0F0F}"/>
              </a:ext>
            </a:extLst>
          </p:cNvPr>
          <p:cNvSpPr/>
          <p:nvPr/>
        </p:nvSpPr>
        <p:spPr>
          <a:xfrm>
            <a:off x="3357612" y="5621126"/>
            <a:ext cx="2723104" cy="331471"/>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600" spc="-75" dirty="0">
                <a:solidFill>
                  <a:schemeClr val="tx1">
                    <a:lumMod val="10000"/>
                    <a:lumOff val="90000"/>
                  </a:schemeClr>
                </a:solidFill>
                <a:latin typeface="+mj-lt"/>
              </a:rPr>
              <a:t>35%</a:t>
            </a:r>
          </a:p>
        </p:txBody>
      </p:sp>
      <p:sp>
        <p:nvSpPr>
          <p:cNvPr id="120" name="Rectangle: Rounded Corners 11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0E04FFD2-3909-4E5E-AC30-8EE7F0EEB36E}"/>
              </a:ext>
            </a:extLst>
          </p:cNvPr>
          <p:cNvSpPr/>
          <p:nvPr/>
        </p:nvSpPr>
        <p:spPr>
          <a:xfrm>
            <a:off x="5036131" y="5621126"/>
            <a:ext cx="2119739" cy="33147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bg1"/>
                </a:solidFill>
                <a:latin typeface="+mj-lt"/>
              </a:rPr>
              <a:t>Statistic Ten</a:t>
            </a:r>
          </a:p>
        </p:txBody>
      </p:sp>
      <p:sp>
        <p:nvSpPr>
          <p:cNvPr id="186" name="Rectangle 8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F42DFAD-400D-46B1-A431-03D923F87A09}"/>
              </a:ext>
            </a:extLst>
          </p:cNvPr>
          <p:cNvSpPr/>
          <p:nvPr/>
        </p:nvSpPr>
        <p:spPr>
          <a:xfrm>
            <a:off x="713232" y="1315318"/>
            <a:ext cx="4443984" cy="91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en-US" sz="2800" spc="-300" dirty="0">
              <a:solidFill>
                <a:schemeClr val="tx2">
                  <a:lumMod val="50000"/>
                </a:schemeClr>
              </a:solidFill>
              <a:latin typeface="+mj-lt"/>
            </a:endParaRPr>
          </a:p>
        </p:txBody>
      </p:sp>
      <p:sp>
        <p:nvSpPr>
          <p:cNvPr id="187" name="Rectangle 3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8D7A0C5C-CCC2-4D44-8564-5C6DEBE626D0}"/>
              </a:ext>
            </a:extLst>
          </p:cNvPr>
          <p:cNvSpPr/>
          <p:nvPr/>
        </p:nvSpPr>
        <p:spPr>
          <a:xfrm>
            <a:off x="6937803" y="1333606"/>
            <a:ext cx="4528773" cy="548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2800" spc="-300" dirty="0">
              <a:solidFill>
                <a:schemeClr val="tx2">
                  <a:lumMod val="50000"/>
                </a:schemeClr>
              </a:solidFill>
              <a:latin typeface="+mj-lt"/>
            </a:endParaRPr>
          </a:p>
        </p:txBody>
      </p:sp>
      <p:sp>
        <p:nvSpPr>
          <p:cNvPr id="218" name="等腰三角形 21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rot="16200000">
            <a:off x="7968480" y="679938"/>
            <a:ext cx="367167" cy="316523"/>
          </a:xfrm>
          <a:prstGeom prst="triangle">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50000"/>
                </a:schemeClr>
              </a:solidFill>
            </a:endParaRPr>
          </a:p>
        </p:txBody>
      </p:sp>
      <p:sp>
        <p:nvSpPr>
          <p:cNvPr id="219" name="矩形 21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rot="2265543">
            <a:off x="269631" y="2673554"/>
            <a:ext cx="351692" cy="351692"/>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1743348" y="5456370"/>
            <a:ext cx="445477" cy="445477"/>
          </a:xfrm>
          <a:prstGeom prst="ellipse">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rot="2265543">
            <a:off x="11368143" y="250041"/>
            <a:ext cx="172753" cy="172753"/>
          </a:xfrm>
          <a:prstGeom prst="rect">
            <a:avLst/>
          </a:prstGeom>
          <a:solidFill>
            <a:schemeClr val="accent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50000"/>
                </a:schemeClr>
              </a:solidFill>
            </a:endParaRPr>
          </a:p>
        </p:txBody>
      </p:sp>
      <p:sp>
        <p:nvSpPr>
          <p:cNvPr id="3" name="e7d195523061f1c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hidden="1"/>
          <p:cNvSpPr txBox="1"/>
          <p:nvPr/>
        </p:nvSpPr>
        <p:spPr>
          <a:xfrm>
            <a:off x="-355600" y="1803400"/>
            <a:ext cx="329642"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a:t>
            </a:r>
            <a:endParaRPr lang="zh-CN" altLang="en-US" sz="100"/>
          </a:p>
        </p:txBody>
      </p:sp>
      <p:sp>
        <p:nvSpPr>
          <p:cNvPr id="5" name="Rectangle: Rounded Corners 71">
            <a:extLst>
              <a:ext uri="{FF2B5EF4-FFF2-40B4-BE49-F238E27FC236}">
                <a16:creationId xmlns:a16="http://schemas.microsoft.com/office/drawing/2014/main" id="{F60FBA7A-793B-5DBC-CE03-3A0FAD6F86EF}"/>
              </a:ext>
            </a:extLst>
          </p:cNvPr>
          <p:cNvSpPr/>
          <p:nvPr/>
        </p:nvSpPr>
        <p:spPr>
          <a:xfrm>
            <a:off x="1103430" y="534688"/>
            <a:ext cx="2703110"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Oval 72">
            <a:extLst>
              <a:ext uri="{FF2B5EF4-FFF2-40B4-BE49-F238E27FC236}">
                <a16:creationId xmlns:a16="http://schemas.microsoft.com/office/drawing/2014/main" id="{6E8933D7-D186-9535-4682-E49166C313CD}"/>
              </a:ext>
            </a:extLst>
          </p:cNvPr>
          <p:cNvSpPr/>
          <p:nvPr/>
        </p:nvSpPr>
        <p:spPr>
          <a:xfrm>
            <a:off x="553148"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 name="文本框 49">
            <a:extLst>
              <a:ext uri="{FF2B5EF4-FFF2-40B4-BE49-F238E27FC236}">
                <a16:creationId xmlns:a16="http://schemas.microsoft.com/office/drawing/2014/main" id="{2792A4B5-EFEE-8291-B7A8-BEDA2728262A}"/>
              </a:ext>
            </a:extLst>
          </p:cNvPr>
          <p:cNvSpPr txBox="1"/>
          <p:nvPr/>
        </p:nvSpPr>
        <p:spPr>
          <a:xfrm>
            <a:off x="1243267" y="621035"/>
            <a:ext cx="2733908"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集成电路产业链分析</a:t>
            </a:r>
          </a:p>
        </p:txBody>
      </p:sp>
      <p:pic>
        <p:nvPicPr>
          <p:cNvPr id="8" name="图片 7">
            <a:extLst>
              <a:ext uri="{FF2B5EF4-FFF2-40B4-BE49-F238E27FC236}">
                <a16:creationId xmlns:a16="http://schemas.microsoft.com/office/drawing/2014/main" id="{41518876-507D-78AB-D36E-B6F68870B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Tree>
    <p:extLst>
      <p:ext uri="{BB962C8B-B14F-4D97-AF65-F5344CB8AC3E}">
        <p14:creationId xmlns:p14="http://schemas.microsoft.com/office/powerpoint/2010/main" val="3530817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412154" y="2697224"/>
            <a:ext cx="1509387" cy="156966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dirty="0">
                <a:solidFill>
                  <a:schemeClr val="accent1"/>
                </a:solidFill>
                <a:latin typeface="Source Han Sans CN" panose="020B0400000000000000" pitchFamily="34" charset="-128"/>
                <a:ea typeface="Source Han Sans CN" panose="020B0400000000000000" pitchFamily="34" charset="-128"/>
              </a:rPr>
              <a:t>0</a:t>
            </a:r>
            <a:r>
              <a:rPr lang="en-US" sz="9600" dirty="0">
                <a:solidFill>
                  <a:schemeClr val="accent1"/>
                </a:solidFill>
                <a:latin typeface="Source Han Sans CN" panose="020B0400000000000000" pitchFamily="34" charset="-128"/>
                <a:ea typeface="Source Han Sans CN" panose="020B0400000000000000" pitchFamily="34" charset="-128"/>
              </a:rPr>
              <a:t>3</a:t>
            </a:r>
            <a:endParaRPr sz="9600" dirty="0">
              <a:solidFill>
                <a:schemeClr val="accent1"/>
              </a:solidFill>
              <a:latin typeface="Source Han Sans CN" panose="020B0400000000000000" pitchFamily="34" charset="-128"/>
              <a:ea typeface="Source Han Sans CN" panose="020B0400000000000000" pitchFamily="34" charset="-128"/>
            </a:endParaRPr>
          </a:p>
        </p:txBody>
      </p:sp>
      <p:sp>
        <p:nvSpPr>
          <p:cNvPr id="8" name="TextBox 24"/>
          <p:cNvSpPr txBox="1"/>
          <p:nvPr/>
        </p:nvSpPr>
        <p:spPr>
          <a:xfrm>
            <a:off x="1339445" y="2384564"/>
            <a:ext cx="4106493" cy="1999314"/>
          </a:xfrm>
          <a:prstGeom prst="rect">
            <a:avLst/>
          </a:prstGeom>
          <a:noFill/>
        </p:spPr>
        <p:txBody>
          <a:bodyPr wrap="square" lIns="91423" tIns="45712" rIns="91423" bIns="45712" rtlCol="0">
            <a:spAutoFit/>
          </a:bodyPr>
          <a:lstStyle/>
          <a:p>
            <a:pPr lvl="0" defTabSz="1217930">
              <a:lnSpc>
                <a:spcPct val="150000"/>
              </a:lnSpc>
              <a:defRPr/>
            </a:pPr>
            <a:r>
              <a:rPr lang="zh-CN" altLang="en-US" sz="1400" dirty="0">
                <a:solidFill>
                  <a:srgbClr val="444444"/>
                </a:solidFill>
                <a:latin typeface="Microsoft YaHei" panose="020B0503020204020204" pitchFamily="34" charset="-122"/>
                <a:ea typeface="Microsoft YaHei" panose="020B0503020204020204" pitchFamily="34" charset="-122"/>
              </a:rPr>
              <a:t>我国集成电路行业起步较晚，但经过多年的积累与发展，在巨大的市场需求、良好的产业政策、丰富的人口红利、稳定的经济增长等众多优势条件驱动下，我国集成电路产业实现了快速发展并持续保持高速增长，整体实力显著提升。目前，中国集成电路行业已在全球集成电路产业中占据重要市场地位。</a:t>
            </a:r>
            <a:endParaRPr kumimoji="0" lang="zh-CN" altLang="en-US" sz="1400" b="0" i="0" u="none" strike="noStrike" kern="1200" cap="none" spc="0" normalizeH="0" baseline="0" noProof="0" dirty="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15" name="矩形 22"/>
          <p:cNvSpPr txBox="1"/>
          <p:nvPr/>
        </p:nvSpPr>
        <p:spPr>
          <a:xfrm>
            <a:off x="1057003" y="1315272"/>
            <a:ext cx="4606387" cy="707886"/>
          </a:xfrm>
          <a:prstGeom prst="rect">
            <a:avLst/>
          </a:prstGeom>
          <a:ln w="12700">
            <a:miter lim="400000"/>
          </a:ln>
        </p:spPr>
        <p:txBody>
          <a:bodyPr wrap="non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r>
              <a:rPr lang="zh-CN" altLang="en-US" sz="40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中国集成电路市场</a:t>
            </a:r>
          </a:p>
        </p:txBody>
      </p:sp>
      <p:pic>
        <p:nvPicPr>
          <p:cNvPr id="16" name="图片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4">
            <a:alphaModFix amt="60000"/>
          </a:blip>
          <a:srcRect t="30472" b="36741"/>
          <a:stretch>
            <a:fillRect/>
          </a:stretch>
        </p:blipFill>
        <p:spPr>
          <a:xfrm>
            <a:off x="0" y="2973070"/>
            <a:ext cx="8371840" cy="4117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1+#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23F18D04-5D1B-85A5-F0A1-BD4C8172B181}"/>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734953">
            <a:off x="10714168" y="299486"/>
            <a:ext cx="1480702" cy="1402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椭圆 6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1912600" y="5109707"/>
            <a:ext cx="445477" cy="445477"/>
          </a:xfrm>
          <a:prstGeom prst="ellipse">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rot="2265543">
            <a:off x="11907321" y="148733"/>
            <a:ext cx="172753" cy="172753"/>
          </a:xfrm>
          <a:prstGeom prst="rect">
            <a:avLst/>
          </a:prstGeom>
          <a:solidFill>
            <a:schemeClr val="accent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50000"/>
                </a:schemeClr>
              </a:solidFill>
            </a:endParaRPr>
          </a:p>
        </p:txBody>
      </p:sp>
      <p:sp>
        <p:nvSpPr>
          <p:cNvPr id="2" name="矩形 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83726" y="1666095"/>
            <a:ext cx="12192000" cy="4152900"/>
          </a:xfrm>
          <a:prstGeom prst="rect">
            <a:avLst/>
          </a:prstGeom>
          <a:solidFill>
            <a:schemeClr val="bg1">
              <a:alpha val="60000"/>
            </a:schemeClr>
          </a:solidFill>
          <a:ln w="3175">
            <a:solidFill>
              <a:schemeClr val="bg1">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2" name="Shape 35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flipV="1">
            <a:off x="-266700" y="4711308"/>
            <a:ext cx="12558008" cy="393"/>
          </a:xfrm>
          <a:prstGeom prst="line">
            <a:avLst/>
          </a:prstGeom>
          <a:solidFill>
            <a:srgbClr val="42A3E8"/>
          </a:solidFill>
          <a:ln w="25400">
            <a:solidFill>
              <a:schemeClr val="tx1">
                <a:lumMod val="50000"/>
                <a:lumOff val="50000"/>
              </a:schemeClr>
            </a:solidFill>
            <a:miter lim="400000"/>
          </a:ln>
        </p:spPr>
        <p:txBody>
          <a:bodyPr lIns="0" tIns="0" rIns="0" bIns="0" anchor="ctr"/>
          <a:lstStyle/>
          <a:p>
            <a:pPr defTabSz="228600">
              <a:defRPr sz="1200">
                <a:latin typeface="Helvetica"/>
                <a:ea typeface="Helvetica"/>
                <a:cs typeface="Helvetica"/>
                <a:sym typeface="Helvetica"/>
              </a:defRPr>
            </a:pPr>
            <a:endParaRPr sz="1000"/>
          </a:p>
        </p:txBody>
      </p:sp>
      <p:sp>
        <p:nvSpPr>
          <p:cNvPr id="353" name="Shape 35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393700" y="4660900"/>
            <a:ext cx="95250" cy="952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4">
              <a:lumMod val="75000"/>
            </a:schemeClr>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3600"/>
          </a:p>
        </p:txBody>
      </p:sp>
      <p:sp>
        <p:nvSpPr>
          <p:cNvPr id="354" name="Shape 3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3242085" y="4683955"/>
            <a:ext cx="95250" cy="952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4">
              <a:lumMod val="75000"/>
            </a:schemeClr>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3600"/>
          </a:p>
        </p:txBody>
      </p:sp>
      <p:sp>
        <p:nvSpPr>
          <p:cNvPr id="355" name="Shape 35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5810239" y="4660900"/>
            <a:ext cx="95250" cy="952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3600"/>
          </a:p>
        </p:txBody>
      </p:sp>
      <p:sp>
        <p:nvSpPr>
          <p:cNvPr id="356" name="Shape 35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8610843" y="4665688"/>
            <a:ext cx="95250" cy="952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3600"/>
          </a:p>
        </p:txBody>
      </p:sp>
      <p:sp>
        <p:nvSpPr>
          <p:cNvPr id="357" name="Shape 35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1215496" y="4652988"/>
            <a:ext cx="95250" cy="952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3600"/>
          </a:p>
        </p:txBody>
      </p:sp>
      <p:sp>
        <p:nvSpPr>
          <p:cNvPr id="362" name="Shape 36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023255" y="3858985"/>
            <a:ext cx="1911350" cy="95250"/>
          </a:xfrm>
          <a:prstGeom prst="rect">
            <a:avLst/>
          </a:prstGeom>
          <a:solidFill>
            <a:schemeClr val="accent1">
              <a:lumMod val="60000"/>
              <a:lumOff val="40000"/>
            </a:schemeClr>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3600"/>
          </a:p>
        </p:txBody>
      </p:sp>
      <p:sp>
        <p:nvSpPr>
          <p:cNvPr id="363" name="Shape 36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3663949" y="3566885"/>
            <a:ext cx="1911350" cy="95250"/>
          </a:xfrm>
          <a:prstGeom prst="rect">
            <a:avLst/>
          </a:prstGeom>
          <a:solidFill>
            <a:schemeClr val="accent2"/>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3600"/>
          </a:p>
        </p:txBody>
      </p:sp>
      <p:sp>
        <p:nvSpPr>
          <p:cNvPr id="364" name="Shape 36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6420755" y="3243035"/>
            <a:ext cx="1911350" cy="95250"/>
          </a:xfrm>
          <a:prstGeom prst="rect">
            <a:avLst/>
          </a:prstGeom>
          <a:solidFill>
            <a:schemeClr val="accent1"/>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3600"/>
          </a:p>
        </p:txBody>
      </p:sp>
      <p:sp>
        <p:nvSpPr>
          <p:cNvPr id="365" name="Shape 36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9175750" y="2934607"/>
            <a:ext cx="1911350" cy="95250"/>
          </a:xfrm>
          <a:prstGeom prst="rect">
            <a:avLst/>
          </a:prstGeom>
          <a:solidFill>
            <a:schemeClr val="accent1">
              <a:lumMod val="75000"/>
            </a:schemeClr>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3600"/>
          </a:p>
        </p:txBody>
      </p:sp>
      <p:sp>
        <p:nvSpPr>
          <p:cNvPr id="370" name="Shape 37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9143546" y="2506058"/>
            <a:ext cx="285751" cy="285751"/>
          </a:xfrm>
          <a:custGeom>
            <a:avLst/>
            <a:gdLst/>
            <a:ahLst/>
            <a:cxnLst>
              <a:cxn ang="0">
                <a:pos x="wd2" y="hd2"/>
              </a:cxn>
              <a:cxn ang="5400000">
                <a:pos x="wd2" y="hd2"/>
              </a:cxn>
              <a:cxn ang="10800000">
                <a:pos x="wd2" y="hd2"/>
              </a:cxn>
              <a:cxn ang="16200000">
                <a:pos x="wd2" y="hd2"/>
              </a:cxn>
            </a:cxnLst>
            <a:rect l="0" t="0" r="r" b="b"/>
            <a:pathLst>
              <a:path w="21600" h="21600" extrusionOk="0">
                <a:moveTo>
                  <a:pt x="16875" y="17550"/>
                </a:moveTo>
                <a:cubicBezTo>
                  <a:pt x="15513" y="17550"/>
                  <a:pt x="14344" y="15612"/>
                  <a:pt x="13810" y="12825"/>
                </a:cubicBezTo>
                <a:lnTo>
                  <a:pt x="15525" y="12825"/>
                </a:lnTo>
                <a:cubicBezTo>
                  <a:pt x="17038" y="12825"/>
                  <a:pt x="18225" y="11343"/>
                  <a:pt x="18225" y="9450"/>
                </a:cubicBezTo>
                <a:cubicBezTo>
                  <a:pt x="18225" y="7558"/>
                  <a:pt x="17038" y="6075"/>
                  <a:pt x="15525" y="6075"/>
                </a:cubicBezTo>
                <a:lnTo>
                  <a:pt x="13810" y="6075"/>
                </a:lnTo>
                <a:cubicBezTo>
                  <a:pt x="14344" y="3289"/>
                  <a:pt x="15513" y="1350"/>
                  <a:pt x="16875" y="1350"/>
                </a:cubicBezTo>
                <a:cubicBezTo>
                  <a:pt x="18739" y="1350"/>
                  <a:pt x="20250" y="4977"/>
                  <a:pt x="20250" y="9450"/>
                </a:cubicBezTo>
                <a:cubicBezTo>
                  <a:pt x="20250" y="13923"/>
                  <a:pt x="18739" y="17550"/>
                  <a:pt x="16875" y="17550"/>
                </a:cubicBezTo>
                <a:moveTo>
                  <a:pt x="8927" y="11483"/>
                </a:moveTo>
                <a:lnTo>
                  <a:pt x="8775" y="11483"/>
                </a:lnTo>
                <a:lnTo>
                  <a:pt x="8775" y="11475"/>
                </a:lnTo>
                <a:cubicBezTo>
                  <a:pt x="8029" y="11475"/>
                  <a:pt x="7425" y="10569"/>
                  <a:pt x="7425" y="9450"/>
                </a:cubicBezTo>
                <a:cubicBezTo>
                  <a:pt x="7425" y="8332"/>
                  <a:pt x="8029" y="7425"/>
                  <a:pt x="8775" y="7425"/>
                </a:cubicBezTo>
                <a:lnTo>
                  <a:pt x="8927" y="7425"/>
                </a:lnTo>
                <a:cubicBezTo>
                  <a:pt x="10200" y="7425"/>
                  <a:pt x="11392" y="6924"/>
                  <a:pt x="12441" y="6063"/>
                </a:cubicBezTo>
                <a:cubicBezTo>
                  <a:pt x="12249" y="7149"/>
                  <a:pt x="12150" y="8300"/>
                  <a:pt x="12150" y="9450"/>
                </a:cubicBezTo>
                <a:cubicBezTo>
                  <a:pt x="12150" y="10604"/>
                  <a:pt x="12249" y="11758"/>
                  <a:pt x="12443" y="12846"/>
                </a:cubicBezTo>
                <a:cubicBezTo>
                  <a:pt x="11393" y="11984"/>
                  <a:pt x="10200" y="11483"/>
                  <a:pt x="8927" y="11483"/>
                </a:cubicBezTo>
                <a:moveTo>
                  <a:pt x="8096" y="20250"/>
                </a:moveTo>
                <a:lnTo>
                  <a:pt x="5396" y="20250"/>
                </a:lnTo>
                <a:lnTo>
                  <a:pt x="5396" y="14175"/>
                </a:lnTo>
                <a:cubicBezTo>
                  <a:pt x="5396" y="13683"/>
                  <a:pt x="5264" y="13223"/>
                  <a:pt x="5033" y="12825"/>
                </a:cubicBezTo>
                <a:lnTo>
                  <a:pt x="5505" y="12825"/>
                </a:lnTo>
                <a:lnTo>
                  <a:pt x="5505" y="12833"/>
                </a:lnTo>
                <a:lnTo>
                  <a:pt x="7536" y="12833"/>
                </a:lnTo>
                <a:cubicBezTo>
                  <a:pt x="7463" y="13042"/>
                  <a:pt x="7421" y="13265"/>
                  <a:pt x="7421" y="13500"/>
                </a:cubicBezTo>
                <a:lnTo>
                  <a:pt x="7421" y="18225"/>
                </a:lnTo>
                <a:cubicBezTo>
                  <a:pt x="7421" y="18875"/>
                  <a:pt x="7785" y="19307"/>
                  <a:pt x="8001" y="19566"/>
                </a:cubicBezTo>
                <a:cubicBezTo>
                  <a:pt x="8031" y="19601"/>
                  <a:pt x="8066" y="19638"/>
                  <a:pt x="8096" y="19678"/>
                </a:cubicBezTo>
                <a:cubicBezTo>
                  <a:pt x="8096" y="19678"/>
                  <a:pt x="8096" y="20250"/>
                  <a:pt x="8096" y="20250"/>
                </a:cubicBezTo>
                <a:close/>
                <a:moveTo>
                  <a:pt x="1350" y="9450"/>
                </a:moveTo>
                <a:cubicBezTo>
                  <a:pt x="1350" y="8332"/>
                  <a:pt x="1954" y="7425"/>
                  <a:pt x="2700" y="7425"/>
                </a:cubicBezTo>
                <a:lnTo>
                  <a:pt x="7434" y="7425"/>
                </a:lnTo>
                <a:cubicBezTo>
                  <a:pt x="7015" y="7917"/>
                  <a:pt x="6750" y="8631"/>
                  <a:pt x="6750" y="9450"/>
                </a:cubicBezTo>
                <a:cubicBezTo>
                  <a:pt x="6750" y="10270"/>
                  <a:pt x="7015" y="10985"/>
                  <a:pt x="7434" y="11475"/>
                </a:cubicBezTo>
                <a:lnTo>
                  <a:pt x="2700" y="11475"/>
                </a:lnTo>
                <a:cubicBezTo>
                  <a:pt x="1954" y="11475"/>
                  <a:pt x="1350" y="10569"/>
                  <a:pt x="1350" y="9450"/>
                </a:cubicBezTo>
                <a:moveTo>
                  <a:pt x="13500" y="9450"/>
                </a:moveTo>
                <a:cubicBezTo>
                  <a:pt x="13500" y="8750"/>
                  <a:pt x="13541" y="8074"/>
                  <a:pt x="13611" y="7425"/>
                </a:cubicBezTo>
                <a:lnTo>
                  <a:pt x="15525" y="7425"/>
                </a:lnTo>
                <a:cubicBezTo>
                  <a:pt x="16270" y="7425"/>
                  <a:pt x="16875" y="8332"/>
                  <a:pt x="16875" y="9450"/>
                </a:cubicBezTo>
                <a:cubicBezTo>
                  <a:pt x="16875" y="10569"/>
                  <a:pt x="16270" y="11475"/>
                  <a:pt x="15525" y="11475"/>
                </a:cubicBezTo>
                <a:lnTo>
                  <a:pt x="13611" y="11475"/>
                </a:lnTo>
                <a:cubicBezTo>
                  <a:pt x="13541" y="10826"/>
                  <a:pt x="13500" y="10151"/>
                  <a:pt x="13500" y="9450"/>
                </a:cubicBezTo>
                <a:moveTo>
                  <a:pt x="16875" y="0"/>
                </a:moveTo>
                <a:cubicBezTo>
                  <a:pt x="15489" y="0"/>
                  <a:pt x="14400" y="952"/>
                  <a:pt x="13619" y="2421"/>
                </a:cubicBezTo>
                <a:lnTo>
                  <a:pt x="13604" y="2413"/>
                </a:lnTo>
                <a:cubicBezTo>
                  <a:pt x="12469" y="4635"/>
                  <a:pt x="10779" y="6075"/>
                  <a:pt x="8927" y="6075"/>
                </a:cubicBezTo>
                <a:lnTo>
                  <a:pt x="8479" y="6075"/>
                </a:lnTo>
                <a:lnTo>
                  <a:pt x="5505" y="6075"/>
                </a:lnTo>
                <a:lnTo>
                  <a:pt x="2700" y="6075"/>
                </a:lnTo>
                <a:cubicBezTo>
                  <a:pt x="1185" y="6075"/>
                  <a:pt x="0" y="7558"/>
                  <a:pt x="0" y="9450"/>
                </a:cubicBezTo>
                <a:cubicBezTo>
                  <a:pt x="0" y="11343"/>
                  <a:pt x="1185" y="12825"/>
                  <a:pt x="2700" y="12825"/>
                </a:cubicBezTo>
                <a:cubicBezTo>
                  <a:pt x="3444" y="12828"/>
                  <a:pt x="4046" y="13430"/>
                  <a:pt x="4046" y="14175"/>
                </a:cubicBezTo>
                <a:lnTo>
                  <a:pt x="4046" y="20250"/>
                </a:lnTo>
                <a:cubicBezTo>
                  <a:pt x="4046" y="20996"/>
                  <a:pt x="4651" y="21600"/>
                  <a:pt x="5396" y="21600"/>
                </a:cubicBezTo>
                <a:lnTo>
                  <a:pt x="8096" y="21600"/>
                </a:lnTo>
                <a:cubicBezTo>
                  <a:pt x="8842" y="21600"/>
                  <a:pt x="9446" y="20996"/>
                  <a:pt x="9446" y="20250"/>
                </a:cubicBezTo>
                <a:lnTo>
                  <a:pt x="9446" y="19575"/>
                </a:lnTo>
                <a:cubicBezTo>
                  <a:pt x="9446" y="18900"/>
                  <a:pt x="8771" y="18598"/>
                  <a:pt x="8771" y="18225"/>
                </a:cubicBezTo>
                <a:lnTo>
                  <a:pt x="8771" y="13500"/>
                </a:lnTo>
                <a:cubicBezTo>
                  <a:pt x="8771" y="13484"/>
                  <a:pt x="8782" y="13474"/>
                  <a:pt x="8783" y="13458"/>
                </a:cubicBezTo>
                <a:cubicBezTo>
                  <a:pt x="8789" y="13362"/>
                  <a:pt x="8816" y="13272"/>
                  <a:pt x="8859" y="13191"/>
                </a:cubicBezTo>
                <a:cubicBezTo>
                  <a:pt x="8871" y="13169"/>
                  <a:pt x="8884" y="13152"/>
                  <a:pt x="8899" y="13132"/>
                </a:cubicBezTo>
                <a:cubicBezTo>
                  <a:pt x="8953" y="13052"/>
                  <a:pt x="9020" y="12986"/>
                  <a:pt x="9103" y="12934"/>
                </a:cubicBezTo>
                <a:cubicBezTo>
                  <a:pt x="9107" y="12932"/>
                  <a:pt x="9109" y="12928"/>
                  <a:pt x="9112" y="12925"/>
                </a:cubicBezTo>
                <a:cubicBezTo>
                  <a:pt x="9115" y="12925"/>
                  <a:pt x="9118" y="12923"/>
                  <a:pt x="9120" y="12923"/>
                </a:cubicBezTo>
                <a:cubicBezTo>
                  <a:pt x="9174" y="12892"/>
                  <a:pt x="9238" y="12886"/>
                  <a:pt x="9300" y="12869"/>
                </a:cubicBezTo>
                <a:cubicBezTo>
                  <a:pt x="11003" y="13049"/>
                  <a:pt x="12545" y="14424"/>
                  <a:pt x="13604" y="16496"/>
                </a:cubicBezTo>
                <a:lnTo>
                  <a:pt x="13621" y="16487"/>
                </a:lnTo>
                <a:cubicBezTo>
                  <a:pt x="14404" y="17951"/>
                  <a:pt x="15491" y="18900"/>
                  <a:pt x="16875" y="18900"/>
                </a:cubicBezTo>
                <a:cubicBezTo>
                  <a:pt x="19977" y="18900"/>
                  <a:pt x="21600" y="14146"/>
                  <a:pt x="21600" y="9450"/>
                </a:cubicBezTo>
                <a:cubicBezTo>
                  <a:pt x="21600" y="4754"/>
                  <a:pt x="19977" y="0"/>
                  <a:pt x="16875" y="0"/>
                </a:cubicBezTo>
              </a:path>
            </a:pathLst>
          </a:custGeom>
          <a:solidFill>
            <a:schemeClr val="accent1"/>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defRPr>
            </a:pPr>
            <a:endParaRPr sz="3600"/>
          </a:p>
        </p:txBody>
      </p:sp>
      <p:sp>
        <p:nvSpPr>
          <p:cNvPr id="371" name="Shape 37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6356761" y="2791809"/>
            <a:ext cx="285751" cy="285751"/>
          </a:xfrm>
          <a:custGeom>
            <a:avLst/>
            <a:gdLst/>
            <a:ahLst/>
            <a:cxnLst>
              <a:cxn ang="0">
                <a:pos x="wd2" y="hd2"/>
              </a:cxn>
              <a:cxn ang="5400000">
                <a:pos x="wd2" y="hd2"/>
              </a:cxn>
              <a:cxn ang="10800000">
                <a:pos x="wd2" y="hd2"/>
              </a:cxn>
              <a:cxn ang="16200000">
                <a:pos x="wd2" y="hd2"/>
              </a:cxn>
            </a:cxnLst>
            <a:rect l="0" t="0" r="r" b="b"/>
            <a:pathLst>
              <a:path w="21543" h="21600" extrusionOk="0">
                <a:moveTo>
                  <a:pt x="16976" y="19986"/>
                </a:moveTo>
                <a:lnTo>
                  <a:pt x="11226" y="17680"/>
                </a:lnTo>
                <a:cubicBezTo>
                  <a:pt x="11089" y="17626"/>
                  <a:pt x="10947" y="17608"/>
                  <a:pt x="10806" y="17600"/>
                </a:cubicBezTo>
                <a:lnTo>
                  <a:pt x="19660" y="3838"/>
                </a:lnTo>
                <a:cubicBezTo>
                  <a:pt x="19660" y="3838"/>
                  <a:pt x="16976" y="19986"/>
                  <a:pt x="16976" y="19986"/>
                </a:cubicBezTo>
                <a:close/>
                <a:moveTo>
                  <a:pt x="6859" y="16245"/>
                </a:moveTo>
                <a:cubicBezTo>
                  <a:pt x="6858" y="16242"/>
                  <a:pt x="6856" y="16241"/>
                  <a:pt x="6854" y="16238"/>
                </a:cubicBezTo>
                <a:lnTo>
                  <a:pt x="19607" y="2552"/>
                </a:lnTo>
                <a:lnTo>
                  <a:pt x="8735" y="19537"/>
                </a:lnTo>
                <a:cubicBezTo>
                  <a:pt x="8735" y="19537"/>
                  <a:pt x="6859" y="16245"/>
                  <a:pt x="6859" y="16245"/>
                </a:cubicBezTo>
                <a:close/>
                <a:moveTo>
                  <a:pt x="2111" y="14025"/>
                </a:moveTo>
                <a:lnTo>
                  <a:pt x="17713" y="3595"/>
                </a:lnTo>
                <a:lnTo>
                  <a:pt x="6369" y="15770"/>
                </a:lnTo>
                <a:cubicBezTo>
                  <a:pt x="6309" y="15735"/>
                  <a:pt x="6256" y="15687"/>
                  <a:pt x="6191" y="15661"/>
                </a:cubicBezTo>
                <a:cubicBezTo>
                  <a:pt x="6191" y="15661"/>
                  <a:pt x="2111" y="14025"/>
                  <a:pt x="2111" y="14025"/>
                </a:cubicBezTo>
                <a:close/>
                <a:moveTo>
                  <a:pt x="21234" y="108"/>
                </a:moveTo>
                <a:cubicBezTo>
                  <a:pt x="21123" y="36"/>
                  <a:pt x="20996" y="0"/>
                  <a:pt x="20869" y="0"/>
                </a:cubicBezTo>
                <a:cubicBezTo>
                  <a:pt x="20739" y="0"/>
                  <a:pt x="20609" y="37"/>
                  <a:pt x="20496" y="113"/>
                </a:cubicBezTo>
                <a:lnTo>
                  <a:pt x="299" y="13613"/>
                </a:lnTo>
                <a:cubicBezTo>
                  <a:pt x="91" y="13752"/>
                  <a:pt x="-23" y="13996"/>
                  <a:pt x="3" y="14245"/>
                </a:cubicBezTo>
                <a:cubicBezTo>
                  <a:pt x="29" y="14494"/>
                  <a:pt x="190" y="14709"/>
                  <a:pt x="423" y="14801"/>
                </a:cubicBezTo>
                <a:lnTo>
                  <a:pt x="5690" y="16915"/>
                </a:lnTo>
                <a:lnTo>
                  <a:pt x="8167" y="21260"/>
                </a:lnTo>
                <a:cubicBezTo>
                  <a:pt x="8285" y="21468"/>
                  <a:pt x="8505" y="21597"/>
                  <a:pt x="8744" y="21600"/>
                </a:cubicBezTo>
                <a:lnTo>
                  <a:pt x="8751" y="21600"/>
                </a:lnTo>
                <a:cubicBezTo>
                  <a:pt x="8987" y="21600"/>
                  <a:pt x="9207" y="21475"/>
                  <a:pt x="9329" y="21272"/>
                </a:cubicBezTo>
                <a:lnTo>
                  <a:pt x="10727" y="18934"/>
                </a:lnTo>
                <a:lnTo>
                  <a:pt x="17253" y="21551"/>
                </a:lnTo>
                <a:cubicBezTo>
                  <a:pt x="17333" y="21584"/>
                  <a:pt x="17418" y="21600"/>
                  <a:pt x="17503" y="21600"/>
                </a:cubicBezTo>
                <a:cubicBezTo>
                  <a:pt x="17617" y="21600"/>
                  <a:pt x="17731" y="21571"/>
                  <a:pt x="17833" y="21513"/>
                </a:cubicBezTo>
                <a:cubicBezTo>
                  <a:pt x="18010" y="21413"/>
                  <a:pt x="18134" y="21238"/>
                  <a:pt x="18167" y="21036"/>
                </a:cubicBezTo>
                <a:lnTo>
                  <a:pt x="21533" y="786"/>
                </a:lnTo>
                <a:cubicBezTo>
                  <a:pt x="21577" y="521"/>
                  <a:pt x="21460" y="254"/>
                  <a:pt x="21234" y="108"/>
                </a:cubicBezTo>
              </a:path>
            </a:pathLst>
          </a:custGeom>
          <a:solidFill>
            <a:schemeClr val="accent1"/>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defRPr>
            </a:pPr>
            <a:endParaRPr sz="3600"/>
          </a:p>
        </p:txBody>
      </p:sp>
      <p:grpSp>
        <p:nvGrpSpPr>
          <p:cNvPr id="374" name="Group 37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GrpSpPr/>
          <p:nvPr/>
        </p:nvGrpSpPr>
        <p:grpSpPr>
          <a:xfrm>
            <a:off x="1001247" y="3509356"/>
            <a:ext cx="279401" cy="266701"/>
            <a:chOff x="0" y="0"/>
            <a:chExt cx="558800" cy="533400"/>
          </a:xfrm>
          <a:solidFill>
            <a:schemeClr val="accent2"/>
          </a:solidFill>
        </p:grpSpPr>
        <p:sp>
          <p:nvSpPr>
            <p:cNvPr id="372" name="Shape 372"/>
            <p:cNvSpPr/>
            <p:nvPr/>
          </p:nvSpPr>
          <p:spPr>
            <a:xfrm>
              <a:off x="69850" y="71128"/>
              <a:ext cx="419101" cy="284518"/>
            </a:xfrm>
            <a:custGeom>
              <a:avLst/>
              <a:gdLst/>
              <a:ahLst/>
              <a:cxnLst>
                <a:cxn ang="0">
                  <a:pos x="wd2" y="hd2"/>
                </a:cxn>
                <a:cxn ang="5400000">
                  <a:pos x="wd2" y="hd2"/>
                </a:cxn>
                <a:cxn ang="10800000">
                  <a:pos x="wd2" y="hd2"/>
                </a:cxn>
                <a:cxn ang="16200000">
                  <a:pos x="wd2" y="hd2"/>
                </a:cxn>
              </a:cxnLst>
              <a:rect l="0" t="0" r="r" b="b"/>
              <a:pathLst>
                <a:path w="21600" h="21600" extrusionOk="0">
                  <a:moveTo>
                    <a:pt x="20700" y="20255"/>
                  </a:moveTo>
                  <a:lnTo>
                    <a:pt x="900" y="20255"/>
                  </a:lnTo>
                  <a:lnTo>
                    <a:pt x="900" y="1350"/>
                  </a:lnTo>
                  <a:lnTo>
                    <a:pt x="20700" y="1350"/>
                  </a:lnTo>
                  <a:cubicBezTo>
                    <a:pt x="20700" y="1350"/>
                    <a:pt x="20700" y="20255"/>
                    <a:pt x="20700" y="20255"/>
                  </a:cubicBezTo>
                  <a:close/>
                  <a:moveTo>
                    <a:pt x="20700" y="0"/>
                  </a:moveTo>
                  <a:lnTo>
                    <a:pt x="900" y="5"/>
                  </a:lnTo>
                  <a:cubicBezTo>
                    <a:pt x="403" y="5"/>
                    <a:pt x="0" y="603"/>
                    <a:pt x="0" y="1350"/>
                  </a:cubicBezTo>
                  <a:lnTo>
                    <a:pt x="0" y="20250"/>
                  </a:lnTo>
                  <a:cubicBezTo>
                    <a:pt x="0" y="20996"/>
                    <a:pt x="403" y="21600"/>
                    <a:pt x="900" y="21600"/>
                  </a:cubicBezTo>
                  <a:lnTo>
                    <a:pt x="20700" y="21600"/>
                  </a:lnTo>
                  <a:cubicBezTo>
                    <a:pt x="21197" y="21600"/>
                    <a:pt x="21600" y="20996"/>
                    <a:pt x="21600" y="20250"/>
                  </a:cubicBezTo>
                  <a:lnTo>
                    <a:pt x="21600" y="1350"/>
                  </a:lnTo>
                  <a:cubicBezTo>
                    <a:pt x="21600" y="603"/>
                    <a:pt x="21197" y="0"/>
                    <a:pt x="20700" y="0"/>
                  </a:cubicBezTo>
                </a:path>
              </a:pathLst>
            </a:custGeom>
            <a:grp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defRPr>
              </a:pPr>
              <a:endParaRPr sz="3600"/>
            </a:p>
          </p:txBody>
        </p:sp>
        <p:sp>
          <p:nvSpPr>
            <p:cNvPr id="373" name="Shape 373"/>
            <p:cNvSpPr/>
            <p:nvPr/>
          </p:nvSpPr>
          <p:spPr>
            <a:xfrm>
              <a:off x="0" y="0"/>
              <a:ext cx="558801" cy="533401"/>
            </a:xfrm>
            <a:custGeom>
              <a:avLst/>
              <a:gdLst/>
              <a:ahLst/>
              <a:cxnLst>
                <a:cxn ang="0">
                  <a:pos x="wd2" y="hd2"/>
                </a:cxn>
                <a:cxn ang="5400000">
                  <a:pos x="wd2" y="hd2"/>
                </a:cxn>
                <a:cxn ang="10800000">
                  <a:pos x="wd2" y="hd2"/>
                </a:cxn>
                <a:cxn ang="16200000">
                  <a:pos x="wd2" y="hd2"/>
                </a:cxn>
              </a:cxnLst>
              <a:rect l="0" t="0" r="r" b="b"/>
              <a:pathLst>
                <a:path w="21600" h="21600" extrusionOk="0">
                  <a:moveTo>
                    <a:pt x="20250" y="16562"/>
                  </a:moveTo>
                  <a:cubicBezTo>
                    <a:pt x="20250" y="16959"/>
                    <a:pt x="19947" y="17282"/>
                    <a:pt x="19575" y="17282"/>
                  </a:cubicBezTo>
                  <a:lnTo>
                    <a:pt x="13500" y="17282"/>
                  </a:lnTo>
                  <a:lnTo>
                    <a:pt x="8100" y="17282"/>
                  </a:lnTo>
                  <a:lnTo>
                    <a:pt x="2025" y="17282"/>
                  </a:lnTo>
                  <a:cubicBezTo>
                    <a:pt x="1652" y="17282"/>
                    <a:pt x="1350" y="16959"/>
                    <a:pt x="1350" y="16562"/>
                  </a:cubicBezTo>
                  <a:lnTo>
                    <a:pt x="1350" y="2160"/>
                  </a:lnTo>
                  <a:cubicBezTo>
                    <a:pt x="1350" y="1763"/>
                    <a:pt x="1652" y="1440"/>
                    <a:pt x="2025" y="1440"/>
                  </a:cubicBezTo>
                  <a:lnTo>
                    <a:pt x="19575" y="1440"/>
                  </a:lnTo>
                  <a:cubicBezTo>
                    <a:pt x="19947" y="1440"/>
                    <a:pt x="20250" y="1763"/>
                    <a:pt x="20250" y="2160"/>
                  </a:cubicBezTo>
                  <a:cubicBezTo>
                    <a:pt x="20250" y="2160"/>
                    <a:pt x="20250" y="16562"/>
                    <a:pt x="20250" y="16562"/>
                  </a:cubicBezTo>
                  <a:close/>
                  <a:moveTo>
                    <a:pt x="19575" y="0"/>
                  </a:moveTo>
                  <a:lnTo>
                    <a:pt x="2025" y="0"/>
                  </a:lnTo>
                  <a:cubicBezTo>
                    <a:pt x="906" y="0"/>
                    <a:pt x="0" y="967"/>
                    <a:pt x="0" y="2160"/>
                  </a:cubicBezTo>
                  <a:lnTo>
                    <a:pt x="0" y="16562"/>
                  </a:lnTo>
                  <a:cubicBezTo>
                    <a:pt x="0" y="17753"/>
                    <a:pt x="903" y="18718"/>
                    <a:pt x="2018" y="18722"/>
                  </a:cubicBezTo>
                  <a:lnTo>
                    <a:pt x="8775" y="18722"/>
                  </a:lnTo>
                  <a:lnTo>
                    <a:pt x="8775" y="19597"/>
                  </a:lnTo>
                  <a:lnTo>
                    <a:pt x="4562" y="20181"/>
                  </a:lnTo>
                  <a:cubicBezTo>
                    <a:pt x="4261" y="20262"/>
                    <a:pt x="4050" y="20549"/>
                    <a:pt x="4050" y="20880"/>
                  </a:cubicBezTo>
                  <a:cubicBezTo>
                    <a:pt x="4050" y="21278"/>
                    <a:pt x="4352" y="21600"/>
                    <a:pt x="4725" y="21600"/>
                  </a:cubicBezTo>
                  <a:lnTo>
                    <a:pt x="16875" y="21600"/>
                  </a:lnTo>
                  <a:cubicBezTo>
                    <a:pt x="17248" y="21600"/>
                    <a:pt x="17550" y="21278"/>
                    <a:pt x="17550" y="20880"/>
                  </a:cubicBezTo>
                  <a:cubicBezTo>
                    <a:pt x="17550" y="20549"/>
                    <a:pt x="17339" y="20262"/>
                    <a:pt x="17038" y="20181"/>
                  </a:cubicBezTo>
                  <a:lnTo>
                    <a:pt x="12825" y="19597"/>
                  </a:lnTo>
                  <a:lnTo>
                    <a:pt x="12825" y="18722"/>
                  </a:lnTo>
                  <a:lnTo>
                    <a:pt x="19582" y="18722"/>
                  </a:lnTo>
                  <a:cubicBezTo>
                    <a:pt x="20697" y="18718"/>
                    <a:pt x="21600" y="17753"/>
                    <a:pt x="21600" y="16562"/>
                  </a:cubicBezTo>
                  <a:lnTo>
                    <a:pt x="21600" y="2160"/>
                  </a:lnTo>
                  <a:cubicBezTo>
                    <a:pt x="21600" y="967"/>
                    <a:pt x="20693" y="0"/>
                    <a:pt x="19575" y="0"/>
                  </a:cubicBezTo>
                </a:path>
              </a:pathLst>
            </a:custGeom>
            <a:grp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defRPr>
              </a:pPr>
              <a:endParaRPr sz="3600"/>
            </a:p>
          </p:txBody>
        </p:sp>
      </p:grpSp>
      <p:grpSp>
        <p:nvGrpSpPr>
          <p:cNvPr id="379" name="Group 37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GrpSpPr/>
          <p:nvPr/>
        </p:nvGrpSpPr>
        <p:grpSpPr>
          <a:xfrm>
            <a:off x="3655940" y="3201854"/>
            <a:ext cx="298451" cy="254001"/>
            <a:chOff x="0" y="0"/>
            <a:chExt cx="596900" cy="508000"/>
          </a:xfrm>
          <a:solidFill>
            <a:schemeClr val="accent2"/>
          </a:solidFill>
        </p:grpSpPr>
        <p:sp>
          <p:nvSpPr>
            <p:cNvPr id="375" name="Shape 375"/>
            <p:cNvSpPr/>
            <p:nvPr/>
          </p:nvSpPr>
          <p:spPr>
            <a:xfrm>
              <a:off x="223835" y="206970"/>
              <a:ext cx="83940" cy="84671"/>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cubicBezTo>
                    <a:pt x="8597" y="0"/>
                    <a:pt x="0" y="8597"/>
                    <a:pt x="0" y="19195"/>
                  </a:cubicBezTo>
                  <a:lnTo>
                    <a:pt x="0" y="19200"/>
                  </a:lnTo>
                  <a:cubicBezTo>
                    <a:pt x="0" y="20524"/>
                    <a:pt x="1069" y="21600"/>
                    <a:pt x="2400" y="21600"/>
                  </a:cubicBezTo>
                  <a:cubicBezTo>
                    <a:pt x="3722" y="21600"/>
                    <a:pt x="4800" y="20524"/>
                    <a:pt x="4800" y="19200"/>
                  </a:cubicBezTo>
                  <a:lnTo>
                    <a:pt x="4800" y="19195"/>
                  </a:lnTo>
                  <a:cubicBezTo>
                    <a:pt x="4800" y="11248"/>
                    <a:pt x="11241" y="4800"/>
                    <a:pt x="19200" y="4800"/>
                  </a:cubicBezTo>
                  <a:cubicBezTo>
                    <a:pt x="20522" y="4800"/>
                    <a:pt x="21600" y="3724"/>
                    <a:pt x="21600" y="2400"/>
                  </a:cubicBezTo>
                  <a:cubicBezTo>
                    <a:pt x="21600" y="1076"/>
                    <a:pt x="20522" y="0"/>
                    <a:pt x="19200" y="0"/>
                  </a:cubicBezTo>
                </a:path>
              </a:pathLst>
            </a:custGeom>
            <a:grp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defRPr>
              </a:pPr>
              <a:endParaRPr sz="3600"/>
            </a:p>
          </p:txBody>
        </p:sp>
        <p:grpSp>
          <p:nvGrpSpPr>
            <p:cNvPr id="378" name="Group 378"/>
            <p:cNvGrpSpPr/>
            <p:nvPr/>
          </p:nvGrpSpPr>
          <p:grpSpPr>
            <a:xfrm>
              <a:off x="0" y="0"/>
              <a:ext cx="596901" cy="508001"/>
              <a:chOff x="0" y="0"/>
              <a:chExt cx="596900" cy="508000"/>
            </a:xfrm>
            <a:grpFill/>
          </p:grpSpPr>
          <p:sp>
            <p:nvSpPr>
              <p:cNvPr id="376" name="Shape 376"/>
              <p:cNvSpPr/>
              <p:nvPr/>
            </p:nvSpPr>
            <p:spPr>
              <a:xfrm>
                <a:off x="149226" y="131708"/>
                <a:ext cx="298451" cy="301050"/>
              </a:xfrm>
              <a:custGeom>
                <a:avLst/>
                <a:gdLst/>
                <a:ahLst/>
                <a:cxnLst>
                  <a:cxn ang="0">
                    <a:pos x="wd2" y="hd2"/>
                  </a:cxn>
                  <a:cxn ang="5400000">
                    <a:pos x="wd2" y="hd2"/>
                  </a:cxn>
                  <a:cxn ang="10800000">
                    <a:pos x="wd2" y="hd2"/>
                  </a:cxn>
                  <a:cxn ang="16200000">
                    <a:pos x="wd2" y="hd2"/>
                  </a:cxn>
                </a:cxnLst>
                <a:rect l="0" t="0" r="r" b="b"/>
                <a:pathLst>
                  <a:path w="21600" h="21600" extrusionOk="0">
                    <a:moveTo>
                      <a:pt x="16949" y="16070"/>
                    </a:moveTo>
                    <a:cubicBezTo>
                      <a:pt x="14038" y="19468"/>
                      <a:pt x="8925" y="19860"/>
                      <a:pt x="5529" y="16949"/>
                    </a:cubicBezTo>
                    <a:cubicBezTo>
                      <a:pt x="2130" y="14039"/>
                      <a:pt x="1740" y="8925"/>
                      <a:pt x="4651" y="5528"/>
                    </a:cubicBezTo>
                    <a:cubicBezTo>
                      <a:pt x="7559" y="2131"/>
                      <a:pt x="12675" y="1740"/>
                      <a:pt x="16071" y="4651"/>
                    </a:cubicBezTo>
                    <a:cubicBezTo>
                      <a:pt x="19467" y="7560"/>
                      <a:pt x="19860" y="12673"/>
                      <a:pt x="16949" y="16070"/>
                    </a:cubicBezTo>
                    <a:moveTo>
                      <a:pt x="10800" y="0"/>
                    </a:moveTo>
                    <a:cubicBezTo>
                      <a:pt x="4833" y="0"/>
                      <a:pt x="0" y="4834"/>
                      <a:pt x="0" y="10800"/>
                    </a:cubicBezTo>
                    <a:cubicBezTo>
                      <a:pt x="0" y="16766"/>
                      <a:pt x="4833" y="21600"/>
                      <a:pt x="10800" y="21600"/>
                    </a:cubicBezTo>
                    <a:cubicBezTo>
                      <a:pt x="16764" y="21600"/>
                      <a:pt x="21600" y="16766"/>
                      <a:pt x="21600" y="10800"/>
                    </a:cubicBezTo>
                    <a:cubicBezTo>
                      <a:pt x="21600" y="4834"/>
                      <a:pt x="16764" y="0"/>
                      <a:pt x="10800" y="0"/>
                    </a:cubicBezTo>
                  </a:path>
                </a:pathLst>
              </a:custGeom>
              <a:grp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defRPr>
                </a:pPr>
                <a:endParaRPr sz="3600"/>
              </a:p>
            </p:txBody>
          </p:sp>
          <p:sp>
            <p:nvSpPr>
              <p:cNvPr id="377" name="Shape 377"/>
              <p:cNvSpPr/>
              <p:nvPr/>
            </p:nvSpPr>
            <p:spPr>
              <a:xfrm>
                <a:off x="0" y="0"/>
                <a:ext cx="596901" cy="508001"/>
              </a:xfrm>
              <a:custGeom>
                <a:avLst/>
                <a:gdLst/>
                <a:ahLst/>
                <a:cxnLst>
                  <a:cxn ang="0">
                    <a:pos x="wd2" y="hd2"/>
                  </a:cxn>
                  <a:cxn ang="5400000">
                    <a:pos x="wd2" y="hd2"/>
                  </a:cxn>
                  <a:cxn ang="10800000">
                    <a:pos x="wd2" y="hd2"/>
                  </a:cxn>
                  <a:cxn ang="16200000">
                    <a:pos x="wd2" y="hd2"/>
                  </a:cxn>
                </a:cxnLst>
                <a:rect l="0" t="0" r="r" b="b"/>
                <a:pathLst>
                  <a:path w="21600" h="21600" extrusionOk="0">
                    <a:moveTo>
                      <a:pt x="20250" y="19200"/>
                    </a:moveTo>
                    <a:cubicBezTo>
                      <a:pt x="20250" y="19642"/>
                      <a:pt x="19948" y="20000"/>
                      <a:pt x="19575" y="20000"/>
                    </a:cubicBezTo>
                    <a:lnTo>
                      <a:pt x="2025" y="20000"/>
                    </a:lnTo>
                    <a:cubicBezTo>
                      <a:pt x="1652" y="20000"/>
                      <a:pt x="1350" y="19642"/>
                      <a:pt x="1350" y="19200"/>
                    </a:cubicBezTo>
                    <a:lnTo>
                      <a:pt x="1350" y="7200"/>
                    </a:lnTo>
                    <a:cubicBezTo>
                      <a:pt x="1350" y="6809"/>
                      <a:pt x="1589" y="6475"/>
                      <a:pt x="1914" y="6412"/>
                    </a:cubicBezTo>
                    <a:lnTo>
                      <a:pt x="5589" y="5685"/>
                    </a:lnTo>
                    <a:lnTo>
                      <a:pt x="6797" y="2103"/>
                    </a:lnTo>
                    <a:cubicBezTo>
                      <a:pt x="6900" y="1799"/>
                      <a:pt x="7148" y="1600"/>
                      <a:pt x="7425" y="1600"/>
                    </a:cubicBezTo>
                    <a:lnTo>
                      <a:pt x="14175" y="1600"/>
                    </a:lnTo>
                    <a:cubicBezTo>
                      <a:pt x="14450" y="1600"/>
                      <a:pt x="14698" y="1799"/>
                      <a:pt x="14801" y="2103"/>
                    </a:cubicBezTo>
                    <a:lnTo>
                      <a:pt x="16010" y="5685"/>
                    </a:lnTo>
                    <a:lnTo>
                      <a:pt x="19686" y="6412"/>
                    </a:lnTo>
                    <a:cubicBezTo>
                      <a:pt x="20011" y="6475"/>
                      <a:pt x="20250" y="6809"/>
                      <a:pt x="20250" y="7200"/>
                    </a:cubicBezTo>
                    <a:cubicBezTo>
                      <a:pt x="20250" y="7200"/>
                      <a:pt x="20250" y="19200"/>
                      <a:pt x="20250" y="19200"/>
                    </a:cubicBezTo>
                    <a:close/>
                    <a:moveTo>
                      <a:pt x="19907" y="4833"/>
                    </a:moveTo>
                    <a:lnTo>
                      <a:pt x="16982" y="4254"/>
                    </a:lnTo>
                    <a:lnTo>
                      <a:pt x="16055" y="1508"/>
                    </a:lnTo>
                    <a:cubicBezTo>
                      <a:pt x="15745" y="591"/>
                      <a:pt x="15007" y="0"/>
                      <a:pt x="14175" y="0"/>
                    </a:cubicBezTo>
                    <a:lnTo>
                      <a:pt x="7425" y="0"/>
                    </a:lnTo>
                    <a:cubicBezTo>
                      <a:pt x="6593" y="0"/>
                      <a:pt x="5855" y="591"/>
                      <a:pt x="5544" y="1509"/>
                    </a:cubicBezTo>
                    <a:lnTo>
                      <a:pt x="4618" y="4254"/>
                    </a:lnTo>
                    <a:lnTo>
                      <a:pt x="1693" y="4833"/>
                    </a:lnTo>
                    <a:cubicBezTo>
                      <a:pt x="712" y="5026"/>
                      <a:pt x="0" y="6021"/>
                      <a:pt x="0" y="7200"/>
                    </a:cubicBezTo>
                    <a:lnTo>
                      <a:pt x="0" y="19200"/>
                    </a:lnTo>
                    <a:cubicBezTo>
                      <a:pt x="0" y="20523"/>
                      <a:pt x="908" y="21600"/>
                      <a:pt x="2025" y="21600"/>
                    </a:cubicBezTo>
                    <a:lnTo>
                      <a:pt x="19575" y="21600"/>
                    </a:lnTo>
                    <a:cubicBezTo>
                      <a:pt x="20692" y="21600"/>
                      <a:pt x="21600" y="20523"/>
                      <a:pt x="21600" y="19200"/>
                    </a:cubicBezTo>
                    <a:lnTo>
                      <a:pt x="21600" y="7200"/>
                    </a:lnTo>
                    <a:cubicBezTo>
                      <a:pt x="21600" y="6021"/>
                      <a:pt x="20888" y="5026"/>
                      <a:pt x="19907" y="4833"/>
                    </a:cubicBezTo>
                  </a:path>
                </a:pathLst>
              </a:custGeom>
              <a:grp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defRPr>
                </a:pPr>
                <a:endParaRPr sz="3600"/>
              </a:p>
            </p:txBody>
          </p:sp>
        </p:grpSp>
      </p:grpSp>
      <p:sp>
        <p:nvSpPr>
          <p:cNvPr id="385" name="Shape 38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010555" y="3487005"/>
            <a:ext cx="1873250" cy="235962"/>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defRPr sz="1900">
                <a:solidFill>
                  <a:srgbClr val="444444"/>
                </a:solidFill>
                <a:latin typeface="Open Sans Light"/>
                <a:ea typeface="Open Sans Light"/>
                <a:cs typeface="Open Sans Light"/>
                <a:sym typeface="Open Sans Light"/>
              </a:defRPr>
            </a:lvl1pPr>
          </a:lstStyle>
          <a:p>
            <a:pPr lvl="0">
              <a:defRPr sz="1800">
                <a:solidFill>
                  <a:srgbClr val="000000"/>
                </a:solidFill>
              </a:defRPr>
            </a:pPr>
            <a:endParaRPr sz="1200" dirty="0">
              <a:solidFill>
                <a:schemeClr val="tx1">
                  <a:lumMod val="85000"/>
                  <a:lumOff val="15000"/>
                </a:schemeClr>
              </a:solidFill>
              <a:latin typeface="+mn-lt"/>
            </a:endParaRPr>
          </a:p>
        </p:txBody>
      </p:sp>
      <p:sp>
        <p:nvSpPr>
          <p:cNvPr id="393" name="Shape 39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228600" y="4861393"/>
            <a:ext cx="1485900" cy="29751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defRPr sz="2700">
                <a:solidFill>
                  <a:srgbClr val="7A7A7A"/>
                </a:solidFill>
                <a:latin typeface="Open Sans"/>
                <a:ea typeface="Open Sans"/>
                <a:cs typeface="Open Sans"/>
                <a:sym typeface="Open Sans"/>
              </a:defRPr>
            </a:lvl1pPr>
          </a:lstStyle>
          <a:p>
            <a:pPr lvl="0">
              <a:defRPr sz="1800">
                <a:solidFill>
                  <a:srgbClr val="000000"/>
                </a:solidFill>
              </a:defRPr>
            </a:pPr>
            <a:r>
              <a:rPr lang="en-US" sz="1600" b="1" dirty="0">
                <a:solidFill>
                  <a:schemeClr val="tx1"/>
                </a:solidFill>
                <a:latin typeface="+mj-ea"/>
                <a:ea typeface="+mj-ea"/>
              </a:rPr>
              <a:t>1978</a:t>
            </a:r>
            <a:endParaRPr sz="1600" b="1" dirty="0">
              <a:solidFill>
                <a:schemeClr val="tx1"/>
              </a:solidFill>
              <a:latin typeface="+mj-ea"/>
              <a:ea typeface="+mj-ea"/>
            </a:endParaRPr>
          </a:p>
        </p:txBody>
      </p:sp>
      <p:sp>
        <p:nvSpPr>
          <p:cNvPr id="394" name="Shape 39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3095923" y="4862269"/>
            <a:ext cx="1485900" cy="29751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defRPr sz="2700">
                <a:solidFill>
                  <a:srgbClr val="7A7A7A"/>
                </a:solidFill>
                <a:latin typeface="Open Sans"/>
                <a:ea typeface="Open Sans"/>
                <a:cs typeface="Open Sans"/>
                <a:sym typeface="Open Sans"/>
              </a:defRPr>
            </a:lvl1pPr>
          </a:lstStyle>
          <a:p>
            <a:pPr lvl="0">
              <a:defRPr sz="1800">
                <a:solidFill>
                  <a:srgbClr val="000000"/>
                </a:solidFill>
              </a:defRPr>
            </a:pPr>
            <a:r>
              <a:rPr lang="en-US" sz="1600" b="1" dirty="0">
                <a:solidFill>
                  <a:schemeClr val="tx1"/>
                </a:solidFill>
                <a:latin typeface="+mj-ea"/>
                <a:ea typeface="+mj-ea"/>
              </a:rPr>
              <a:t>1989</a:t>
            </a:r>
            <a:endParaRPr sz="1600" b="1" dirty="0">
              <a:solidFill>
                <a:schemeClr val="tx1"/>
              </a:solidFill>
              <a:latin typeface="+mj-ea"/>
              <a:ea typeface="+mj-ea"/>
            </a:endParaRPr>
          </a:p>
        </p:txBody>
      </p:sp>
      <p:sp>
        <p:nvSpPr>
          <p:cNvPr id="395" name="Shape 39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5631812" y="4852417"/>
            <a:ext cx="1485900" cy="29751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defRPr sz="2700">
                <a:solidFill>
                  <a:srgbClr val="7A7A7A"/>
                </a:solidFill>
                <a:latin typeface="Open Sans"/>
                <a:ea typeface="Open Sans"/>
                <a:cs typeface="Open Sans"/>
                <a:sym typeface="Open Sans"/>
              </a:defRPr>
            </a:lvl1pPr>
          </a:lstStyle>
          <a:p>
            <a:pPr lvl="0">
              <a:defRPr sz="1800">
                <a:solidFill>
                  <a:srgbClr val="000000"/>
                </a:solidFill>
              </a:defRPr>
            </a:pPr>
            <a:r>
              <a:rPr lang="en-US" sz="1600" b="1" dirty="0">
                <a:solidFill>
                  <a:schemeClr val="tx1"/>
                </a:solidFill>
                <a:latin typeface="+mj-ea"/>
                <a:ea typeface="+mj-ea"/>
              </a:rPr>
              <a:t>1999</a:t>
            </a:r>
            <a:endParaRPr sz="1600" b="1" dirty="0">
              <a:solidFill>
                <a:schemeClr val="tx1"/>
              </a:solidFill>
              <a:latin typeface="+mj-ea"/>
              <a:ea typeface="+mj-ea"/>
            </a:endParaRPr>
          </a:p>
        </p:txBody>
      </p:sp>
      <p:sp>
        <p:nvSpPr>
          <p:cNvPr id="396" name="Shape 39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8502268" y="4836812"/>
            <a:ext cx="1485900" cy="29751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defRPr sz="2700">
                <a:solidFill>
                  <a:srgbClr val="7A7A7A"/>
                </a:solidFill>
                <a:latin typeface="Open Sans"/>
                <a:ea typeface="Open Sans"/>
                <a:cs typeface="Open Sans"/>
                <a:sym typeface="Open Sans"/>
              </a:defRPr>
            </a:lvl1pPr>
          </a:lstStyle>
          <a:p>
            <a:pPr lvl="0">
              <a:defRPr sz="1800">
                <a:solidFill>
                  <a:srgbClr val="000000"/>
                </a:solidFill>
              </a:defRPr>
            </a:pPr>
            <a:r>
              <a:rPr lang="en-US" sz="1600" b="1" dirty="0">
                <a:solidFill>
                  <a:schemeClr val="tx1"/>
                </a:solidFill>
                <a:latin typeface="+mj-ea"/>
                <a:ea typeface="+mj-ea"/>
              </a:rPr>
              <a:t>2013</a:t>
            </a:r>
            <a:endParaRPr sz="1600" b="1" dirty="0">
              <a:solidFill>
                <a:schemeClr val="tx1"/>
              </a:solidFill>
              <a:latin typeface="+mj-ea"/>
              <a:ea typeface="+mj-ea"/>
            </a:endParaRPr>
          </a:p>
        </p:txBody>
      </p:sp>
      <p:sp>
        <p:nvSpPr>
          <p:cNvPr id="399" name="Shape 39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1087100" y="4813646"/>
            <a:ext cx="1485900" cy="29751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defRPr sz="2700">
                <a:solidFill>
                  <a:srgbClr val="7A7A7A"/>
                </a:solidFill>
                <a:latin typeface="Open Sans"/>
                <a:ea typeface="Open Sans"/>
                <a:cs typeface="Open Sans"/>
                <a:sym typeface="Open Sans"/>
              </a:defRPr>
            </a:lvl1pPr>
          </a:lstStyle>
          <a:p>
            <a:pPr lvl="0">
              <a:defRPr sz="1800">
                <a:solidFill>
                  <a:srgbClr val="000000"/>
                </a:solidFill>
              </a:defRPr>
            </a:pPr>
            <a:r>
              <a:rPr lang="en-US" sz="1600" b="1" dirty="0">
                <a:solidFill>
                  <a:schemeClr val="tx1"/>
                </a:solidFill>
                <a:latin typeface="+mj-ea"/>
                <a:ea typeface="+mj-ea"/>
              </a:rPr>
              <a:t>2023</a:t>
            </a:r>
            <a:endParaRPr sz="1600" b="1" dirty="0">
              <a:solidFill>
                <a:schemeClr val="tx1"/>
              </a:solidFill>
              <a:latin typeface="+mj-ea"/>
              <a:ea typeface="+mj-ea"/>
            </a:endParaRPr>
          </a:p>
        </p:txBody>
      </p:sp>
      <p:sp>
        <p:nvSpPr>
          <p:cNvPr id="400" name="Shape 40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6341912" y="4193889"/>
            <a:ext cx="2103140" cy="78996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900">
                <a:solidFill>
                  <a:srgbClr val="7A7A7A"/>
                </a:solidFill>
                <a:latin typeface="Open Sans Light"/>
                <a:ea typeface="Open Sans Light"/>
                <a:cs typeface="Open Sans Light"/>
                <a:sym typeface="Open Sans Light"/>
              </a:defRPr>
            </a:lvl1pPr>
          </a:lstStyle>
          <a:p>
            <a:pPr lvl="0">
              <a:defRPr sz="1800">
                <a:solidFill>
                  <a:srgbClr val="000000"/>
                </a:solidFill>
              </a:defRPr>
            </a:pPr>
            <a:r>
              <a:rPr lang="zh-CN" altLang="en-US" sz="1600" b="1" dirty="0">
                <a:solidFill>
                  <a:schemeClr val="tx1"/>
                </a:solidFill>
                <a:latin typeface="+mj-ea"/>
                <a:ea typeface="+mj-ea"/>
              </a:rPr>
              <a:t>以地方政府和民间资本</a:t>
            </a:r>
            <a:endParaRPr lang="en-US" altLang="zh-CN" sz="1600" b="1" dirty="0">
              <a:solidFill>
                <a:schemeClr val="tx1"/>
              </a:solidFill>
              <a:latin typeface="+mj-ea"/>
              <a:ea typeface="+mj-ea"/>
            </a:endParaRPr>
          </a:p>
          <a:p>
            <a:pPr lvl="0">
              <a:defRPr sz="1800">
                <a:solidFill>
                  <a:srgbClr val="000000"/>
                </a:solidFill>
              </a:defRPr>
            </a:pPr>
            <a:r>
              <a:rPr lang="zh-CN" altLang="en-US" sz="1600" b="1" dirty="0">
                <a:solidFill>
                  <a:schemeClr val="tx1"/>
                </a:solidFill>
                <a:latin typeface="+mj-ea"/>
                <a:ea typeface="+mj-ea"/>
              </a:rPr>
              <a:t>为主要推手的</a:t>
            </a:r>
            <a:endParaRPr lang="en-US" altLang="zh-CN" sz="1600" b="1" dirty="0">
              <a:solidFill>
                <a:schemeClr val="tx1"/>
              </a:solidFill>
              <a:latin typeface="+mj-ea"/>
              <a:ea typeface="+mj-ea"/>
            </a:endParaRPr>
          </a:p>
          <a:p>
            <a:pPr lvl="0">
              <a:defRPr sz="1800">
                <a:solidFill>
                  <a:srgbClr val="000000"/>
                </a:solidFill>
              </a:defRPr>
            </a:pPr>
            <a:r>
              <a:rPr lang="zh-CN" altLang="en-US" sz="1600" b="1" dirty="0">
                <a:solidFill>
                  <a:schemeClr val="tx1"/>
                </a:solidFill>
                <a:latin typeface="+mj-ea"/>
                <a:ea typeface="+mj-ea"/>
              </a:rPr>
              <a:t>市场化发展</a:t>
            </a:r>
            <a:endParaRPr sz="1600" b="1" dirty="0">
              <a:solidFill>
                <a:schemeClr val="tx1"/>
              </a:solidFill>
              <a:latin typeface="+mj-ea"/>
              <a:ea typeface="+mj-ea"/>
            </a:endParaRPr>
          </a:p>
        </p:txBody>
      </p:sp>
      <p:sp>
        <p:nvSpPr>
          <p:cNvPr id="401" name="Shape 40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853430" y="4199574"/>
            <a:ext cx="2103140" cy="78996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900">
                <a:solidFill>
                  <a:srgbClr val="7A7A7A"/>
                </a:solidFill>
                <a:latin typeface="Open Sans Light"/>
                <a:ea typeface="Open Sans Light"/>
                <a:cs typeface="Open Sans Light"/>
                <a:sym typeface="Open Sans Light"/>
              </a:defRPr>
            </a:lvl1pPr>
          </a:lstStyle>
          <a:p>
            <a:pPr lvl="0">
              <a:defRPr sz="1800">
                <a:solidFill>
                  <a:srgbClr val="000000"/>
                </a:solidFill>
              </a:defRPr>
            </a:pPr>
            <a:r>
              <a:rPr lang="zh-CN" altLang="en-US" sz="1600" b="1" dirty="0">
                <a:solidFill>
                  <a:schemeClr val="tx1"/>
                </a:solidFill>
                <a:latin typeface="+mj-ea"/>
                <a:ea typeface="+mj-ea"/>
              </a:rPr>
              <a:t>以价格改革和</a:t>
            </a:r>
            <a:endParaRPr lang="en-US" altLang="zh-CN" sz="1600" b="1" dirty="0">
              <a:solidFill>
                <a:schemeClr val="tx1"/>
              </a:solidFill>
              <a:latin typeface="+mj-ea"/>
              <a:ea typeface="+mj-ea"/>
            </a:endParaRPr>
          </a:p>
          <a:p>
            <a:pPr lvl="0">
              <a:defRPr sz="1800">
                <a:solidFill>
                  <a:srgbClr val="000000"/>
                </a:solidFill>
              </a:defRPr>
            </a:pPr>
            <a:r>
              <a:rPr lang="zh-CN" altLang="en-US" sz="1600" b="1" dirty="0">
                <a:solidFill>
                  <a:schemeClr val="tx1"/>
                </a:solidFill>
                <a:latin typeface="+mj-ea"/>
                <a:ea typeface="+mj-ea"/>
              </a:rPr>
              <a:t>扩大企业自主经营权为</a:t>
            </a:r>
            <a:endParaRPr lang="en-US" altLang="zh-CN" sz="1600" b="1" dirty="0">
              <a:solidFill>
                <a:schemeClr val="tx1"/>
              </a:solidFill>
              <a:latin typeface="+mj-ea"/>
              <a:ea typeface="+mj-ea"/>
            </a:endParaRPr>
          </a:p>
          <a:p>
            <a:pPr lvl="0">
              <a:defRPr sz="1800">
                <a:solidFill>
                  <a:srgbClr val="000000"/>
                </a:solidFill>
              </a:defRPr>
            </a:pPr>
            <a:r>
              <a:rPr lang="zh-CN" altLang="en-US" sz="1600" b="1" dirty="0">
                <a:solidFill>
                  <a:schemeClr val="tx1"/>
                </a:solidFill>
                <a:latin typeface="+mj-ea"/>
                <a:ea typeface="+mj-ea"/>
              </a:rPr>
              <a:t>主要的调整改革</a:t>
            </a:r>
            <a:endParaRPr sz="1600" b="1" dirty="0">
              <a:solidFill>
                <a:schemeClr val="tx1"/>
              </a:solidFill>
              <a:latin typeface="+mj-ea"/>
              <a:ea typeface="+mj-ea"/>
            </a:endParaRPr>
          </a:p>
        </p:txBody>
      </p:sp>
      <p:sp>
        <p:nvSpPr>
          <p:cNvPr id="402" name="Shape 40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3670646" y="4193889"/>
            <a:ext cx="1897955" cy="78996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900">
                <a:solidFill>
                  <a:srgbClr val="7A7A7A"/>
                </a:solidFill>
                <a:latin typeface="Open Sans Light"/>
                <a:ea typeface="Open Sans Light"/>
                <a:cs typeface="Open Sans Light"/>
                <a:sym typeface="Open Sans Light"/>
              </a:defRPr>
            </a:lvl1pPr>
          </a:lstStyle>
          <a:p>
            <a:pPr lvl="0">
              <a:defRPr sz="1800">
                <a:solidFill>
                  <a:srgbClr val="000000"/>
                </a:solidFill>
              </a:defRPr>
            </a:pPr>
            <a:r>
              <a:rPr lang="zh-CN" altLang="en-US" sz="1600" b="1" dirty="0">
                <a:solidFill>
                  <a:schemeClr val="tx1"/>
                </a:solidFill>
                <a:latin typeface="+mj-ea"/>
                <a:ea typeface="+mj-ea"/>
              </a:rPr>
              <a:t>以政府主导开展重点</a:t>
            </a:r>
            <a:endParaRPr lang="en-US" altLang="zh-CN" sz="1600" b="1" dirty="0">
              <a:solidFill>
                <a:schemeClr val="tx1"/>
              </a:solidFill>
              <a:latin typeface="+mj-ea"/>
              <a:ea typeface="+mj-ea"/>
            </a:endParaRPr>
          </a:p>
          <a:p>
            <a:pPr lvl="0">
              <a:defRPr sz="1800">
                <a:solidFill>
                  <a:srgbClr val="000000"/>
                </a:solidFill>
              </a:defRPr>
            </a:pPr>
            <a:r>
              <a:rPr lang="zh-CN" altLang="en-US" sz="1600" b="1" dirty="0">
                <a:solidFill>
                  <a:schemeClr val="tx1"/>
                </a:solidFill>
                <a:latin typeface="+mj-ea"/>
                <a:ea typeface="+mj-ea"/>
              </a:rPr>
              <a:t>项目攻坚为主要内容</a:t>
            </a:r>
            <a:endParaRPr lang="en-US" altLang="zh-CN" sz="1600" b="1" dirty="0">
              <a:solidFill>
                <a:schemeClr val="tx1"/>
              </a:solidFill>
              <a:latin typeface="+mj-ea"/>
              <a:ea typeface="+mj-ea"/>
            </a:endParaRPr>
          </a:p>
          <a:p>
            <a:pPr lvl="0">
              <a:defRPr sz="1800">
                <a:solidFill>
                  <a:srgbClr val="000000"/>
                </a:solidFill>
              </a:defRPr>
            </a:pPr>
            <a:r>
              <a:rPr lang="zh-CN" altLang="en-US" sz="1600" b="1" dirty="0">
                <a:solidFill>
                  <a:schemeClr val="tx1"/>
                </a:solidFill>
                <a:latin typeface="+mj-ea"/>
                <a:ea typeface="+mj-ea"/>
              </a:rPr>
              <a:t>的进口替代</a:t>
            </a:r>
            <a:endParaRPr sz="1600" b="1" dirty="0">
              <a:solidFill>
                <a:schemeClr val="tx1"/>
              </a:solidFill>
              <a:latin typeface="+mj-ea"/>
              <a:ea typeface="+mj-ea"/>
            </a:endParaRPr>
          </a:p>
        </p:txBody>
      </p:sp>
      <p:sp>
        <p:nvSpPr>
          <p:cNvPr id="404" name="Shape 40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9222649" y="4200935"/>
            <a:ext cx="1692771" cy="78996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900">
                <a:solidFill>
                  <a:srgbClr val="7A7A7A"/>
                </a:solidFill>
                <a:latin typeface="Open Sans Light"/>
                <a:ea typeface="Open Sans Light"/>
                <a:cs typeface="Open Sans Light"/>
                <a:sym typeface="Open Sans Light"/>
              </a:defRPr>
            </a:lvl1pPr>
          </a:lstStyle>
          <a:p>
            <a:pPr lvl="0">
              <a:defRPr sz="1800">
                <a:solidFill>
                  <a:srgbClr val="000000"/>
                </a:solidFill>
              </a:defRPr>
            </a:pPr>
            <a:r>
              <a:rPr lang="zh-CN" altLang="en-US" sz="1600" b="1" dirty="0">
                <a:solidFill>
                  <a:schemeClr val="tx1"/>
                </a:solidFill>
                <a:latin typeface="+mj-ea"/>
                <a:ea typeface="+mj-ea"/>
              </a:rPr>
              <a:t>以市场和政府协同</a:t>
            </a:r>
            <a:endParaRPr lang="en-US" altLang="zh-CN" sz="1600" b="1" dirty="0">
              <a:solidFill>
                <a:schemeClr val="tx1"/>
              </a:solidFill>
              <a:latin typeface="+mj-ea"/>
              <a:ea typeface="+mj-ea"/>
            </a:endParaRPr>
          </a:p>
          <a:p>
            <a:pPr lvl="0">
              <a:defRPr sz="1800">
                <a:solidFill>
                  <a:srgbClr val="000000"/>
                </a:solidFill>
              </a:defRPr>
            </a:pPr>
            <a:r>
              <a:rPr lang="zh-CN" altLang="en-US" sz="1600" b="1" dirty="0">
                <a:solidFill>
                  <a:schemeClr val="tx1"/>
                </a:solidFill>
                <a:latin typeface="+mj-ea"/>
                <a:ea typeface="+mj-ea"/>
              </a:rPr>
              <a:t>推进为主要特征的</a:t>
            </a:r>
            <a:endParaRPr lang="en-US" altLang="zh-CN" sz="1600" b="1" dirty="0">
              <a:solidFill>
                <a:schemeClr val="tx1"/>
              </a:solidFill>
              <a:latin typeface="+mj-ea"/>
              <a:ea typeface="+mj-ea"/>
            </a:endParaRPr>
          </a:p>
          <a:p>
            <a:pPr lvl="0">
              <a:defRPr sz="1800">
                <a:solidFill>
                  <a:srgbClr val="000000"/>
                </a:solidFill>
              </a:defRPr>
            </a:pPr>
            <a:r>
              <a:rPr lang="zh-CN" altLang="en-US" sz="1600" b="1" dirty="0">
                <a:solidFill>
                  <a:schemeClr val="tx1"/>
                </a:solidFill>
                <a:latin typeface="+mj-ea"/>
                <a:ea typeface="+mj-ea"/>
              </a:rPr>
              <a:t>国际化发展</a:t>
            </a:r>
            <a:endParaRPr sz="1600" b="1" dirty="0">
              <a:solidFill>
                <a:schemeClr val="tx1"/>
              </a:solidFill>
              <a:latin typeface="+mj-ea"/>
              <a:ea typeface="+mj-ea"/>
            </a:endParaRPr>
          </a:p>
        </p:txBody>
      </p:sp>
      <p:sp>
        <p:nvSpPr>
          <p:cNvPr id="63" name="Shape 34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410936" y="1304919"/>
            <a:ext cx="4066198" cy="115929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4000" b="1">
                <a:solidFill>
                  <a:srgbClr val="232323"/>
                </a:solidFill>
                <a:latin typeface="Open Sans Light"/>
                <a:ea typeface="Open Sans Light"/>
                <a:cs typeface="Open Sans Light"/>
                <a:sym typeface="Open Sans Light"/>
              </a:defRPr>
            </a:lvl1pPr>
          </a:lstStyle>
          <a:p>
            <a:pPr lvl="0">
              <a:defRPr sz="1800" b="0">
                <a:solidFill>
                  <a:srgbClr val="000000"/>
                </a:solidFill>
              </a:defRPr>
            </a:pPr>
            <a:r>
              <a:rPr lang="zh-CN" altLang="en-US" sz="3600" b="0" dirty="0">
                <a:solidFill>
                  <a:schemeClr val="tx2">
                    <a:lumMod val="75000"/>
                  </a:schemeClr>
                </a:solidFill>
                <a:latin typeface="+mn-lt"/>
              </a:rPr>
              <a:t>改革开放</a:t>
            </a:r>
            <a:r>
              <a:rPr lang="en-US" altLang="zh-CN" sz="3600" b="0" dirty="0">
                <a:solidFill>
                  <a:schemeClr val="tx2">
                    <a:lumMod val="75000"/>
                  </a:schemeClr>
                </a:solidFill>
                <a:latin typeface="+mn-lt"/>
              </a:rPr>
              <a:t>40</a:t>
            </a:r>
            <a:r>
              <a:rPr lang="zh-CN" altLang="en-US" sz="3600" b="0" dirty="0">
                <a:solidFill>
                  <a:schemeClr val="tx2">
                    <a:lumMod val="75000"/>
                  </a:schemeClr>
                </a:solidFill>
                <a:latin typeface="+mn-lt"/>
              </a:rPr>
              <a:t>年集成电路市场发展历程</a:t>
            </a:r>
            <a:endParaRPr sz="3600" b="0" dirty="0">
              <a:solidFill>
                <a:schemeClr val="tx2">
                  <a:lumMod val="75000"/>
                </a:schemeClr>
              </a:solidFill>
              <a:latin typeface="+mn-lt"/>
            </a:endParaRPr>
          </a:p>
        </p:txBody>
      </p:sp>
      <p:sp>
        <p:nvSpPr>
          <p:cNvPr id="3" name="十字形 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rot="1059131">
            <a:off x="7691234" y="6240170"/>
            <a:ext cx="276465" cy="276465"/>
          </a:xfrm>
          <a:prstGeom prst="plus">
            <a:avLst>
              <a:gd name="adj" fmla="val 4062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968104" y="5936147"/>
            <a:ext cx="445477" cy="445477"/>
          </a:xfrm>
          <a:prstGeom prst="ellipse">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e7d195523061f1c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hidden="1"/>
          <p:cNvSpPr txBox="1"/>
          <p:nvPr/>
        </p:nvSpPr>
        <p:spPr>
          <a:xfrm>
            <a:off x="-355600" y="1803400"/>
            <a:ext cx="329642"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a:t>
            </a:r>
            <a:endParaRPr lang="zh-CN" altLang="en-US" sz="100"/>
          </a:p>
        </p:txBody>
      </p:sp>
      <p:sp>
        <p:nvSpPr>
          <p:cNvPr id="7" name="Freeform: Shape 3">
            <a:extLst>
              <a:ext uri="{FF2B5EF4-FFF2-40B4-BE49-F238E27FC236}">
                <a16:creationId xmlns:a16="http://schemas.microsoft.com/office/drawing/2014/main" id="{43971C68-AD94-F5BB-CE38-2FB1A0DE83D4}"/>
              </a:ext>
            </a:extLst>
          </p:cNvPr>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rgbClr val="CC493A">
                  <a:alpha val="9000"/>
                </a:srgbClr>
              </a:gs>
              <a:gs pos="100000">
                <a:srgbClr val="EA614C">
                  <a:alpha val="47000"/>
                </a:srgbClr>
              </a:gs>
            </a:gsLst>
            <a:lin ang="2700000" scaled="1"/>
            <a:tileRect/>
          </a:gradFill>
          <a:ln w="12700" cap="flat" cmpd="sng" algn="ctr">
            <a:noFill/>
            <a:prstDash val="solid"/>
            <a:miter lim="800000"/>
          </a:ln>
          <a:effectLst/>
        </p:spPr>
        <p:txBody>
          <a:bodyPr rtlCol="0" anchor="ctr"/>
          <a:lstStyle/>
          <a:p>
            <a:pPr algn="ctr"/>
            <a:endParaRPr lang="en-US" kern="0" dirty="0">
              <a:solidFill>
                <a:srgbClr val="FFFFFF"/>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8" name="图片 7">
            <a:extLst>
              <a:ext uri="{FF2B5EF4-FFF2-40B4-BE49-F238E27FC236}">
                <a16:creationId xmlns:a16="http://schemas.microsoft.com/office/drawing/2014/main" id="{68FC0407-AE47-FEA3-1D46-35BABE3B8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9" name="Rectangle: Rounded Corners 71">
            <a:extLst>
              <a:ext uri="{FF2B5EF4-FFF2-40B4-BE49-F238E27FC236}">
                <a16:creationId xmlns:a16="http://schemas.microsoft.com/office/drawing/2014/main" id="{09B460CD-0E08-AC8F-236F-C8878E7B3AAC}"/>
              </a:ext>
            </a:extLst>
          </p:cNvPr>
          <p:cNvSpPr/>
          <p:nvPr/>
        </p:nvSpPr>
        <p:spPr>
          <a:xfrm>
            <a:off x="1102056" y="534688"/>
            <a:ext cx="2703110"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 name="Oval 72">
            <a:extLst>
              <a:ext uri="{FF2B5EF4-FFF2-40B4-BE49-F238E27FC236}">
                <a16:creationId xmlns:a16="http://schemas.microsoft.com/office/drawing/2014/main" id="{0F40F647-6C09-DE6A-7DF5-914A1D3E0811}"/>
              </a:ext>
            </a:extLst>
          </p:cNvPr>
          <p:cNvSpPr/>
          <p:nvPr/>
        </p:nvSpPr>
        <p:spPr>
          <a:xfrm>
            <a:off x="551774"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文本框 49">
            <a:extLst>
              <a:ext uri="{FF2B5EF4-FFF2-40B4-BE49-F238E27FC236}">
                <a16:creationId xmlns:a16="http://schemas.microsoft.com/office/drawing/2014/main" id="{0AAA249D-F70A-83BB-2DAC-22D09B963E7E}"/>
              </a:ext>
            </a:extLst>
          </p:cNvPr>
          <p:cNvSpPr txBox="1"/>
          <p:nvPr/>
        </p:nvSpPr>
        <p:spPr>
          <a:xfrm>
            <a:off x="1241893"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中国集成电路市场</a:t>
            </a:r>
          </a:p>
        </p:txBody>
      </p:sp>
    </p:spTree>
    <p:extLst>
      <p:ext uri="{BB962C8B-B14F-4D97-AF65-F5344CB8AC3E}">
        <p14:creationId xmlns:p14="http://schemas.microsoft.com/office/powerpoint/2010/main" val="24023541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3a90ee8e42cb24248e56383cd534985688F9F494128731F165EE95AB4B0C0A38076AAEA07667B1565C446FC45FF01DFB0E885BCDBDF3A284F3DB14DA61DD97F0BAB2E6C668FB4931B2B6038876AD4779070DB0A09F47A159150B91DFCE889BF896E0B9BE7A3D7EB90179376FD49834AD477A867EC57DF517A69EB4C26E5D4955"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e7d195523061f1c03a90ee8e42cb24248e56383cd534985688F9F494128731F165EE95AB4B0C0A38076AAEA07667B1565C446FC45FF01DFB0E885BCDBDF3A284F3DB14DA61DD97F0BAB2E6C668FB4931B2B6038876AD4779070DB0A09F47A159150B91DFCE889BF896E0B9BE7A3D7EB90179376FD49834AD477A867EC57DF517A69EB4C26E5D4955</a:t>
            </a:r>
            <a:endParaRPr lang="zh-CN" altLang="en-US" sz="100"/>
          </a:p>
        </p:txBody>
      </p:sp>
      <p:sp>
        <p:nvSpPr>
          <p:cNvPr id="387" name="Rectangle: Rounded Corners 71">
            <a:extLst>
              <a:ext uri="{FF2B5EF4-FFF2-40B4-BE49-F238E27FC236}">
                <a16:creationId xmlns:a16="http://schemas.microsoft.com/office/drawing/2014/main" id="{8B53EEF3-F045-3A7F-96C3-191659FABEA6}"/>
              </a:ext>
            </a:extLst>
          </p:cNvPr>
          <p:cNvSpPr/>
          <p:nvPr/>
        </p:nvSpPr>
        <p:spPr>
          <a:xfrm>
            <a:off x="1103430" y="534688"/>
            <a:ext cx="2703110"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88" name="Oval 72">
            <a:extLst>
              <a:ext uri="{FF2B5EF4-FFF2-40B4-BE49-F238E27FC236}">
                <a16:creationId xmlns:a16="http://schemas.microsoft.com/office/drawing/2014/main" id="{C6667B73-D9D8-1C1E-E4CD-C20C5A3A9ECE}"/>
              </a:ext>
            </a:extLst>
          </p:cNvPr>
          <p:cNvSpPr/>
          <p:nvPr/>
        </p:nvSpPr>
        <p:spPr>
          <a:xfrm>
            <a:off x="553148"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89" name="文本框 49">
            <a:extLst>
              <a:ext uri="{FF2B5EF4-FFF2-40B4-BE49-F238E27FC236}">
                <a16:creationId xmlns:a16="http://schemas.microsoft.com/office/drawing/2014/main" id="{10BE07B9-601C-E093-2E44-49BF214C957F}"/>
              </a:ext>
            </a:extLst>
          </p:cNvPr>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中国集成电路市场</a:t>
            </a:r>
          </a:p>
        </p:txBody>
      </p:sp>
      <p:sp>
        <p:nvSpPr>
          <p:cNvPr id="390" name="Freeform: Shape 3">
            <a:extLst>
              <a:ext uri="{FF2B5EF4-FFF2-40B4-BE49-F238E27FC236}">
                <a16:creationId xmlns:a16="http://schemas.microsoft.com/office/drawing/2014/main" id="{047000FD-EFF0-9490-5899-C918CAEB34C5}"/>
              </a:ext>
            </a:extLst>
          </p:cNvPr>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rgbClr val="CC493A">
                  <a:alpha val="9000"/>
                </a:srgbClr>
              </a:gs>
              <a:gs pos="100000">
                <a:srgbClr val="EA614C">
                  <a:alpha val="47000"/>
                </a:srgbClr>
              </a:gs>
            </a:gsLst>
            <a:lin ang="2700000" scaled="1"/>
            <a:tileRect/>
          </a:gradFill>
          <a:ln w="12700" cap="flat" cmpd="sng" algn="ctr">
            <a:noFill/>
            <a:prstDash val="solid"/>
            <a:miter lim="800000"/>
          </a:ln>
          <a:effectLst/>
        </p:spPr>
        <p:txBody>
          <a:bodyPr rtlCol="0" anchor="ctr"/>
          <a:lstStyle/>
          <a:p>
            <a:pPr algn="ctr"/>
            <a:endParaRPr lang="en-US" kern="0" dirty="0">
              <a:solidFill>
                <a:srgbClr val="FFFFFF"/>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391" name="图片 390">
            <a:extLst>
              <a:ext uri="{FF2B5EF4-FFF2-40B4-BE49-F238E27FC236}">
                <a16:creationId xmlns:a16="http://schemas.microsoft.com/office/drawing/2014/main" id="{BA095118-2B8B-53EF-A8BD-68F0C6E23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pic>
        <p:nvPicPr>
          <p:cNvPr id="4" name="图片 3">
            <a:extLst>
              <a:ext uri="{FF2B5EF4-FFF2-40B4-BE49-F238E27FC236}">
                <a16:creationId xmlns:a16="http://schemas.microsoft.com/office/drawing/2014/main" id="{766C491F-9F60-7F83-90D6-CFC8AB152FA0}"/>
              </a:ext>
            </a:extLst>
          </p:cNvPr>
          <p:cNvPicPr>
            <a:picLocks noChangeAspect="1"/>
          </p:cNvPicPr>
          <p:nvPr/>
        </p:nvPicPr>
        <p:blipFill rotWithShape="1">
          <a:blip r:embed="rId3">
            <a:extLst>
              <a:ext uri="{28A0092B-C50C-407E-A947-70E740481C1C}">
                <a14:useLocalDpi xmlns:a14="http://schemas.microsoft.com/office/drawing/2010/main" val="0"/>
              </a:ext>
            </a:extLst>
          </a:blip>
          <a:srcRect l="1072" t="1073" r="892" b="1"/>
          <a:stretch/>
        </p:blipFill>
        <p:spPr>
          <a:xfrm>
            <a:off x="5470072" y="1397830"/>
            <a:ext cx="6033408" cy="3577693"/>
          </a:xfrm>
          <a:prstGeom prst="rect">
            <a:avLst/>
          </a:prstGeom>
          <a:ln>
            <a:noFill/>
          </a:ln>
          <a:effectLst>
            <a:outerShdw blurRad="292100" dist="139700" dir="2700000" algn="tl" rotWithShape="0">
              <a:srgbClr val="333333">
                <a:alpha val="65000"/>
              </a:srgbClr>
            </a:outerShdw>
            <a:softEdge rad="0"/>
          </a:effectLst>
          <a:scene3d>
            <a:camera prst="orthographicFront"/>
            <a:lightRig rig="brightRoom" dir="t"/>
          </a:scene3d>
          <a:sp3d prstMaterial="matte"/>
        </p:spPr>
      </p:pic>
      <p:sp>
        <p:nvSpPr>
          <p:cNvPr id="7" name="TextBox 30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AFFA5795-3F38-7A73-4C04-376104D0EE70}"/>
              </a:ext>
            </a:extLst>
          </p:cNvPr>
          <p:cNvSpPr txBox="1"/>
          <p:nvPr/>
        </p:nvSpPr>
        <p:spPr>
          <a:xfrm>
            <a:off x="753278" y="1655575"/>
            <a:ext cx="3926550" cy="3693319"/>
          </a:xfrm>
          <a:prstGeom prst="rect">
            <a:avLst/>
          </a:prstGeom>
          <a:noFill/>
        </p:spPr>
        <p:txBody>
          <a:bodyPr wrap="square" rtlCol="0">
            <a:spAutoFit/>
          </a:bodyPr>
          <a:lstStyle/>
          <a:p>
            <a:pPr defTabSz="228554">
              <a:defRPr/>
            </a:pPr>
            <a:r>
              <a:rPr lang="zh-CN" altLang="en-US" b="0" i="0" dirty="0">
                <a:solidFill>
                  <a:srgbClr val="3B3B3B"/>
                </a:solidFill>
                <a:effectLst/>
                <a:latin typeface="+mn-ea"/>
              </a:rPr>
              <a:t>        集成电路市场结构而言，集成电路可划分为芯片设计、制造和封装测试，其中设备材料与制造和封装测试联系最为紧密，对应分为前道设备和后道设备，晶圆材料和封装材料。设备材料在高端领域处于美欧日垄断状态，“卡脖子”问题突出，是当前及未来国产化重点突破的领域。整体而言，政策推动下，我国集成电路发展重心逐步由封装测试转向芯片设计，设计占比从</a:t>
            </a:r>
            <a:r>
              <a:rPr lang="en-US" altLang="zh-CN" b="0" i="0" dirty="0">
                <a:solidFill>
                  <a:srgbClr val="3B3B3B"/>
                </a:solidFill>
                <a:effectLst/>
                <a:latin typeface="+mn-ea"/>
              </a:rPr>
              <a:t>2011</a:t>
            </a:r>
            <a:r>
              <a:rPr lang="zh-CN" altLang="en-US" b="0" i="0" dirty="0">
                <a:solidFill>
                  <a:srgbClr val="3B3B3B"/>
                </a:solidFill>
                <a:effectLst/>
                <a:latin typeface="+mn-ea"/>
              </a:rPr>
              <a:t>年占比</a:t>
            </a:r>
            <a:r>
              <a:rPr lang="en-US" altLang="zh-CN" b="0" i="0" dirty="0">
                <a:solidFill>
                  <a:srgbClr val="3B3B3B"/>
                </a:solidFill>
                <a:effectLst/>
                <a:latin typeface="+mn-ea"/>
              </a:rPr>
              <a:t>30.1%</a:t>
            </a:r>
            <a:r>
              <a:rPr lang="zh-CN" altLang="en-US" b="0" i="0" dirty="0">
                <a:solidFill>
                  <a:srgbClr val="3B3B3B"/>
                </a:solidFill>
                <a:effectLst/>
                <a:latin typeface="+mn-ea"/>
              </a:rPr>
              <a:t>到</a:t>
            </a:r>
            <a:r>
              <a:rPr lang="en-US" altLang="zh-CN" b="0" i="0" dirty="0">
                <a:solidFill>
                  <a:srgbClr val="3B3B3B"/>
                </a:solidFill>
                <a:effectLst/>
                <a:latin typeface="+mn-ea"/>
              </a:rPr>
              <a:t>2021</a:t>
            </a:r>
            <a:r>
              <a:rPr lang="zh-CN" altLang="en-US" b="0" i="0" dirty="0">
                <a:solidFill>
                  <a:srgbClr val="3B3B3B"/>
                </a:solidFill>
                <a:effectLst/>
                <a:latin typeface="+mn-ea"/>
              </a:rPr>
              <a:t>年占比</a:t>
            </a:r>
            <a:r>
              <a:rPr lang="en-US" altLang="zh-CN" b="0" i="0" dirty="0">
                <a:solidFill>
                  <a:srgbClr val="3B3B3B"/>
                </a:solidFill>
                <a:effectLst/>
                <a:latin typeface="+mn-ea"/>
              </a:rPr>
              <a:t>43.21%</a:t>
            </a:r>
            <a:r>
              <a:rPr lang="zh-CN" altLang="en-US" b="0" i="0" dirty="0">
                <a:solidFill>
                  <a:srgbClr val="3B3B3B"/>
                </a:solidFill>
                <a:effectLst/>
                <a:latin typeface="+mn-ea"/>
              </a:rPr>
              <a:t>，制造占比也有小幅度回升，封装测试占比下降至</a:t>
            </a:r>
            <a:r>
              <a:rPr lang="en-US" altLang="zh-CN" b="0" i="0" dirty="0">
                <a:solidFill>
                  <a:srgbClr val="3B3B3B"/>
                </a:solidFill>
                <a:effectLst/>
                <a:latin typeface="+mn-ea"/>
              </a:rPr>
              <a:t>26.42</a:t>
            </a:r>
            <a:r>
              <a:rPr lang="en-US" altLang="zh-CN" b="0" i="0" dirty="0">
                <a:solidFill>
                  <a:srgbClr val="3B3B3B"/>
                </a:solidFill>
                <a:effectLst/>
                <a:latin typeface="-apple-system"/>
              </a:rPr>
              <a:t>%</a:t>
            </a:r>
            <a:r>
              <a:rPr lang="zh-CN" altLang="en-US" b="0" i="0" dirty="0">
                <a:solidFill>
                  <a:srgbClr val="3B3B3B"/>
                </a:solidFill>
                <a:effectLst/>
                <a:latin typeface="-apple-system"/>
              </a:rPr>
              <a:t>。</a:t>
            </a:r>
            <a:endParaRPr lang="en-US" b="1" dirty="0"/>
          </a:p>
        </p:txBody>
      </p:sp>
    </p:spTree>
    <p:extLst>
      <p:ext uri="{BB962C8B-B14F-4D97-AF65-F5344CB8AC3E}">
        <p14:creationId xmlns:p14="http://schemas.microsoft.com/office/powerpoint/2010/main" val="3179351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2" name="图表 401">
            <a:extLst>
              <a:ext uri="{FF2B5EF4-FFF2-40B4-BE49-F238E27FC236}">
                <a16:creationId xmlns:a16="http://schemas.microsoft.com/office/drawing/2014/main" id="{2FB4761F-1CE8-808B-FA92-5E70C24BB58D}"/>
              </a:ext>
            </a:extLst>
          </p:cNvPr>
          <p:cNvGraphicFramePr/>
          <p:nvPr>
            <p:extLst>
              <p:ext uri="{D42A27DB-BD31-4B8C-83A1-F6EECF244321}">
                <p14:modId xmlns:p14="http://schemas.microsoft.com/office/powerpoint/2010/main" val="80079295"/>
              </p:ext>
            </p:extLst>
          </p:nvPr>
        </p:nvGraphicFramePr>
        <p:xfrm>
          <a:off x="-218052" y="4231775"/>
          <a:ext cx="6464953" cy="2709333"/>
        </p:xfrm>
        <a:graphic>
          <a:graphicData uri="http://schemas.openxmlformats.org/drawingml/2006/chart">
            <c:chart xmlns:c="http://schemas.openxmlformats.org/drawingml/2006/chart" xmlns:r="http://schemas.openxmlformats.org/officeDocument/2006/relationships" r:id="rId2"/>
          </a:graphicData>
        </a:graphic>
      </p:graphicFrame>
      <p:sp>
        <p:nvSpPr>
          <p:cNvPr id="305" name="TextBox 30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9815EB52-3517-468D-9E41-98452787265A}"/>
              </a:ext>
            </a:extLst>
          </p:cNvPr>
          <p:cNvSpPr txBox="1"/>
          <p:nvPr/>
        </p:nvSpPr>
        <p:spPr>
          <a:xfrm>
            <a:off x="814146" y="1193127"/>
            <a:ext cx="4431044" cy="2031325"/>
          </a:xfrm>
          <a:prstGeom prst="rect">
            <a:avLst/>
          </a:prstGeom>
          <a:noFill/>
        </p:spPr>
        <p:txBody>
          <a:bodyPr wrap="square" rtlCol="0">
            <a:spAutoFit/>
          </a:bodyPr>
          <a:lstStyle/>
          <a:p>
            <a:pPr defTabSz="228554">
              <a:defRPr/>
            </a:pPr>
            <a:r>
              <a:rPr lang="zh-CN" altLang="en-US" b="0" i="0" dirty="0">
                <a:solidFill>
                  <a:srgbClr val="3B3B3B"/>
                </a:solidFill>
                <a:effectLst/>
                <a:latin typeface="-apple-system"/>
              </a:rPr>
              <a:t>        从进出口金额来看，</a:t>
            </a:r>
            <a:r>
              <a:rPr lang="en-US" altLang="zh-CN" b="0" i="0" dirty="0">
                <a:solidFill>
                  <a:srgbClr val="3B3B3B"/>
                </a:solidFill>
                <a:effectLst/>
                <a:latin typeface="-apple-system"/>
              </a:rPr>
              <a:t>2021</a:t>
            </a:r>
            <a:r>
              <a:rPr lang="zh-CN" altLang="en-US" b="0" i="0" dirty="0">
                <a:solidFill>
                  <a:srgbClr val="3B3B3B"/>
                </a:solidFill>
                <a:effectLst/>
                <a:latin typeface="-apple-system"/>
              </a:rPr>
              <a:t>年中国集成电路出口金额累计为</a:t>
            </a:r>
            <a:r>
              <a:rPr lang="en-US" altLang="zh-CN" b="0" i="0" dirty="0">
                <a:solidFill>
                  <a:srgbClr val="3B3B3B"/>
                </a:solidFill>
                <a:effectLst/>
                <a:latin typeface="-apple-system"/>
              </a:rPr>
              <a:t>1537.9</a:t>
            </a:r>
            <a:r>
              <a:rPr lang="zh-CN" altLang="en-US" b="0" i="0" dirty="0">
                <a:solidFill>
                  <a:srgbClr val="3B3B3B"/>
                </a:solidFill>
                <a:effectLst/>
                <a:latin typeface="-apple-system"/>
              </a:rPr>
              <a:t>亿美元，同比</a:t>
            </a:r>
            <a:r>
              <a:rPr lang="en-US" altLang="zh-CN" b="0" i="0" dirty="0">
                <a:solidFill>
                  <a:srgbClr val="3B3B3B"/>
                </a:solidFill>
                <a:effectLst/>
                <a:latin typeface="-apple-system"/>
              </a:rPr>
              <a:t>2020</a:t>
            </a:r>
            <a:r>
              <a:rPr lang="zh-CN" altLang="en-US" b="0" i="0" dirty="0">
                <a:solidFill>
                  <a:srgbClr val="3B3B3B"/>
                </a:solidFill>
                <a:effectLst/>
                <a:latin typeface="-apple-system"/>
              </a:rPr>
              <a:t>年增长</a:t>
            </a:r>
            <a:r>
              <a:rPr lang="en-US" altLang="zh-CN" b="0" i="0" dirty="0">
                <a:solidFill>
                  <a:srgbClr val="3B3B3B"/>
                </a:solidFill>
                <a:effectLst/>
                <a:latin typeface="-apple-system"/>
              </a:rPr>
              <a:t>31.90%</a:t>
            </a:r>
            <a:r>
              <a:rPr lang="zh-CN" altLang="en-US" b="0" i="0" dirty="0">
                <a:solidFill>
                  <a:srgbClr val="3B3B3B"/>
                </a:solidFill>
                <a:effectLst/>
                <a:latin typeface="-apple-system"/>
              </a:rPr>
              <a:t>。</a:t>
            </a:r>
            <a:r>
              <a:rPr lang="en-US" altLang="zh-CN" b="0" i="0" dirty="0">
                <a:solidFill>
                  <a:srgbClr val="3B3B3B"/>
                </a:solidFill>
                <a:effectLst/>
                <a:latin typeface="-apple-system"/>
              </a:rPr>
              <a:t>2021</a:t>
            </a:r>
            <a:r>
              <a:rPr lang="zh-CN" altLang="en-US" b="0" i="0" dirty="0">
                <a:solidFill>
                  <a:srgbClr val="3B3B3B"/>
                </a:solidFill>
                <a:effectLst/>
                <a:latin typeface="-apple-system"/>
              </a:rPr>
              <a:t>年全年中国集成电路进口金额累计为</a:t>
            </a:r>
            <a:r>
              <a:rPr lang="en-US" altLang="zh-CN" b="0" i="0" dirty="0">
                <a:solidFill>
                  <a:srgbClr val="3B3B3B"/>
                </a:solidFill>
                <a:effectLst/>
                <a:latin typeface="-apple-system"/>
              </a:rPr>
              <a:t>4325.54</a:t>
            </a:r>
            <a:r>
              <a:rPr lang="zh-CN" altLang="en-US" b="0" i="0" dirty="0">
                <a:solidFill>
                  <a:srgbClr val="3B3B3B"/>
                </a:solidFill>
                <a:effectLst/>
                <a:latin typeface="-apple-system"/>
              </a:rPr>
              <a:t>亿美元，同比</a:t>
            </a:r>
            <a:r>
              <a:rPr lang="en-US" altLang="zh-CN" b="0" i="0" dirty="0">
                <a:solidFill>
                  <a:srgbClr val="3B3B3B"/>
                </a:solidFill>
                <a:effectLst/>
                <a:latin typeface="-apple-system"/>
              </a:rPr>
              <a:t>2020</a:t>
            </a:r>
            <a:r>
              <a:rPr lang="zh-CN" altLang="en-US" b="0" i="0" dirty="0">
                <a:solidFill>
                  <a:srgbClr val="3B3B3B"/>
                </a:solidFill>
                <a:effectLst/>
                <a:latin typeface="-apple-system"/>
              </a:rPr>
              <a:t>年增长</a:t>
            </a:r>
            <a:r>
              <a:rPr lang="en-US" altLang="zh-CN" b="0" i="0" dirty="0">
                <a:solidFill>
                  <a:srgbClr val="3B3B3B"/>
                </a:solidFill>
                <a:effectLst/>
                <a:latin typeface="-apple-system"/>
              </a:rPr>
              <a:t>23.59%</a:t>
            </a:r>
            <a:r>
              <a:rPr lang="zh-CN" altLang="en-US" b="0" i="0" dirty="0">
                <a:solidFill>
                  <a:srgbClr val="3B3B3B"/>
                </a:solidFill>
                <a:effectLst/>
                <a:latin typeface="-apple-system"/>
              </a:rPr>
              <a:t>。从均价变动来看，随着国内国产化水平提升，进口均价和出口均价价差逐步减少。</a:t>
            </a:r>
            <a:endParaRPr lang="en-US" b="1" dirty="0"/>
          </a:p>
        </p:txBody>
      </p:sp>
      <p:sp>
        <p:nvSpPr>
          <p:cNvPr id="3" name="e7d195523061f1c0" descr="e7d195523061f1c03a90ee8e42cb24248e56383cd534985688F9F494128731F165EE95AB4B0C0A38076AAEA07667B1565C446FC45FF01DFB0E885BCDBDF3A284F3DB14DA61DD97F0BAB2E6C668FB4931B2B6038876AD4779070DB0A09F47A159150B91DFCE889BF896E0B9BE7A3D7EB90179376FD49834AD477A867EC57DF517A69EB4C26E5D4955"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e7d195523061f1c03a90ee8e42cb24248e56383cd534985688F9F494128731F165EE95AB4B0C0A38076AAEA07667B1565C446FC45FF01DFB0E885BCDBDF3A284F3DB14DA61DD97F0BAB2E6C668FB4931B2B6038876AD4779070DB0A09F47A159150B91DFCE889BF896E0B9BE7A3D7EB90179376FD49834AD477A867EC57DF517A69EB4C26E5D4955</a:t>
            </a:r>
            <a:endParaRPr lang="zh-CN" altLang="en-US" sz="100"/>
          </a:p>
        </p:txBody>
      </p:sp>
      <p:sp>
        <p:nvSpPr>
          <p:cNvPr id="387" name="Rectangle: Rounded Corners 71">
            <a:extLst>
              <a:ext uri="{FF2B5EF4-FFF2-40B4-BE49-F238E27FC236}">
                <a16:creationId xmlns:a16="http://schemas.microsoft.com/office/drawing/2014/main" id="{8B53EEF3-F045-3A7F-96C3-191659FABEA6}"/>
              </a:ext>
            </a:extLst>
          </p:cNvPr>
          <p:cNvSpPr/>
          <p:nvPr/>
        </p:nvSpPr>
        <p:spPr>
          <a:xfrm>
            <a:off x="1103430" y="534688"/>
            <a:ext cx="2703110"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88" name="Oval 72">
            <a:extLst>
              <a:ext uri="{FF2B5EF4-FFF2-40B4-BE49-F238E27FC236}">
                <a16:creationId xmlns:a16="http://schemas.microsoft.com/office/drawing/2014/main" id="{C6667B73-D9D8-1C1E-E4CD-C20C5A3A9ECE}"/>
              </a:ext>
            </a:extLst>
          </p:cNvPr>
          <p:cNvSpPr/>
          <p:nvPr/>
        </p:nvSpPr>
        <p:spPr>
          <a:xfrm>
            <a:off x="553148"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89" name="文本框 49">
            <a:extLst>
              <a:ext uri="{FF2B5EF4-FFF2-40B4-BE49-F238E27FC236}">
                <a16:creationId xmlns:a16="http://schemas.microsoft.com/office/drawing/2014/main" id="{10BE07B9-601C-E093-2E44-49BF214C957F}"/>
              </a:ext>
            </a:extLst>
          </p:cNvPr>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中国集成电路市场</a:t>
            </a:r>
          </a:p>
        </p:txBody>
      </p:sp>
      <p:sp>
        <p:nvSpPr>
          <p:cNvPr id="390" name="Freeform: Shape 3">
            <a:extLst>
              <a:ext uri="{FF2B5EF4-FFF2-40B4-BE49-F238E27FC236}">
                <a16:creationId xmlns:a16="http://schemas.microsoft.com/office/drawing/2014/main" id="{047000FD-EFF0-9490-5899-C918CAEB34C5}"/>
              </a:ext>
            </a:extLst>
          </p:cNvPr>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rgbClr val="CC493A">
                  <a:alpha val="9000"/>
                </a:srgbClr>
              </a:gs>
              <a:gs pos="100000">
                <a:srgbClr val="EA614C">
                  <a:alpha val="47000"/>
                </a:srgbClr>
              </a:gs>
            </a:gsLst>
            <a:lin ang="2700000" scaled="1"/>
            <a:tileRect/>
          </a:gradFill>
          <a:ln w="12700" cap="flat" cmpd="sng" algn="ctr">
            <a:noFill/>
            <a:prstDash val="solid"/>
            <a:miter lim="800000"/>
          </a:ln>
          <a:effectLst/>
        </p:spPr>
        <p:txBody>
          <a:bodyPr rtlCol="0" anchor="ctr"/>
          <a:lstStyle/>
          <a:p>
            <a:pPr algn="ctr"/>
            <a:endParaRPr lang="en-US" kern="0" dirty="0">
              <a:solidFill>
                <a:srgbClr val="FFFFFF"/>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391" name="图片 390">
            <a:extLst>
              <a:ext uri="{FF2B5EF4-FFF2-40B4-BE49-F238E27FC236}">
                <a16:creationId xmlns:a16="http://schemas.microsoft.com/office/drawing/2014/main" id="{BA095118-2B8B-53EF-A8BD-68F0C6E23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pic>
        <p:nvPicPr>
          <p:cNvPr id="394" name="图片 393">
            <a:extLst>
              <a:ext uri="{FF2B5EF4-FFF2-40B4-BE49-F238E27FC236}">
                <a16:creationId xmlns:a16="http://schemas.microsoft.com/office/drawing/2014/main" id="{3B584D62-93D1-AE43-78E4-9F7906D1F0A9}"/>
              </a:ext>
            </a:extLst>
          </p:cNvPr>
          <p:cNvPicPr>
            <a:picLocks noChangeAspect="1"/>
          </p:cNvPicPr>
          <p:nvPr/>
        </p:nvPicPr>
        <p:blipFill rotWithShape="1">
          <a:blip r:embed="rId4">
            <a:extLst>
              <a:ext uri="{28A0092B-C50C-407E-A947-70E740481C1C}">
                <a14:useLocalDpi xmlns:a14="http://schemas.microsoft.com/office/drawing/2010/main" val="0"/>
              </a:ext>
            </a:extLst>
          </a:blip>
          <a:srcRect l="537" t="3421" b="14179"/>
          <a:stretch/>
        </p:blipFill>
        <p:spPr>
          <a:xfrm>
            <a:off x="6246901" y="187262"/>
            <a:ext cx="5746798" cy="29951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96" name="图片 395">
            <a:extLst>
              <a:ext uri="{FF2B5EF4-FFF2-40B4-BE49-F238E27FC236}">
                <a16:creationId xmlns:a16="http://schemas.microsoft.com/office/drawing/2014/main" id="{88846519-EA06-9474-2576-CCD4A026BB1B}"/>
              </a:ext>
            </a:extLst>
          </p:cNvPr>
          <p:cNvPicPr>
            <a:picLocks noChangeAspect="1"/>
          </p:cNvPicPr>
          <p:nvPr/>
        </p:nvPicPr>
        <p:blipFill rotWithShape="1">
          <a:blip r:embed="rId5">
            <a:extLst>
              <a:ext uri="{28A0092B-C50C-407E-A947-70E740481C1C}">
                <a14:useLocalDpi xmlns:a14="http://schemas.microsoft.com/office/drawing/2010/main" val="0"/>
              </a:ext>
            </a:extLst>
          </a:blip>
          <a:srcRect t="1228" b="12059"/>
          <a:stretch/>
        </p:blipFill>
        <p:spPr>
          <a:xfrm>
            <a:off x="271780" y="3429000"/>
            <a:ext cx="5746798" cy="30086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9" name="TextBox 30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F108B266-A729-35B3-2EB9-9AF35B9F9111}"/>
              </a:ext>
            </a:extLst>
          </p:cNvPr>
          <p:cNvSpPr txBox="1"/>
          <p:nvPr/>
        </p:nvSpPr>
        <p:spPr>
          <a:xfrm>
            <a:off x="6586839" y="3675635"/>
            <a:ext cx="4917028" cy="2308324"/>
          </a:xfrm>
          <a:prstGeom prst="rect">
            <a:avLst/>
          </a:prstGeom>
          <a:noFill/>
        </p:spPr>
        <p:txBody>
          <a:bodyPr wrap="square" rtlCol="0">
            <a:spAutoFit/>
          </a:bodyPr>
          <a:lstStyle/>
          <a:p>
            <a:pPr defTabSz="228554">
              <a:defRPr/>
            </a:pPr>
            <a:r>
              <a:rPr lang="zh-CN" altLang="en-US" b="0" i="0" dirty="0">
                <a:solidFill>
                  <a:srgbClr val="3B3B3B"/>
                </a:solidFill>
                <a:effectLst/>
                <a:latin typeface="-apple-system"/>
              </a:rPr>
              <a:t>         集成电路进出口状况而言，我国集成电路出口量约是进口量的一半的左右，随着集成电路整体需求持续增长，进出口皆处于增长趋势，总体比值变化幅度较小，反而整体净进口量处于稳步增长态势，根据数据，</a:t>
            </a:r>
            <a:r>
              <a:rPr lang="en-US" altLang="zh-CN" b="0" i="0" dirty="0">
                <a:solidFill>
                  <a:srgbClr val="3B3B3B"/>
                </a:solidFill>
                <a:effectLst/>
                <a:latin typeface="-apple-system"/>
              </a:rPr>
              <a:t>2021</a:t>
            </a:r>
            <a:r>
              <a:rPr lang="zh-CN" altLang="en-US" b="0" i="0" dirty="0">
                <a:solidFill>
                  <a:srgbClr val="3B3B3B"/>
                </a:solidFill>
                <a:effectLst/>
                <a:latin typeface="-apple-system"/>
              </a:rPr>
              <a:t>年我国集成电路进出口量分别为</a:t>
            </a:r>
            <a:r>
              <a:rPr lang="en-US" altLang="zh-CN" b="0" i="0" dirty="0">
                <a:solidFill>
                  <a:srgbClr val="3B3B3B"/>
                </a:solidFill>
                <a:effectLst/>
                <a:latin typeface="-apple-system"/>
              </a:rPr>
              <a:t>6354.8</a:t>
            </a:r>
            <a:r>
              <a:rPr lang="zh-CN" altLang="en-US" b="0" i="0" dirty="0">
                <a:solidFill>
                  <a:srgbClr val="3B3B3B"/>
                </a:solidFill>
                <a:effectLst/>
                <a:latin typeface="-apple-system"/>
              </a:rPr>
              <a:t>亿块和</a:t>
            </a:r>
            <a:r>
              <a:rPr lang="en-US" altLang="zh-CN" b="0" i="0" dirty="0">
                <a:solidFill>
                  <a:srgbClr val="3B3B3B"/>
                </a:solidFill>
                <a:effectLst/>
                <a:latin typeface="-apple-system"/>
              </a:rPr>
              <a:t>3107</a:t>
            </a:r>
            <a:r>
              <a:rPr lang="zh-CN" altLang="en-US" b="0" i="0" dirty="0">
                <a:solidFill>
                  <a:srgbClr val="3B3B3B"/>
                </a:solidFill>
                <a:effectLst/>
                <a:latin typeface="-apple-system"/>
              </a:rPr>
              <a:t>亿块，净进口超</a:t>
            </a:r>
            <a:r>
              <a:rPr lang="en-US" altLang="zh-CN" b="0" i="0" dirty="0">
                <a:solidFill>
                  <a:srgbClr val="3B3B3B"/>
                </a:solidFill>
                <a:effectLst/>
                <a:latin typeface="-apple-system"/>
              </a:rPr>
              <a:t>3240</a:t>
            </a:r>
            <a:r>
              <a:rPr lang="zh-CN" altLang="en-US" b="0" i="0" dirty="0">
                <a:solidFill>
                  <a:srgbClr val="3B3B3B"/>
                </a:solidFill>
                <a:effectLst/>
                <a:latin typeface="-apple-system"/>
              </a:rPr>
              <a:t>亿块，以此来看，集成电路国产化势在必行且目前仍有较长的路要走。</a:t>
            </a:r>
            <a:endParaRPr lang="en-US" b="1" dirty="0"/>
          </a:p>
        </p:txBody>
      </p:sp>
      <p:graphicFrame>
        <p:nvGraphicFramePr>
          <p:cNvPr id="403" name="图表 402">
            <a:extLst>
              <a:ext uri="{FF2B5EF4-FFF2-40B4-BE49-F238E27FC236}">
                <a16:creationId xmlns:a16="http://schemas.microsoft.com/office/drawing/2014/main" id="{8C83E0AE-23D3-12CB-D982-52F461202BB5}"/>
              </a:ext>
            </a:extLst>
          </p:cNvPr>
          <p:cNvGraphicFramePr/>
          <p:nvPr>
            <p:extLst>
              <p:ext uri="{D42A27DB-BD31-4B8C-83A1-F6EECF244321}">
                <p14:modId xmlns:p14="http://schemas.microsoft.com/office/powerpoint/2010/main" val="173265022"/>
              </p:ext>
            </p:extLst>
          </p:nvPr>
        </p:nvGraphicFramePr>
        <p:xfrm>
          <a:off x="5528746" y="948490"/>
          <a:ext cx="6464953" cy="270933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61818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 name="图片 395">
            <a:extLst>
              <a:ext uri="{FF2B5EF4-FFF2-40B4-BE49-F238E27FC236}">
                <a16:creationId xmlns:a16="http://schemas.microsoft.com/office/drawing/2014/main" id="{73381927-BCD6-489C-CC97-59E2A81D5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26" y="3538814"/>
            <a:ext cx="6062043" cy="32178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e7d195523061f1c0" descr="e7d195523061f1c03a90ee8e42cb24248e56383cd534985688F9F494128731F165EE95AB4B0C0A38076AAEA07667B1565C446FC45FF01DFB0E885BCDBDF3A284F3DB14DA61DD97F0BAB2E6C668FB4931B2B6038876AD4779070DB0A09F47A159150B91DFCE889BF896E0B9BE7A3D7EB90179376FD49834AD477A867EC57DF517A69EB4C26E5D4955"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e7d195523061f1c03a90ee8e42cb24248e56383cd534985688F9F494128731F165EE95AB4B0C0A38076AAEA07667B1565C446FC45FF01DFB0E885BCDBDF3A284F3DB14DA61DD97F0BAB2E6C668FB4931B2B6038876AD4779070DB0A09F47A159150B91DFCE889BF896E0B9BE7A3D7EB90179376FD49834AD477A867EC57DF517A69EB4C26E5D4955</a:t>
            </a:r>
            <a:endParaRPr lang="zh-CN" altLang="en-US" sz="100"/>
          </a:p>
        </p:txBody>
      </p:sp>
      <p:sp>
        <p:nvSpPr>
          <p:cNvPr id="387" name="Rectangle: Rounded Corners 71">
            <a:extLst>
              <a:ext uri="{FF2B5EF4-FFF2-40B4-BE49-F238E27FC236}">
                <a16:creationId xmlns:a16="http://schemas.microsoft.com/office/drawing/2014/main" id="{8B53EEF3-F045-3A7F-96C3-191659FABEA6}"/>
              </a:ext>
            </a:extLst>
          </p:cNvPr>
          <p:cNvSpPr/>
          <p:nvPr/>
        </p:nvSpPr>
        <p:spPr>
          <a:xfrm>
            <a:off x="1103430" y="534688"/>
            <a:ext cx="2703110"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88" name="Oval 72">
            <a:extLst>
              <a:ext uri="{FF2B5EF4-FFF2-40B4-BE49-F238E27FC236}">
                <a16:creationId xmlns:a16="http://schemas.microsoft.com/office/drawing/2014/main" id="{C6667B73-D9D8-1C1E-E4CD-C20C5A3A9ECE}"/>
              </a:ext>
            </a:extLst>
          </p:cNvPr>
          <p:cNvSpPr/>
          <p:nvPr/>
        </p:nvSpPr>
        <p:spPr>
          <a:xfrm>
            <a:off x="553148"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89" name="文本框 49">
            <a:extLst>
              <a:ext uri="{FF2B5EF4-FFF2-40B4-BE49-F238E27FC236}">
                <a16:creationId xmlns:a16="http://schemas.microsoft.com/office/drawing/2014/main" id="{10BE07B9-601C-E093-2E44-49BF214C957F}"/>
              </a:ext>
            </a:extLst>
          </p:cNvPr>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中国集成电路市场</a:t>
            </a:r>
          </a:p>
        </p:txBody>
      </p:sp>
      <p:sp>
        <p:nvSpPr>
          <p:cNvPr id="390" name="Freeform: Shape 3">
            <a:extLst>
              <a:ext uri="{FF2B5EF4-FFF2-40B4-BE49-F238E27FC236}">
                <a16:creationId xmlns:a16="http://schemas.microsoft.com/office/drawing/2014/main" id="{047000FD-EFF0-9490-5899-C918CAEB34C5}"/>
              </a:ext>
            </a:extLst>
          </p:cNvPr>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rgbClr val="CC493A">
                  <a:alpha val="9000"/>
                </a:srgbClr>
              </a:gs>
              <a:gs pos="100000">
                <a:srgbClr val="EA614C">
                  <a:alpha val="47000"/>
                </a:srgbClr>
              </a:gs>
            </a:gsLst>
            <a:lin ang="2700000" scaled="1"/>
            <a:tileRect/>
          </a:gradFill>
          <a:ln w="12700" cap="flat" cmpd="sng" algn="ctr">
            <a:noFill/>
            <a:prstDash val="solid"/>
            <a:miter lim="800000"/>
          </a:ln>
          <a:effectLst/>
        </p:spPr>
        <p:txBody>
          <a:bodyPr rtlCol="0" anchor="ctr"/>
          <a:lstStyle/>
          <a:p>
            <a:pPr algn="ctr"/>
            <a:endParaRPr lang="en-US" kern="0" dirty="0">
              <a:solidFill>
                <a:srgbClr val="FFFFFF"/>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391" name="图片 390">
            <a:extLst>
              <a:ext uri="{FF2B5EF4-FFF2-40B4-BE49-F238E27FC236}">
                <a16:creationId xmlns:a16="http://schemas.microsoft.com/office/drawing/2014/main" id="{BA095118-2B8B-53EF-A8BD-68F0C6E23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pic>
        <p:nvPicPr>
          <p:cNvPr id="402" name="图片 401">
            <a:extLst>
              <a:ext uri="{FF2B5EF4-FFF2-40B4-BE49-F238E27FC236}">
                <a16:creationId xmlns:a16="http://schemas.microsoft.com/office/drawing/2014/main" id="{CAB18901-767D-A679-F803-0879E8533E63}"/>
              </a:ext>
            </a:extLst>
          </p:cNvPr>
          <p:cNvPicPr>
            <a:picLocks noChangeAspect="1"/>
          </p:cNvPicPr>
          <p:nvPr/>
        </p:nvPicPr>
        <p:blipFill rotWithShape="1">
          <a:blip r:embed="rId4">
            <a:extLst>
              <a:ext uri="{28A0092B-C50C-407E-A947-70E740481C1C}">
                <a14:useLocalDpi xmlns:a14="http://schemas.microsoft.com/office/drawing/2010/main" val="0"/>
              </a:ext>
            </a:extLst>
          </a:blip>
          <a:srcRect b="12511"/>
          <a:stretch/>
        </p:blipFill>
        <p:spPr>
          <a:xfrm>
            <a:off x="6025924" y="792833"/>
            <a:ext cx="6062044" cy="32269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03" name="TextBox 30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ACDF42B8-D1A0-8070-CF35-934B2FFF2AA2}"/>
              </a:ext>
            </a:extLst>
          </p:cNvPr>
          <p:cNvSpPr txBox="1"/>
          <p:nvPr/>
        </p:nvSpPr>
        <p:spPr>
          <a:xfrm>
            <a:off x="814146" y="1438056"/>
            <a:ext cx="4431044" cy="1200329"/>
          </a:xfrm>
          <a:prstGeom prst="rect">
            <a:avLst/>
          </a:prstGeom>
          <a:noFill/>
        </p:spPr>
        <p:txBody>
          <a:bodyPr wrap="square" rtlCol="0">
            <a:spAutoFit/>
          </a:bodyPr>
          <a:lstStyle/>
          <a:p>
            <a:pPr defTabSz="228554">
              <a:defRPr/>
            </a:pPr>
            <a:r>
              <a:rPr lang="zh-CN" altLang="en-US" b="0" i="0" dirty="0">
                <a:solidFill>
                  <a:srgbClr val="3F4B5C"/>
                </a:solidFill>
                <a:effectLst/>
              </a:rPr>
              <a:t>         </a:t>
            </a:r>
            <a:r>
              <a:rPr lang="zh-CN" altLang="en-US" b="0" i="0" dirty="0">
                <a:solidFill>
                  <a:srgbClr val="3F4B5C"/>
                </a:solidFill>
                <a:effectLst/>
                <a:latin typeface="+mn-ea"/>
              </a:rPr>
              <a:t>国内集成电路销售额由</a:t>
            </a:r>
            <a:r>
              <a:rPr lang="en-US" altLang="zh-CN" b="0" i="0" dirty="0">
                <a:solidFill>
                  <a:srgbClr val="3F4B5C"/>
                </a:solidFill>
                <a:effectLst/>
                <a:latin typeface="+mn-ea"/>
              </a:rPr>
              <a:t>2009</a:t>
            </a:r>
            <a:r>
              <a:rPr lang="zh-CN" altLang="en-US" b="0" i="0" dirty="0">
                <a:solidFill>
                  <a:srgbClr val="3F4B5C"/>
                </a:solidFill>
                <a:effectLst/>
                <a:latin typeface="+mn-ea"/>
              </a:rPr>
              <a:t>年的</a:t>
            </a:r>
            <a:r>
              <a:rPr lang="en-US" altLang="zh-CN" b="0" i="0" dirty="0">
                <a:solidFill>
                  <a:srgbClr val="3F4B5C"/>
                </a:solidFill>
                <a:effectLst/>
                <a:latin typeface="+mn-ea"/>
              </a:rPr>
              <a:t>1109</a:t>
            </a:r>
            <a:r>
              <a:rPr lang="zh-CN" altLang="en-US" b="0" i="0" dirty="0">
                <a:solidFill>
                  <a:srgbClr val="3F4B5C"/>
                </a:solidFill>
                <a:effectLst/>
                <a:latin typeface="+mn-ea"/>
              </a:rPr>
              <a:t>亿元增长到</a:t>
            </a:r>
            <a:r>
              <a:rPr lang="en-US" altLang="zh-CN" b="0" i="0" dirty="0">
                <a:solidFill>
                  <a:srgbClr val="3F4B5C"/>
                </a:solidFill>
                <a:effectLst/>
                <a:latin typeface="+mn-ea"/>
              </a:rPr>
              <a:t>2020</a:t>
            </a:r>
            <a:r>
              <a:rPr lang="zh-CN" altLang="en-US" b="0" i="0" dirty="0">
                <a:solidFill>
                  <a:srgbClr val="3F4B5C"/>
                </a:solidFill>
                <a:effectLst/>
                <a:latin typeface="+mn-ea"/>
              </a:rPr>
              <a:t>年的</a:t>
            </a:r>
            <a:r>
              <a:rPr lang="en-US" altLang="zh-CN" b="0" i="0" dirty="0">
                <a:solidFill>
                  <a:srgbClr val="3F4B5C"/>
                </a:solidFill>
                <a:effectLst/>
                <a:latin typeface="+mn-ea"/>
              </a:rPr>
              <a:t>8848</a:t>
            </a:r>
            <a:r>
              <a:rPr lang="zh-CN" altLang="en-US" b="0" i="0" dirty="0">
                <a:solidFill>
                  <a:srgbClr val="3F4B5C"/>
                </a:solidFill>
                <a:effectLst/>
                <a:latin typeface="+mn-ea"/>
              </a:rPr>
              <a:t>亿元，复合增长率约</a:t>
            </a:r>
            <a:r>
              <a:rPr lang="en-US" altLang="zh-CN" b="0" i="0" dirty="0">
                <a:solidFill>
                  <a:srgbClr val="3F4B5C"/>
                </a:solidFill>
                <a:effectLst/>
                <a:latin typeface="+mn-ea"/>
              </a:rPr>
              <a:t>20.78%</a:t>
            </a:r>
            <a:r>
              <a:rPr lang="zh-CN" altLang="en-US" b="0" i="0" dirty="0">
                <a:solidFill>
                  <a:srgbClr val="3F4B5C"/>
                </a:solidFill>
                <a:effectLst/>
                <a:latin typeface="+mn-ea"/>
              </a:rPr>
              <a:t>。</a:t>
            </a:r>
            <a:r>
              <a:rPr lang="en-US" altLang="zh-CN" b="0" i="0" dirty="0">
                <a:solidFill>
                  <a:srgbClr val="3F4B5C"/>
                </a:solidFill>
                <a:effectLst/>
                <a:latin typeface="+mn-ea"/>
              </a:rPr>
              <a:t>2021</a:t>
            </a:r>
            <a:r>
              <a:rPr lang="zh-CN" altLang="en-US" b="0" i="0" dirty="0">
                <a:solidFill>
                  <a:srgbClr val="3F4B5C"/>
                </a:solidFill>
                <a:effectLst/>
                <a:latin typeface="+mn-ea"/>
              </a:rPr>
              <a:t>年中国集成电路产业销售额为</a:t>
            </a:r>
            <a:r>
              <a:rPr lang="en-US" altLang="zh-CN" b="0" i="0" dirty="0">
                <a:solidFill>
                  <a:srgbClr val="3F4B5C"/>
                </a:solidFill>
                <a:effectLst/>
                <a:latin typeface="+mn-ea"/>
              </a:rPr>
              <a:t>10458.3</a:t>
            </a:r>
            <a:r>
              <a:rPr lang="zh-CN" altLang="en-US" b="0" i="0" dirty="0">
                <a:solidFill>
                  <a:srgbClr val="3F4B5C"/>
                </a:solidFill>
                <a:effectLst/>
                <a:latin typeface="+mn-ea"/>
              </a:rPr>
              <a:t>亿元，同比增长</a:t>
            </a:r>
            <a:r>
              <a:rPr lang="en-US" altLang="zh-CN" b="0" i="0" dirty="0">
                <a:solidFill>
                  <a:srgbClr val="3F4B5C"/>
                </a:solidFill>
                <a:effectLst/>
                <a:latin typeface="+mn-ea"/>
              </a:rPr>
              <a:t>18.2%</a:t>
            </a:r>
            <a:r>
              <a:rPr lang="zh-CN" altLang="en-US" b="0" i="0" dirty="0">
                <a:solidFill>
                  <a:srgbClr val="3F4B5C"/>
                </a:solidFill>
                <a:effectLst/>
                <a:latin typeface="+mn-ea"/>
              </a:rPr>
              <a:t>。</a:t>
            </a:r>
            <a:endParaRPr lang="en-US" b="1" dirty="0">
              <a:latin typeface="+mn-ea"/>
            </a:endParaRPr>
          </a:p>
        </p:txBody>
      </p:sp>
      <p:sp>
        <p:nvSpPr>
          <p:cNvPr id="404" name="TextBox 30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B14FE38F-0076-DD39-98B5-5F7E8B33F083}"/>
              </a:ext>
            </a:extLst>
          </p:cNvPr>
          <p:cNvSpPr txBox="1"/>
          <p:nvPr/>
        </p:nvSpPr>
        <p:spPr>
          <a:xfrm>
            <a:off x="7171403" y="4372583"/>
            <a:ext cx="4431044" cy="1200329"/>
          </a:xfrm>
          <a:prstGeom prst="rect">
            <a:avLst/>
          </a:prstGeom>
          <a:noFill/>
        </p:spPr>
        <p:txBody>
          <a:bodyPr wrap="square" rtlCol="0">
            <a:spAutoFit/>
          </a:bodyPr>
          <a:lstStyle/>
          <a:p>
            <a:pPr defTabSz="228554">
              <a:defRPr/>
            </a:pPr>
            <a:r>
              <a:rPr lang="zh-CN" altLang="en-US" b="0" i="0" dirty="0">
                <a:solidFill>
                  <a:srgbClr val="3F4B5C"/>
                </a:solidFill>
                <a:effectLst/>
                <a:latin typeface="+mn-ea"/>
              </a:rPr>
              <a:t>         从产业各环节销售额占比来看，我国集成电路设计行业销售额占我国集成电路产业的比重稳步增加，由</a:t>
            </a:r>
            <a:r>
              <a:rPr lang="en-US" altLang="zh-CN" b="0" i="0" dirty="0">
                <a:solidFill>
                  <a:srgbClr val="3F4B5C"/>
                </a:solidFill>
                <a:effectLst/>
                <a:latin typeface="+mn-ea"/>
              </a:rPr>
              <a:t>2012</a:t>
            </a:r>
            <a:r>
              <a:rPr lang="zh-CN" altLang="en-US" b="0" i="0" dirty="0">
                <a:solidFill>
                  <a:srgbClr val="3F4B5C"/>
                </a:solidFill>
                <a:effectLst/>
                <a:latin typeface="+mn-ea"/>
              </a:rPr>
              <a:t>年的</a:t>
            </a:r>
            <a:r>
              <a:rPr lang="en-US" altLang="zh-CN" b="0" i="0" dirty="0">
                <a:solidFill>
                  <a:srgbClr val="3F4B5C"/>
                </a:solidFill>
                <a:effectLst/>
                <a:latin typeface="+mn-ea"/>
              </a:rPr>
              <a:t>28.80%</a:t>
            </a:r>
            <a:r>
              <a:rPr lang="zh-CN" altLang="en-US" b="0" i="0" dirty="0">
                <a:solidFill>
                  <a:srgbClr val="3F4B5C"/>
                </a:solidFill>
                <a:effectLst/>
                <a:latin typeface="+mn-ea"/>
              </a:rPr>
              <a:t>提升至</a:t>
            </a:r>
            <a:r>
              <a:rPr lang="en-US" altLang="zh-CN" b="0" i="0" dirty="0">
                <a:solidFill>
                  <a:srgbClr val="3F4B5C"/>
                </a:solidFill>
                <a:effectLst/>
                <a:latin typeface="+mn-ea"/>
              </a:rPr>
              <a:t>2021</a:t>
            </a:r>
            <a:r>
              <a:rPr lang="zh-CN" altLang="en-US" b="0" i="0" dirty="0">
                <a:solidFill>
                  <a:srgbClr val="3F4B5C"/>
                </a:solidFill>
                <a:effectLst/>
                <a:latin typeface="+mn-ea"/>
              </a:rPr>
              <a:t>年的</a:t>
            </a:r>
            <a:r>
              <a:rPr lang="en-US" altLang="zh-CN" b="0" i="0" dirty="0">
                <a:solidFill>
                  <a:srgbClr val="3F4B5C"/>
                </a:solidFill>
                <a:effectLst/>
                <a:latin typeface="+mn-ea"/>
              </a:rPr>
              <a:t>43%</a:t>
            </a:r>
            <a:r>
              <a:rPr lang="zh-CN" altLang="en-US" b="0" i="0" dirty="0">
                <a:solidFill>
                  <a:srgbClr val="3F4B5C"/>
                </a:solidFill>
                <a:effectLst/>
                <a:latin typeface="+mn-ea"/>
              </a:rPr>
              <a:t>，行业发展增速明显。</a:t>
            </a:r>
            <a:endParaRPr lang="en-US" b="1" dirty="0">
              <a:latin typeface="+mn-ea"/>
            </a:endParaRPr>
          </a:p>
        </p:txBody>
      </p:sp>
    </p:spTree>
    <p:extLst>
      <p:ext uri="{BB962C8B-B14F-4D97-AF65-F5344CB8AC3E}">
        <p14:creationId xmlns:p14="http://schemas.microsoft.com/office/powerpoint/2010/main" val="3880305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PicPr>
            <a:picLocks noGrp="1" noChangeAspect="1" noChangeArrowheads="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bwMode="auto">
          <a:xfrm>
            <a:off x="0" y="-38100"/>
            <a:ext cx="12192000" cy="68961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0892" y="0"/>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8" name="Shape 13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1157347" y="6350352"/>
            <a:ext cx="51361"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2400" b="1">
                <a:solidFill>
                  <a:srgbClr val="444444"/>
                </a:solidFill>
                <a:latin typeface="Open Sans"/>
                <a:ea typeface="Open Sans"/>
                <a:cs typeface="Open Sans"/>
                <a:sym typeface="Open Sans"/>
              </a:defRPr>
            </a:lvl1pPr>
          </a:lstStyle>
          <a:p>
            <a:pPr lvl="0">
              <a:defRPr sz="1800" b="0">
                <a:solidFill>
                  <a:srgbClr val="000000"/>
                </a:solidFill>
              </a:defRPr>
            </a:pPr>
            <a:endParaRPr sz="900" dirty="0">
              <a:solidFill>
                <a:schemeClr val="tx1">
                  <a:lumMod val="65000"/>
                  <a:lumOff val="35000"/>
                </a:schemeClr>
              </a:solidFill>
              <a:latin typeface="+mn-lt"/>
            </a:endParaRPr>
          </a:p>
        </p:txBody>
      </p:sp>
      <p:sp>
        <p:nvSpPr>
          <p:cNvPr id="139" name="Shape 13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5176028" y="3962031"/>
            <a:ext cx="552450" cy="235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70000"/>
              </a:lnSpc>
              <a:defRPr sz="3200" b="1">
                <a:solidFill>
                  <a:srgbClr val="444444"/>
                </a:solidFill>
                <a:latin typeface="Open Sans"/>
                <a:ea typeface="Open Sans"/>
                <a:cs typeface="Open Sans"/>
                <a:sym typeface="Open Sans"/>
              </a:defRPr>
            </a:lvl1pPr>
          </a:lstStyle>
          <a:p>
            <a:pPr lvl="0">
              <a:defRPr sz="1800" b="0">
                <a:solidFill>
                  <a:srgbClr val="000000"/>
                </a:solidFill>
              </a:defRPr>
            </a:pPr>
            <a:r>
              <a:rPr lang="en-US" sz="1600" dirty="0">
                <a:solidFill>
                  <a:schemeClr val="tx1">
                    <a:lumMod val="75000"/>
                    <a:lumOff val="25000"/>
                  </a:schemeClr>
                </a:solidFill>
                <a:latin typeface="+mn-lt"/>
              </a:rPr>
              <a:t>736</a:t>
            </a:r>
            <a:endParaRPr sz="1600" dirty="0">
              <a:solidFill>
                <a:schemeClr val="tx1">
                  <a:lumMod val="75000"/>
                  <a:lumOff val="25000"/>
                </a:schemeClr>
              </a:solidFill>
              <a:latin typeface="+mn-lt"/>
            </a:endParaRPr>
          </a:p>
        </p:txBody>
      </p:sp>
      <p:sp>
        <p:nvSpPr>
          <p:cNvPr id="140" name="Shape 14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866295" y="4716771"/>
            <a:ext cx="552450" cy="235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70000"/>
              </a:lnSpc>
              <a:defRPr sz="3200" b="1">
                <a:solidFill>
                  <a:srgbClr val="444444"/>
                </a:solidFill>
                <a:latin typeface="Open Sans"/>
                <a:ea typeface="Open Sans"/>
                <a:cs typeface="Open Sans"/>
                <a:sym typeface="Open Sans"/>
              </a:defRPr>
            </a:lvl1pPr>
          </a:lstStyle>
          <a:p>
            <a:pPr lvl="0">
              <a:defRPr sz="1800" b="0">
                <a:solidFill>
                  <a:srgbClr val="000000"/>
                </a:solidFill>
              </a:defRPr>
            </a:pPr>
            <a:r>
              <a:rPr lang="en-US" sz="1600" dirty="0">
                <a:solidFill>
                  <a:schemeClr val="tx1">
                    <a:lumMod val="75000"/>
                    <a:lumOff val="25000"/>
                  </a:schemeClr>
                </a:solidFill>
                <a:latin typeface="+mn-lt"/>
              </a:rPr>
              <a:t>534</a:t>
            </a:r>
            <a:endParaRPr sz="1600" dirty="0">
              <a:solidFill>
                <a:schemeClr val="tx1">
                  <a:lumMod val="75000"/>
                  <a:lumOff val="25000"/>
                </a:schemeClr>
              </a:solidFill>
              <a:latin typeface="+mn-lt"/>
            </a:endParaRPr>
          </a:p>
        </p:txBody>
      </p:sp>
      <p:sp>
        <p:nvSpPr>
          <p:cNvPr id="141" name="Shape 14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3505183" y="4324614"/>
            <a:ext cx="552450" cy="235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70000"/>
              </a:lnSpc>
              <a:defRPr sz="3200" b="1">
                <a:solidFill>
                  <a:srgbClr val="444444"/>
                </a:solidFill>
                <a:latin typeface="Open Sans"/>
                <a:ea typeface="Open Sans"/>
                <a:cs typeface="Open Sans"/>
                <a:sym typeface="Open Sans"/>
              </a:defRPr>
            </a:lvl1pPr>
          </a:lstStyle>
          <a:p>
            <a:pPr lvl="0">
              <a:defRPr sz="1800" b="0">
                <a:solidFill>
                  <a:srgbClr val="000000"/>
                </a:solidFill>
              </a:defRPr>
            </a:pPr>
            <a:r>
              <a:rPr lang="en-US" sz="1600" dirty="0">
                <a:solidFill>
                  <a:schemeClr val="tx1">
                    <a:lumMod val="75000"/>
                    <a:lumOff val="25000"/>
                  </a:schemeClr>
                </a:solidFill>
                <a:latin typeface="+mn-lt"/>
              </a:rPr>
              <a:t>632</a:t>
            </a:r>
            <a:endParaRPr sz="1600" dirty="0">
              <a:solidFill>
                <a:schemeClr val="tx1">
                  <a:lumMod val="75000"/>
                  <a:lumOff val="25000"/>
                </a:schemeClr>
              </a:solidFill>
              <a:latin typeface="+mn-lt"/>
            </a:endParaRPr>
          </a:p>
        </p:txBody>
      </p:sp>
      <p:sp>
        <p:nvSpPr>
          <p:cNvPr id="142" name="Shape 14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4327158" y="4125068"/>
            <a:ext cx="552450" cy="235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70000"/>
              </a:lnSpc>
              <a:defRPr sz="3200" b="1">
                <a:solidFill>
                  <a:srgbClr val="444444"/>
                </a:solidFill>
                <a:latin typeface="Open Sans"/>
                <a:ea typeface="Open Sans"/>
                <a:cs typeface="Open Sans"/>
                <a:sym typeface="Open Sans"/>
              </a:defRPr>
            </a:lvl1pPr>
          </a:lstStyle>
          <a:p>
            <a:pPr lvl="0">
              <a:defRPr sz="1800" b="0">
                <a:solidFill>
                  <a:srgbClr val="000000"/>
                </a:solidFill>
              </a:defRPr>
            </a:pPr>
            <a:r>
              <a:rPr lang="en-US" sz="1600" dirty="0">
                <a:solidFill>
                  <a:schemeClr val="tx1">
                    <a:lumMod val="75000"/>
                    <a:lumOff val="25000"/>
                  </a:schemeClr>
                </a:solidFill>
                <a:latin typeface="+mn-lt"/>
              </a:rPr>
              <a:t>681</a:t>
            </a:r>
            <a:endParaRPr sz="1600" dirty="0">
              <a:solidFill>
                <a:schemeClr val="tx1">
                  <a:lumMod val="75000"/>
                  <a:lumOff val="25000"/>
                </a:schemeClr>
              </a:solidFill>
              <a:latin typeface="+mn-lt"/>
            </a:endParaRPr>
          </a:p>
        </p:txBody>
      </p:sp>
      <p:sp>
        <p:nvSpPr>
          <p:cNvPr id="143" name="Shape 14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8783751" y="1756230"/>
            <a:ext cx="552450" cy="235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70000"/>
              </a:lnSpc>
              <a:defRPr sz="3200" b="1">
                <a:solidFill>
                  <a:srgbClr val="444444"/>
                </a:solidFill>
                <a:latin typeface="Open Sans"/>
                <a:ea typeface="Open Sans"/>
                <a:cs typeface="Open Sans"/>
                <a:sym typeface="Open Sans"/>
              </a:defRPr>
            </a:lvl1pPr>
          </a:lstStyle>
          <a:p>
            <a:pPr lvl="0">
              <a:defRPr sz="1800" b="0">
                <a:solidFill>
                  <a:srgbClr val="000000"/>
                </a:solidFill>
              </a:defRPr>
            </a:pPr>
            <a:r>
              <a:rPr lang="en-US" sz="1600" dirty="0">
                <a:solidFill>
                  <a:schemeClr val="tx1">
                    <a:lumMod val="75000"/>
                    <a:lumOff val="25000"/>
                  </a:schemeClr>
                </a:solidFill>
                <a:latin typeface="+mn-lt"/>
              </a:rPr>
              <a:t>1780</a:t>
            </a:r>
            <a:endParaRPr sz="1600" dirty="0">
              <a:solidFill>
                <a:schemeClr val="tx1">
                  <a:lumMod val="75000"/>
                  <a:lumOff val="25000"/>
                </a:schemeClr>
              </a:solidFill>
              <a:latin typeface="+mn-lt"/>
            </a:endParaRPr>
          </a:p>
        </p:txBody>
      </p:sp>
      <p:sp>
        <p:nvSpPr>
          <p:cNvPr id="144" name="Shape 14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2156515" y="4780819"/>
            <a:ext cx="1467485" cy="867732"/>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cubicBezTo>
                  <a:pt x="0" y="21486"/>
                  <a:pt x="4099" y="19373"/>
                  <a:pt x="7024" y="13575"/>
                </a:cubicBezTo>
                <a:cubicBezTo>
                  <a:pt x="9950" y="7777"/>
                  <a:pt x="10824" y="0"/>
                  <a:pt x="10824" y="0"/>
                </a:cubicBezTo>
                <a:cubicBezTo>
                  <a:pt x="10824" y="0"/>
                  <a:pt x="13170" y="9697"/>
                  <a:pt x="15029" y="13573"/>
                </a:cubicBezTo>
                <a:cubicBezTo>
                  <a:pt x="17316" y="18341"/>
                  <a:pt x="21600" y="21600"/>
                  <a:pt x="21600" y="21600"/>
                </a:cubicBezTo>
                <a:lnTo>
                  <a:pt x="0" y="21486"/>
                </a:lnTo>
                <a:close/>
              </a:path>
            </a:pathLst>
          </a:custGeom>
          <a:gradFill flip="none" rotWithShape="1">
            <a:gsLst>
              <a:gs pos="0">
                <a:schemeClr val="accent5"/>
              </a:gs>
              <a:gs pos="100000">
                <a:schemeClr val="accent4">
                  <a:lumMod val="75000"/>
                </a:schemeClr>
              </a:gs>
            </a:gsLst>
            <a:lin ang="5400000" scaled="0"/>
          </a:gradFill>
          <a:ln w="25400" cap="flat">
            <a:solidFill>
              <a:srgbClr val="000000">
                <a:alpha val="0"/>
              </a:srgbClr>
            </a:solidFill>
            <a:prstDash val="solid"/>
            <a:miter lim="400000"/>
          </a:ln>
          <a:effectLst/>
        </p:spPr>
        <p:txBody>
          <a:bodyPr wrap="square" lIns="0" tIns="0" rIns="0" bIns="0" numCol="1" anchor="ctr">
            <a:noAutofit/>
          </a:bodyPr>
          <a:lstStyle/>
          <a:p>
            <a:pPr lvl="0">
              <a:defRPr sz="3200">
                <a:solidFill>
                  <a:srgbClr val="444444"/>
                </a:solidFill>
                <a:latin typeface="Open Sans Light"/>
                <a:ea typeface="Open Sans Light"/>
                <a:cs typeface="Open Sans Light"/>
                <a:sym typeface="Open Sans Light"/>
              </a:defRPr>
            </a:pPr>
            <a:endParaRPr sz="1600"/>
          </a:p>
        </p:txBody>
      </p:sp>
      <p:sp>
        <p:nvSpPr>
          <p:cNvPr id="145" name="Shape 14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2903468" y="4500548"/>
            <a:ext cx="1467485" cy="1150427"/>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cubicBezTo>
                  <a:pt x="0" y="21486"/>
                  <a:pt x="4099" y="19373"/>
                  <a:pt x="7024" y="13575"/>
                </a:cubicBezTo>
                <a:cubicBezTo>
                  <a:pt x="9950" y="7777"/>
                  <a:pt x="10824" y="0"/>
                  <a:pt x="10824" y="0"/>
                </a:cubicBezTo>
                <a:cubicBezTo>
                  <a:pt x="10824" y="0"/>
                  <a:pt x="13170" y="9697"/>
                  <a:pt x="15029" y="13573"/>
                </a:cubicBezTo>
                <a:cubicBezTo>
                  <a:pt x="17316" y="18341"/>
                  <a:pt x="21600" y="21600"/>
                  <a:pt x="21600" y="21600"/>
                </a:cubicBezTo>
                <a:lnTo>
                  <a:pt x="0" y="21486"/>
                </a:lnTo>
                <a:close/>
              </a:path>
            </a:pathLst>
          </a:custGeom>
          <a:gradFill flip="none" rotWithShape="1">
            <a:gsLst>
              <a:gs pos="0">
                <a:schemeClr val="accent4"/>
              </a:gs>
              <a:gs pos="100000">
                <a:schemeClr val="accent1"/>
              </a:gs>
            </a:gsLst>
            <a:lin ang="5400000" scaled="0"/>
          </a:gradFill>
          <a:ln w="25400" cap="flat">
            <a:solidFill>
              <a:srgbClr val="000000">
                <a:alpha val="0"/>
              </a:srgbClr>
            </a:solidFill>
            <a:prstDash val="solid"/>
            <a:miter lim="400000"/>
          </a:ln>
          <a:effectLst/>
        </p:spPr>
        <p:txBody>
          <a:bodyPr wrap="square" lIns="0" tIns="0" rIns="0" bIns="0" numCol="1" anchor="ctr">
            <a:noAutofit/>
          </a:bodyPr>
          <a:lstStyle/>
          <a:p>
            <a:pPr lvl="0">
              <a:defRPr sz="3200">
                <a:solidFill>
                  <a:srgbClr val="444444"/>
                </a:solidFill>
                <a:latin typeface="Open Sans Light"/>
                <a:ea typeface="Open Sans Light"/>
                <a:cs typeface="Open Sans Light"/>
                <a:sym typeface="Open Sans Light"/>
              </a:defRPr>
            </a:pPr>
            <a:endParaRPr sz="1600"/>
          </a:p>
        </p:txBody>
      </p:sp>
      <p:sp>
        <p:nvSpPr>
          <p:cNvPr id="146" name="Shape 14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270812" y="5014628"/>
            <a:ext cx="1467485" cy="636346"/>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cubicBezTo>
                  <a:pt x="0" y="21486"/>
                  <a:pt x="4099" y="19373"/>
                  <a:pt x="7024" y="13575"/>
                </a:cubicBezTo>
                <a:cubicBezTo>
                  <a:pt x="9950" y="7777"/>
                  <a:pt x="10824" y="0"/>
                  <a:pt x="10824" y="0"/>
                </a:cubicBezTo>
                <a:cubicBezTo>
                  <a:pt x="10824" y="0"/>
                  <a:pt x="13170" y="9697"/>
                  <a:pt x="15029" y="13573"/>
                </a:cubicBezTo>
                <a:cubicBezTo>
                  <a:pt x="17316" y="18341"/>
                  <a:pt x="21600" y="21600"/>
                  <a:pt x="21600" y="21600"/>
                </a:cubicBezTo>
                <a:lnTo>
                  <a:pt x="0" y="21486"/>
                </a:lnTo>
                <a:close/>
              </a:path>
            </a:pathLst>
          </a:custGeom>
          <a:solidFill>
            <a:schemeClr val="accent2">
              <a:alpha val="90000"/>
            </a:schemeClr>
          </a:solidFill>
          <a:ln w="25400" cap="flat">
            <a:solidFill>
              <a:srgbClr val="000000">
                <a:alpha val="0"/>
              </a:srgbClr>
            </a:solidFill>
            <a:prstDash val="solid"/>
            <a:miter lim="400000"/>
          </a:ln>
          <a:effectLst/>
        </p:spPr>
        <p:txBody>
          <a:bodyPr wrap="square" lIns="0" tIns="0" rIns="0" bIns="0" numCol="1" anchor="ctr">
            <a:noAutofit/>
          </a:bodyPr>
          <a:lstStyle/>
          <a:p>
            <a:pPr lvl="0">
              <a:defRPr>
                <a:solidFill>
                  <a:srgbClr val="444444"/>
                </a:solidFill>
                <a:latin typeface="Open Sans"/>
                <a:ea typeface="Open Sans"/>
                <a:cs typeface="Open Sans"/>
                <a:sym typeface="Open Sans"/>
              </a:defRPr>
            </a:pPr>
            <a:endParaRPr sz="900" dirty="0"/>
          </a:p>
        </p:txBody>
      </p:sp>
      <p:sp>
        <p:nvSpPr>
          <p:cNvPr id="147" name="Shape 14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3786500" y="4324614"/>
            <a:ext cx="1467485" cy="1326362"/>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cubicBezTo>
                  <a:pt x="0" y="21486"/>
                  <a:pt x="4099" y="19373"/>
                  <a:pt x="7024" y="13575"/>
                </a:cubicBezTo>
                <a:cubicBezTo>
                  <a:pt x="9950" y="7777"/>
                  <a:pt x="10824" y="0"/>
                  <a:pt x="10824" y="0"/>
                </a:cubicBezTo>
                <a:cubicBezTo>
                  <a:pt x="10824" y="0"/>
                  <a:pt x="13170" y="9697"/>
                  <a:pt x="15029" y="13573"/>
                </a:cubicBezTo>
                <a:cubicBezTo>
                  <a:pt x="17316" y="18341"/>
                  <a:pt x="21600" y="21600"/>
                  <a:pt x="21600" y="21600"/>
                </a:cubicBezTo>
                <a:lnTo>
                  <a:pt x="0" y="21486"/>
                </a:lnTo>
                <a:close/>
              </a:path>
            </a:pathLst>
          </a:custGeom>
          <a:solidFill>
            <a:schemeClr val="accent2">
              <a:alpha val="90000"/>
            </a:schemeClr>
          </a:solidFill>
          <a:ln w="25400" cap="flat">
            <a:solidFill>
              <a:srgbClr val="000000">
                <a:alpha val="0"/>
              </a:srgbClr>
            </a:solidFill>
            <a:prstDash val="solid"/>
            <a:miter lim="400000"/>
          </a:ln>
          <a:effectLst/>
        </p:spPr>
        <p:txBody>
          <a:bodyPr wrap="square" lIns="0" tIns="0" rIns="0" bIns="0" numCol="1" anchor="ctr">
            <a:noAutofit/>
          </a:bodyPr>
          <a:lstStyle/>
          <a:p>
            <a:pPr lvl="0">
              <a:defRPr>
                <a:solidFill>
                  <a:srgbClr val="444444"/>
                </a:solidFill>
                <a:latin typeface="Open Sans"/>
                <a:ea typeface="Open Sans"/>
                <a:cs typeface="Open Sans"/>
                <a:sym typeface="Open Sans"/>
              </a:defRPr>
            </a:pPr>
            <a:endParaRPr sz="900"/>
          </a:p>
        </p:txBody>
      </p:sp>
      <p:sp>
        <p:nvSpPr>
          <p:cNvPr id="148" name="Shape 14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4650474" y="4124692"/>
            <a:ext cx="1467485" cy="1526284"/>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cubicBezTo>
                  <a:pt x="0" y="21486"/>
                  <a:pt x="4099" y="19373"/>
                  <a:pt x="7024" y="13575"/>
                </a:cubicBezTo>
                <a:cubicBezTo>
                  <a:pt x="9950" y="7777"/>
                  <a:pt x="10824" y="0"/>
                  <a:pt x="10824" y="0"/>
                </a:cubicBezTo>
                <a:cubicBezTo>
                  <a:pt x="10824" y="0"/>
                  <a:pt x="13170" y="9697"/>
                  <a:pt x="15029" y="13573"/>
                </a:cubicBezTo>
                <a:cubicBezTo>
                  <a:pt x="17316" y="18341"/>
                  <a:pt x="21600" y="21600"/>
                  <a:pt x="21600" y="21600"/>
                </a:cubicBezTo>
                <a:lnTo>
                  <a:pt x="0" y="21486"/>
                </a:lnTo>
                <a:close/>
              </a:path>
            </a:pathLst>
          </a:custGeom>
          <a:gradFill flip="none" rotWithShape="1">
            <a:gsLst>
              <a:gs pos="0">
                <a:schemeClr val="accent5"/>
              </a:gs>
              <a:gs pos="100000">
                <a:schemeClr val="accent4">
                  <a:lumMod val="75000"/>
                </a:schemeClr>
              </a:gs>
            </a:gsLst>
            <a:lin ang="5400000" scaled="0"/>
          </a:gradFill>
          <a:ln w="25400" cap="flat">
            <a:solidFill>
              <a:srgbClr val="000000">
                <a:alpha val="0"/>
              </a:srgbClr>
            </a:solidFill>
            <a:prstDash val="solid"/>
            <a:miter lim="400000"/>
          </a:ln>
          <a:effectLst/>
        </p:spPr>
        <p:txBody>
          <a:bodyPr wrap="square" lIns="0" tIns="0" rIns="0" bIns="0" numCol="1" anchor="ctr">
            <a:noAutofit/>
          </a:bodyPr>
          <a:lstStyle/>
          <a:p>
            <a:pPr lvl="0">
              <a:defRPr sz="3200">
                <a:solidFill>
                  <a:srgbClr val="444444"/>
                </a:solidFill>
                <a:latin typeface="Open Sans Light"/>
                <a:ea typeface="Open Sans Light"/>
                <a:cs typeface="Open Sans Light"/>
                <a:sym typeface="Open Sans Light"/>
              </a:defRPr>
            </a:pPr>
            <a:endParaRPr sz="1600"/>
          </a:p>
        </p:txBody>
      </p:sp>
      <p:sp>
        <p:nvSpPr>
          <p:cNvPr id="149" name="Shape 14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5546212" y="3174758"/>
            <a:ext cx="1467485" cy="2476215"/>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cubicBezTo>
                  <a:pt x="0" y="21486"/>
                  <a:pt x="4099" y="19373"/>
                  <a:pt x="7024" y="13575"/>
                </a:cubicBezTo>
                <a:cubicBezTo>
                  <a:pt x="9950" y="7777"/>
                  <a:pt x="10824" y="0"/>
                  <a:pt x="10824" y="0"/>
                </a:cubicBezTo>
                <a:cubicBezTo>
                  <a:pt x="10824" y="0"/>
                  <a:pt x="13170" y="9697"/>
                  <a:pt x="15029" y="13573"/>
                </a:cubicBezTo>
                <a:cubicBezTo>
                  <a:pt x="17316" y="18341"/>
                  <a:pt x="21600" y="21600"/>
                  <a:pt x="21600" y="21600"/>
                </a:cubicBezTo>
                <a:lnTo>
                  <a:pt x="0" y="21486"/>
                </a:lnTo>
                <a:close/>
              </a:path>
            </a:pathLst>
          </a:custGeom>
          <a:gradFill flip="none" rotWithShape="1">
            <a:gsLst>
              <a:gs pos="0">
                <a:schemeClr val="accent4"/>
              </a:gs>
              <a:gs pos="100000">
                <a:schemeClr val="accent1"/>
              </a:gs>
            </a:gsLst>
            <a:lin ang="5400000" scaled="0"/>
          </a:gradFill>
          <a:ln w="25400" cap="flat">
            <a:solidFill>
              <a:srgbClr val="000000">
                <a:alpha val="0"/>
              </a:srgbClr>
            </a:solidFill>
            <a:prstDash val="solid"/>
            <a:miter lim="400000"/>
          </a:ln>
          <a:effectLst/>
        </p:spPr>
        <p:txBody>
          <a:bodyPr wrap="square" lIns="0" tIns="0" rIns="0" bIns="0" numCol="1" anchor="ctr">
            <a:noAutofit/>
          </a:bodyPr>
          <a:lstStyle/>
          <a:p>
            <a:pPr lvl="0">
              <a:defRPr sz="3200">
                <a:solidFill>
                  <a:srgbClr val="444444"/>
                </a:solidFill>
                <a:latin typeface="Open Sans Light"/>
                <a:ea typeface="Open Sans Light"/>
                <a:cs typeface="Open Sans Light"/>
                <a:sym typeface="Open Sans Light"/>
              </a:defRPr>
            </a:pPr>
            <a:endParaRPr sz="1600"/>
          </a:p>
        </p:txBody>
      </p:sp>
      <p:sp>
        <p:nvSpPr>
          <p:cNvPr id="150" name="Shape 15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767557" y="5650553"/>
            <a:ext cx="10814843" cy="11413"/>
          </a:xfrm>
          <a:prstGeom prst="line">
            <a:avLst/>
          </a:prstGeom>
          <a:noFill/>
          <a:ln w="63500" cap="flat">
            <a:solidFill>
              <a:schemeClr val="tx1">
                <a:lumMod val="50000"/>
                <a:lumOff val="50000"/>
              </a:schemeClr>
            </a:solidFill>
            <a:prstDash val="solid"/>
            <a:miter lim="400000"/>
          </a:ln>
          <a:effectLst/>
        </p:spPr>
        <p:txBody>
          <a:bodyPr wrap="square" lIns="0" tIns="0" rIns="0" bIns="0" numCol="1" anchor="ctr">
            <a:noAutofit/>
          </a:bodyPr>
          <a:lstStyle/>
          <a:p>
            <a:pPr defTabSz="228600">
              <a:defRPr sz="1200">
                <a:latin typeface="Helvetica"/>
                <a:ea typeface="Helvetica"/>
                <a:cs typeface="Helvetica"/>
                <a:sym typeface="Helvetica"/>
              </a:defRPr>
            </a:pPr>
            <a:endParaRPr sz="600"/>
          </a:p>
        </p:txBody>
      </p:sp>
      <p:sp>
        <p:nvSpPr>
          <p:cNvPr id="152" name="Shape 15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2738226" y="4553348"/>
            <a:ext cx="552450" cy="235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70000"/>
              </a:lnSpc>
              <a:defRPr sz="3200" b="1">
                <a:solidFill>
                  <a:srgbClr val="444444"/>
                </a:solidFill>
                <a:latin typeface="Open Sans"/>
                <a:ea typeface="Open Sans"/>
                <a:cs typeface="Open Sans"/>
                <a:sym typeface="Open Sans"/>
              </a:defRPr>
            </a:lvl1pPr>
          </a:lstStyle>
          <a:p>
            <a:pPr lvl="0">
              <a:defRPr sz="1800" b="0">
                <a:solidFill>
                  <a:srgbClr val="000000"/>
                </a:solidFill>
              </a:defRPr>
            </a:pPr>
            <a:r>
              <a:rPr lang="en-US" sz="1600" dirty="0">
                <a:solidFill>
                  <a:schemeClr val="tx1">
                    <a:lumMod val="75000"/>
                    <a:lumOff val="25000"/>
                  </a:schemeClr>
                </a:solidFill>
                <a:latin typeface="+mn-lt"/>
              </a:rPr>
              <a:t>569</a:t>
            </a:r>
            <a:endParaRPr sz="1600" dirty="0">
              <a:solidFill>
                <a:schemeClr val="tx1">
                  <a:lumMod val="75000"/>
                  <a:lumOff val="25000"/>
                </a:schemeClr>
              </a:solidFill>
              <a:latin typeface="+mn-lt"/>
            </a:endParaRPr>
          </a:p>
        </p:txBody>
      </p:sp>
      <p:sp>
        <p:nvSpPr>
          <p:cNvPr id="154" name="Shape 1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778682" y="5704689"/>
            <a:ext cx="506549"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2400">
                <a:solidFill>
                  <a:srgbClr val="444444"/>
                </a:solidFill>
                <a:latin typeface="Open Sans Light"/>
                <a:ea typeface="Open Sans Light"/>
                <a:cs typeface="Open Sans Light"/>
                <a:sym typeface="Open Sans Light"/>
              </a:defRPr>
            </a:lvl1pPr>
          </a:lstStyle>
          <a:p>
            <a:pPr lvl="0">
              <a:defRPr sz="1800">
                <a:solidFill>
                  <a:srgbClr val="000000"/>
                </a:solidFill>
              </a:defRPr>
            </a:pPr>
            <a:r>
              <a:rPr lang="en-US" sz="1600" b="1" dirty="0">
                <a:latin typeface="+mn-lt"/>
              </a:rPr>
              <a:t>2011</a:t>
            </a:r>
            <a:endParaRPr sz="1600" b="1" dirty="0">
              <a:latin typeface="+mn-lt"/>
            </a:endParaRPr>
          </a:p>
        </p:txBody>
      </p:sp>
      <p:sp>
        <p:nvSpPr>
          <p:cNvPr id="156" name="Shape 15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7686094" y="5710461"/>
            <a:ext cx="506549"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2400">
                <a:solidFill>
                  <a:srgbClr val="444444"/>
                </a:solidFill>
                <a:latin typeface="Open Sans Light"/>
                <a:ea typeface="Open Sans Light"/>
                <a:cs typeface="Open Sans Light"/>
                <a:sym typeface="Open Sans Light"/>
              </a:defRPr>
            </a:lvl1pPr>
          </a:lstStyle>
          <a:p>
            <a:pPr lvl="0">
              <a:defRPr sz="1800">
                <a:solidFill>
                  <a:srgbClr val="000000"/>
                </a:solidFill>
              </a:defRPr>
            </a:pPr>
            <a:r>
              <a:rPr lang="en-US" sz="1600" b="1" dirty="0">
                <a:latin typeface="+mn-lt"/>
              </a:rPr>
              <a:t>2018</a:t>
            </a:r>
            <a:endParaRPr sz="1600" b="1" dirty="0">
              <a:latin typeface="+mn-lt"/>
            </a:endParaRPr>
          </a:p>
        </p:txBody>
      </p:sp>
      <p:sp>
        <p:nvSpPr>
          <p:cNvPr id="158" name="Shape 15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8783751" y="5710783"/>
            <a:ext cx="506549"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2400">
                <a:solidFill>
                  <a:srgbClr val="444444"/>
                </a:solidFill>
                <a:latin typeface="Open Sans Light"/>
                <a:ea typeface="Open Sans Light"/>
                <a:cs typeface="Open Sans Light"/>
                <a:sym typeface="Open Sans Light"/>
              </a:defRPr>
            </a:lvl1pPr>
          </a:lstStyle>
          <a:p>
            <a:pPr lvl="0">
              <a:defRPr sz="1800">
                <a:solidFill>
                  <a:srgbClr val="000000"/>
                </a:solidFill>
              </a:defRPr>
            </a:pPr>
            <a:r>
              <a:rPr lang="en-US" sz="1600" b="1" dirty="0">
                <a:latin typeface="+mn-lt"/>
              </a:rPr>
              <a:t>2019</a:t>
            </a:r>
            <a:endParaRPr sz="1600" b="1" dirty="0">
              <a:latin typeface="+mn-lt"/>
            </a:endParaRPr>
          </a:p>
        </p:txBody>
      </p:sp>
      <p:sp>
        <p:nvSpPr>
          <p:cNvPr id="49" name="TextBox 1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txBox="1"/>
          <p:nvPr/>
        </p:nvSpPr>
        <p:spPr>
          <a:xfrm>
            <a:off x="879716" y="1507812"/>
            <a:ext cx="4501048" cy="400110"/>
          </a:xfrm>
          <a:prstGeom prst="rect">
            <a:avLst/>
          </a:prstGeom>
          <a:noFill/>
        </p:spPr>
        <p:txBody>
          <a:bodyPr wrap="square" rtlCol="0">
            <a:spAutoFit/>
          </a:bodyPr>
          <a:lstStyle/>
          <a:p>
            <a:r>
              <a:rPr lang="zh-CN" altLang="en-US" sz="2000" b="1" dirty="0">
                <a:solidFill>
                  <a:schemeClr val="tx2">
                    <a:lumMod val="75000"/>
                  </a:schemeClr>
                </a:solidFill>
                <a:cs typeface="+mn-ea"/>
                <a:sym typeface="+mn-lt"/>
              </a:rPr>
              <a:t>中国集成电路设计行业企业数量</a:t>
            </a:r>
            <a:endParaRPr lang="id-ID" sz="2000" b="1" dirty="0">
              <a:solidFill>
                <a:schemeClr val="tx2">
                  <a:lumMod val="75000"/>
                </a:schemeClr>
              </a:solidFill>
              <a:cs typeface="+mn-ea"/>
              <a:sym typeface="+mn-lt"/>
            </a:endParaRPr>
          </a:p>
        </p:txBody>
      </p:sp>
      <p:sp>
        <p:nvSpPr>
          <p:cNvPr id="50" name="TextBox 1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txBox="1"/>
          <p:nvPr/>
        </p:nvSpPr>
        <p:spPr>
          <a:xfrm>
            <a:off x="418278" y="1940092"/>
            <a:ext cx="4283336" cy="1815882"/>
          </a:xfrm>
          <a:prstGeom prst="rect">
            <a:avLst/>
          </a:prstGeom>
          <a:noFill/>
        </p:spPr>
        <p:txBody>
          <a:bodyPr wrap="square" lIns="91440" tIns="45720" rIns="91440" bIns="45720" rtlCol="0">
            <a:spAutoFit/>
          </a:bodyPr>
          <a:lstStyle/>
          <a:p>
            <a:r>
              <a:rPr lang="zh-CN" altLang="en-US" sz="1600" b="0" i="0" dirty="0">
                <a:solidFill>
                  <a:srgbClr val="3B3B3B"/>
                </a:solidFill>
                <a:effectLst/>
                <a:latin typeface="+mn-ea"/>
              </a:rPr>
              <a:t>         随着我国集成电路行业的高速发展，收获了众多资本的青睐，越来越多的企业进军该行业。</a:t>
            </a:r>
            <a:r>
              <a:rPr lang="en-US" altLang="zh-CN" sz="1600" b="0" i="0" dirty="0">
                <a:solidFill>
                  <a:srgbClr val="3B3B3B"/>
                </a:solidFill>
                <a:effectLst/>
                <a:latin typeface="+mn-ea"/>
              </a:rPr>
              <a:t>2011-2021</a:t>
            </a:r>
            <a:r>
              <a:rPr lang="zh-CN" altLang="en-US" sz="1600" b="0" i="0" dirty="0">
                <a:solidFill>
                  <a:srgbClr val="3B3B3B"/>
                </a:solidFill>
                <a:effectLst/>
                <a:latin typeface="+mn-ea"/>
              </a:rPr>
              <a:t>年我国集成电路设计行业企业数量增长迅猛，从</a:t>
            </a:r>
            <a:r>
              <a:rPr lang="en-US" altLang="zh-CN" sz="1600" b="0" i="0" dirty="0">
                <a:solidFill>
                  <a:srgbClr val="3B3B3B"/>
                </a:solidFill>
                <a:effectLst/>
                <a:latin typeface="+mn-ea"/>
              </a:rPr>
              <a:t>534</a:t>
            </a:r>
            <a:r>
              <a:rPr lang="zh-CN" altLang="en-US" sz="1600" b="0" i="0" dirty="0">
                <a:solidFill>
                  <a:srgbClr val="3B3B3B"/>
                </a:solidFill>
                <a:effectLst/>
                <a:latin typeface="+mn-ea"/>
              </a:rPr>
              <a:t>家快速上升至</a:t>
            </a:r>
            <a:r>
              <a:rPr lang="en-US" altLang="zh-CN" sz="1600" b="0" i="0" dirty="0">
                <a:solidFill>
                  <a:srgbClr val="3B3B3B"/>
                </a:solidFill>
                <a:effectLst/>
                <a:latin typeface="+mn-ea"/>
              </a:rPr>
              <a:t>2810</a:t>
            </a:r>
            <a:r>
              <a:rPr lang="zh-CN" altLang="en-US" sz="1600" b="0" i="0" dirty="0">
                <a:solidFill>
                  <a:srgbClr val="3B3B3B"/>
                </a:solidFill>
                <a:effectLst/>
                <a:latin typeface="+mn-ea"/>
              </a:rPr>
              <a:t>家。值得注意的是，虽然整体企业热度持续上升，但尖端技术仍未突破背景下，市场竞争加剧或将带动国产化突围可能性增加。</a:t>
            </a:r>
            <a:endParaRPr lang="en-US" sz="1200" dirty="0">
              <a:solidFill>
                <a:schemeClr val="tx2">
                  <a:lumMod val="75000"/>
                </a:schemeClr>
              </a:solidFill>
              <a:latin typeface="+mn-ea"/>
              <a:cs typeface="+mn-ea"/>
              <a:sym typeface="+mn-lt"/>
            </a:endParaRPr>
          </a:p>
        </p:txBody>
      </p:sp>
      <p:sp>
        <p:nvSpPr>
          <p:cNvPr id="9" name="Shape 14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4F73804D-5503-B4A9-D5DA-5FE9506473E6}"/>
              </a:ext>
            </a:extLst>
          </p:cNvPr>
          <p:cNvSpPr/>
          <p:nvPr/>
        </p:nvSpPr>
        <p:spPr>
          <a:xfrm>
            <a:off x="6279954" y="2991784"/>
            <a:ext cx="1467485" cy="2636563"/>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cubicBezTo>
                  <a:pt x="0" y="21486"/>
                  <a:pt x="4099" y="19373"/>
                  <a:pt x="7024" y="13575"/>
                </a:cubicBezTo>
                <a:cubicBezTo>
                  <a:pt x="9950" y="7777"/>
                  <a:pt x="10824" y="0"/>
                  <a:pt x="10824" y="0"/>
                </a:cubicBezTo>
                <a:cubicBezTo>
                  <a:pt x="10824" y="0"/>
                  <a:pt x="13170" y="9697"/>
                  <a:pt x="15029" y="13573"/>
                </a:cubicBezTo>
                <a:cubicBezTo>
                  <a:pt x="17316" y="18341"/>
                  <a:pt x="21600" y="21600"/>
                  <a:pt x="21600" y="21600"/>
                </a:cubicBezTo>
                <a:lnTo>
                  <a:pt x="0" y="21486"/>
                </a:lnTo>
                <a:close/>
              </a:path>
            </a:pathLst>
          </a:custGeom>
          <a:solidFill>
            <a:schemeClr val="accent2">
              <a:alpha val="90000"/>
            </a:schemeClr>
          </a:solidFill>
          <a:ln w="25400" cap="flat">
            <a:solidFill>
              <a:srgbClr val="000000">
                <a:alpha val="0"/>
              </a:srgbClr>
            </a:solidFill>
            <a:prstDash val="solid"/>
            <a:miter lim="400000"/>
          </a:ln>
          <a:effectLst/>
        </p:spPr>
        <p:txBody>
          <a:bodyPr wrap="square" lIns="0" tIns="0" rIns="0" bIns="0" numCol="1" anchor="ctr">
            <a:noAutofit/>
          </a:bodyPr>
          <a:lstStyle/>
          <a:p>
            <a:pPr lvl="0">
              <a:defRPr>
                <a:solidFill>
                  <a:srgbClr val="444444"/>
                </a:solidFill>
                <a:latin typeface="Open Sans"/>
                <a:ea typeface="Open Sans"/>
                <a:cs typeface="Open Sans"/>
                <a:sym typeface="Open Sans"/>
              </a:defRPr>
            </a:pPr>
            <a:endParaRPr sz="900" dirty="0"/>
          </a:p>
        </p:txBody>
      </p:sp>
      <p:sp>
        <p:nvSpPr>
          <p:cNvPr id="3" name="Shape 14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474787B8-CA39-1104-4ADD-9CD698837E7B}"/>
              </a:ext>
            </a:extLst>
          </p:cNvPr>
          <p:cNvSpPr/>
          <p:nvPr/>
        </p:nvSpPr>
        <p:spPr>
          <a:xfrm>
            <a:off x="9017822" y="1424301"/>
            <a:ext cx="1467485" cy="4219177"/>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cubicBezTo>
                  <a:pt x="0" y="21486"/>
                  <a:pt x="4099" y="19373"/>
                  <a:pt x="7024" y="13575"/>
                </a:cubicBezTo>
                <a:cubicBezTo>
                  <a:pt x="9950" y="7777"/>
                  <a:pt x="10824" y="0"/>
                  <a:pt x="10824" y="0"/>
                </a:cubicBezTo>
                <a:cubicBezTo>
                  <a:pt x="10824" y="0"/>
                  <a:pt x="13170" y="9697"/>
                  <a:pt x="15029" y="13573"/>
                </a:cubicBezTo>
                <a:cubicBezTo>
                  <a:pt x="17316" y="18341"/>
                  <a:pt x="21600" y="21600"/>
                  <a:pt x="21600" y="21600"/>
                </a:cubicBezTo>
                <a:lnTo>
                  <a:pt x="0" y="21486"/>
                </a:lnTo>
                <a:close/>
              </a:path>
            </a:pathLst>
          </a:custGeom>
          <a:gradFill flip="none" rotWithShape="1">
            <a:gsLst>
              <a:gs pos="0">
                <a:schemeClr val="accent4"/>
              </a:gs>
              <a:gs pos="100000">
                <a:schemeClr val="accent1"/>
              </a:gs>
            </a:gsLst>
            <a:lin ang="5400000" scaled="0"/>
          </a:gradFill>
          <a:ln w="25400" cap="flat">
            <a:solidFill>
              <a:srgbClr val="000000">
                <a:alpha val="0"/>
              </a:srgbClr>
            </a:solidFill>
            <a:prstDash val="solid"/>
            <a:miter lim="400000"/>
          </a:ln>
          <a:effectLst/>
        </p:spPr>
        <p:txBody>
          <a:bodyPr wrap="square" lIns="0" tIns="0" rIns="0" bIns="0" numCol="1" anchor="ctr">
            <a:noAutofit/>
          </a:bodyPr>
          <a:lstStyle/>
          <a:p>
            <a:pPr lvl="0">
              <a:defRPr sz="3200">
                <a:solidFill>
                  <a:srgbClr val="444444"/>
                </a:solidFill>
                <a:latin typeface="Open Sans Light"/>
                <a:ea typeface="Open Sans Light"/>
                <a:cs typeface="Open Sans Light"/>
                <a:sym typeface="Open Sans Light"/>
              </a:defRPr>
            </a:pPr>
            <a:endParaRPr sz="1600" dirty="0"/>
          </a:p>
        </p:txBody>
      </p:sp>
      <p:sp>
        <p:nvSpPr>
          <p:cNvPr id="59" name="TextBox 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txBox="1"/>
          <p:nvPr/>
        </p:nvSpPr>
        <p:spPr>
          <a:xfrm>
            <a:off x="5192153" y="1125676"/>
            <a:ext cx="2175596" cy="523220"/>
          </a:xfrm>
          <a:prstGeom prst="rect">
            <a:avLst/>
          </a:prstGeom>
          <a:noFill/>
        </p:spPr>
        <p:txBody>
          <a:bodyPr wrap="none" rtlCol="0">
            <a:spAutoFit/>
          </a:bodyPr>
          <a:lstStyle/>
          <a:p>
            <a:pPr algn="ctr"/>
            <a:r>
              <a:rPr lang="en-US" sz="2800" dirty="0">
                <a:gradFill flip="none" rotWithShape="1">
                  <a:gsLst>
                    <a:gs pos="95683">
                      <a:schemeClr val="accent6"/>
                    </a:gs>
                    <a:gs pos="0">
                      <a:schemeClr val="accent2"/>
                    </a:gs>
                  </a:gsLst>
                  <a:path path="circle">
                    <a:fillToRect l="100000" t="100000"/>
                  </a:path>
                  <a:tileRect r="-100000" b="-100000"/>
                </a:gradFill>
                <a:cs typeface="+mn-ea"/>
                <a:sym typeface="+mn-lt"/>
              </a:rPr>
              <a:t> </a:t>
            </a:r>
            <a:r>
              <a:rPr lang="zh-CN" altLang="en-US" sz="2800" dirty="0">
                <a:gradFill flip="none" rotWithShape="1">
                  <a:gsLst>
                    <a:gs pos="95683">
                      <a:schemeClr val="accent6"/>
                    </a:gs>
                    <a:gs pos="0">
                      <a:schemeClr val="accent2"/>
                    </a:gs>
                  </a:gsLst>
                  <a:path path="circle">
                    <a:fillToRect l="100000" t="100000"/>
                  </a:path>
                  <a:tileRect r="-100000" b="-100000"/>
                </a:gradFill>
                <a:latin typeface="+mn-ea"/>
                <a:cs typeface="+mn-ea"/>
                <a:sym typeface="+mn-lt"/>
              </a:rPr>
              <a:t>企业数量图</a:t>
            </a:r>
            <a:r>
              <a:rPr lang="en-US" sz="2800" dirty="0">
                <a:gradFill flip="none" rotWithShape="1">
                  <a:gsLst>
                    <a:gs pos="95683">
                      <a:schemeClr val="accent6"/>
                    </a:gs>
                    <a:gs pos="0">
                      <a:schemeClr val="accent2"/>
                    </a:gs>
                  </a:gsLst>
                  <a:path path="circle">
                    <a:fillToRect l="100000" t="100000"/>
                  </a:path>
                  <a:tileRect r="-100000" b="-100000"/>
                </a:gradFill>
                <a:latin typeface="+mn-ea"/>
                <a:cs typeface="+mn-ea"/>
                <a:sym typeface="+mn-lt"/>
              </a:rPr>
              <a:t> </a:t>
            </a:r>
          </a:p>
        </p:txBody>
      </p:sp>
      <p:sp>
        <p:nvSpPr>
          <p:cNvPr id="2" name="e7d195523061f1c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hidden="1"/>
          <p:cNvSpPr txBox="1"/>
          <p:nvPr/>
        </p:nvSpPr>
        <p:spPr>
          <a:xfrm>
            <a:off x="-355600" y="1803400"/>
            <a:ext cx="329642"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a:t>
            </a:r>
            <a:endParaRPr lang="zh-CN" altLang="en-US" sz="100"/>
          </a:p>
        </p:txBody>
      </p:sp>
      <p:sp>
        <p:nvSpPr>
          <p:cNvPr id="6" name="Rectangle: Rounded Corners 71">
            <a:extLst>
              <a:ext uri="{FF2B5EF4-FFF2-40B4-BE49-F238E27FC236}">
                <a16:creationId xmlns:a16="http://schemas.microsoft.com/office/drawing/2014/main" id="{22BB35DC-386F-7CE8-4EA9-C2627A0B7922}"/>
              </a:ext>
            </a:extLst>
          </p:cNvPr>
          <p:cNvSpPr/>
          <p:nvPr/>
        </p:nvSpPr>
        <p:spPr>
          <a:xfrm>
            <a:off x="1103430" y="534688"/>
            <a:ext cx="2703110"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 name="Oval 72">
            <a:extLst>
              <a:ext uri="{FF2B5EF4-FFF2-40B4-BE49-F238E27FC236}">
                <a16:creationId xmlns:a16="http://schemas.microsoft.com/office/drawing/2014/main" id="{140AA13C-D6F1-6BE6-698A-742B7730ACE6}"/>
              </a:ext>
            </a:extLst>
          </p:cNvPr>
          <p:cNvSpPr/>
          <p:nvPr/>
        </p:nvSpPr>
        <p:spPr>
          <a:xfrm>
            <a:off x="553148"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文本框 49">
            <a:extLst>
              <a:ext uri="{FF2B5EF4-FFF2-40B4-BE49-F238E27FC236}">
                <a16:creationId xmlns:a16="http://schemas.microsoft.com/office/drawing/2014/main" id="{88A772BA-8720-C2AE-9C3A-73ABB50DB251}"/>
              </a:ext>
            </a:extLst>
          </p:cNvPr>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中国集成电路市场</a:t>
            </a:r>
          </a:p>
        </p:txBody>
      </p:sp>
      <p:sp>
        <p:nvSpPr>
          <p:cNvPr id="11" name="Shape 14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F1DBCD21-844F-E080-4CE7-86F098E8A979}"/>
              </a:ext>
            </a:extLst>
          </p:cNvPr>
          <p:cNvSpPr/>
          <p:nvPr/>
        </p:nvSpPr>
        <p:spPr>
          <a:xfrm>
            <a:off x="7224638" y="2233673"/>
            <a:ext cx="1467485" cy="3401960"/>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cubicBezTo>
                  <a:pt x="0" y="21486"/>
                  <a:pt x="4099" y="19373"/>
                  <a:pt x="7024" y="13575"/>
                </a:cubicBezTo>
                <a:cubicBezTo>
                  <a:pt x="9950" y="7777"/>
                  <a:pt x="10824" y="0"/>
                  <a:pt x="10824" y="0"/>
                </a:cubicBezTo>
                <a:cubicBezTo>
                  <a:pt x="10824" y="0"/>
                  <a:pt x="13170" y="9697"/>
                  <a:pt x="15029" y="13573"/>
                </a:cubicBezTo>
                <a:cubicBezTo>
                  <a:pt x="17316" y="18341"/>
                  <a:pt x="21600" y="21600"/>
                  <a:pt x="21600" y="21600"/>
                </a:cubicBezTo>
                <a:lnTo>
                  <a:pt x="0" y="21486"/>
                </a:lnTo>
                <a:close/>
              </a:path>
            </a:pathLst>
          </a:custGeom>
          <a:gradFill flip="none" rotWithShape="1">
            <a:gsLst>
              <a:gs pos="0">
                <a:schemeClr val="accent4"/>
              </a:gs>
              <a:gs pos="100000">
                <a:schemeClr val="accent1"/>
              </a:gs>
            </a:gsLst>
            <a:lin ang="5400000" scaled="0"/>
          </a:gradFill>
          <a:ln w="25400" cap="flat">
            <a:solidFill>
              <a:srgbClr val="000000">
                <a:alpha val="0"/>
              </a:srgbClr>
            </a:solidFill>
            <a:prstDash val="solid"/>
            <a:miter lim="400000"/>
          </a:ln>
          <a:effectLst/>
        </p:spPr>
        <p:txBody>
          <a:bodyPr wrap="square" lIns="0" tIns="0" rIns="0" bIns="0" numCol="1" anchor="ctr">
            <a:noAutofit/>
          </a:bodyPr>
          <a:lstStyle/>
          <a:p>
            <a:pPr lvl="0">
              <a:defRPr sz="3200">
                <a:solidFill>
                  <a:srgbClr val="444444"/>
                </a:solidFill>
                <a:latin typeface="Open Sans Light"/>
                <a:ea typeface="Open Sans Light"/>
                <a:cs typeface="Open Sans Light"/>
                <a:sym typeface="Open Sans Light"/>
              </a:defRPr>
            </a:pPr>
            <a:endParaRPr sz="1600"/>
          </a:p>
        </p:txBody>
      </p:sp>
      <p:sp>
        <p:nvSpPr>
          <p:cNvPr id="12" name="Shape 14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9DC17B3D-EB61-AFE7-F541-426532F3C123}"/>
              </a:ext>
            </a:extLst>
          </p:cNvPr>
          <p:cNvSpPr/>
          <p:nvPr/>
        </p:nvSpPr>
        <p:spPr>
          <a:xfrm>
            <a:off x="8199380" y="2007366"/>
            <a:ext cx="1467485" cy="3633059"/>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cubicBezTo>
                  <a:pt x="0" y="21486"/>
                  <a:pt x="4099" y="19373"/>
                  <a:pt x="7024" y="13575"/>
                </a:cubicBezTo>
                <a:cubicBezTo>
                  <a:pt x="9950" y="7777"/>
                  <a:pt x="10824" y="0"/>
                  <a:pt x="10824" y="0"/>
                </a:cubicBezTo>
                <a:cubicBezTo>
                  <a:pt x="10824" y="0"/>
                  <a:pt x="13170" y="9697"/>
                  <a:pt x="15029" y="13573"/>
                </a:cubicBezTo>
                <a:cubicBezTo>
                  <a:pt x="17316" y="18341"/>
                  <a:pt x="21600" y="21600"/>
                  <a:pt x="21600" y="21600"/>
                </a:cubicBezTo>
                <a:lnTo>
                  <a:pt x="0" y="21486"/>
                </a:lnTo>
                <a:close/>
              </a:path>
            </a:pathLst>
          </a:custGeom>
          <a:gradFill flip="none" rotWithShape="1">
            <a:gsLst>
              <a:gs pos="0">
                <a:schemeClr val="accent5"/>
              </a:gs>
              <a:gs pos="100000">
                <a:schemeClr val="accent4">
                  <a:lumMod val="75000"/>
                </a:schemeClr>
              </a:gs>
            </a:gsLst>
            <a:lin ang="5400000" scaled="0"/>
          </a:gradFill>
          <a:ln w="25400" cap="flat">
            <a:solidFill>
              <a:srgbClr val="000000">
                <a:alpha val="0"/>
              </a:srgbClr>
            </a:solidFill>
            <a:prstDash val="solid"/>
            <a:miter lim="400000"/>
          </a:ln>
          <a:effectLst/>
        </p:spPr>
        <p:txBody>
          <a:bodyPr wrap="square" lIns="0" tIns="0" rIns="0" bIns="0" numCol="1" anchor="ctr">
            <a:noAutofit/>
          </a:bodyPr>
          <a:lstStyle/>
          <a:p>
            <a:pPr lvl="0">
              <a:defRPr sz="3200">
                <a:solidFill>
                  <a:srgbClr val="444444"/>
                </a:solidFill>
                <a:latin typeface="Open Sans Light"/>
                <a:ea typeface="Open Sans Light"/>
                <a:cs typeface="Open Sans Light"/>
                <a:sym typeface="Open Sans Light"/>
              </a:defRPr>
            </a:pPr>
            <a:endParaRPr sz="1600"/>
          </a:p>
        </p:txBody>
      </p:sp>
      <p:sp>
        <p:nvSpPr>
          <p:cNvPr id="33" name="Shape 1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16133C52-E6B8-A5A3-FAA5-45D7600DF205}"/>
              </a:ext>
            </a:extLst>
          </p:cNvPr>
          <p:cNvSpPr/>
          <p:nvPr/>
        </p:nvSpPr>
        <p:spPr>
          <a:xfrm>
            <a:off x="2643641" y="5704689"/>
            <a:ext cx="506549"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2400">
                <a:solidFill>
                  <a:srgbClr val="444444"/>
                </a:solidFill>
                <a:latin typeface="Open Sans Light"/>
                <a:ea typeface="Open Sans Light"/>
                <a:cs typeface="Open Sans Light"/>
                <a:sym typeface="Open Sans Light"/>
              </a:defRPr>
            </a:lvl1pPr>
          </a:lstStyle>
          <a:p>
            <a:pPr lvl="0">
              <a:defRPr sz="1800">
                <a:solidFill>
                  <a:srgbClr val="000000"/>
                </a:solidFill>
              </a:defRPr>
            </a:pPr>
            <a:r>
              <a:rPr lang="en-US" sz="1600" b="1" dirty="0">
                <a:latin typeface="+mn-lt"/>
              </a:rPr>
              <a:t>2012</a:t>
            </a:r>
            <a:endParaRPr sz="1600" b="1" dirty="0">
              <a:latin typeface="+mn-lt"/>
            </a:endParaRPr>
          </a:p>
        </p:txBody>
      </p:sp>
      <p:sp>
        <p:nvSpPr>
          <p:cNvPr id="34" name="Shape 1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CA0A1C15-DDF3-F010-C85D-39C221C8B1ED}"/>
              </a:ext>
            </a:extLst>
          </p:cNvPr>
          <p:cNvSpPr/>
          <p:nvPr/>
        </p:nvSpPr>
        <p:spPr>
          <a:xfrm>
            <a:off x="3411727" y="5702231"/>
            <a:ext cx="506549"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2400">
                <a:solidFill>
                  <a:srgbClr val="444444"/>
                </a:solidFill>
                <a:latin typeface="Open Sans Light"/>
                <a:ea typeface="Open Sans Light"/>
                <a:cs typeface="Open Sans Light"/>
                <a:sym typeface="Open Sans Light"/>
              </a:defRPr>
            </a:lvl1pPr>
          </a:lstStyle>
          <a:p>
            <a:pPr lvl="0">
              <a:defRPr sz="1800">
                <a:solidFill>
                  <a:srgbClr val="000000"/>
                </a:solidFill>
              </a:defRPr>
            </a:pPr>
            <a:r>
              <a:rPr lang="en-US" sz="1600" b="1" dirty="0">
                <a:latin typeface="+mn-lt"/>
              </a:rPr>
              <a:t>2013</a:t>
            </a:r>
            <a:endParaRPr sz="1600" b="1" dirty="0">
              <a:latin typeface="+mn-lt"/>
            </a:endParaRPr>
          </a:p>
        </p:txBody>
      </p:sp>
      <p:sp>
        <p:nvSpPr>
          <p:cNvPr id="35" name="Shape 1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17D3CAD-9FBD-EE9B-FC88-7047FBAC59AB}"/>
              </a:ext>
            </a:extLst>
          </p:cNvPr>
          <p:cNvSpPr/>
          <p:nvPr/>
        </p:nvSpPr>
        <p:spPr>
          <a:xfrm>
            <a:off x="4355521" y="5699959"/>
            <a:ext cx="506549"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2400">
                <a:solidFill>
                  <a:srgbClr val="444444"/>
                </a:solidFill>
                <a:latin typeface="Open Sans Light"/>
                <a:ea typeface="Open Sans Light"/>
                <a:cs typeface="Open Sans Light"/>
                <a:sym typeface="Open Sans Light"/>
              </a:defRPr>
            </a:lvl1pPr>
          </a:lstStyle>
          <a:p>
            <a:pPr lvl="0">
              <a:defRPr sz="1800">
                <a:solidFill>
                  <a:srgbClr val="000000"/>
                </a:solidFill>
              </a:defRPr>
            </a:pPr>
            <a:r>
              <a:rPr lang="en-US" sz="1600" b="1" dirty="0">
                <a:latin typeface="+mn-lt"/>
              </a:rPr>
              <a:t>2014</a:t>
            </a:r>
            <a:endParaRPr sz="1600" b="1" dirty="0">
              <a:latin typeface="+mn-lt"/>
            </a:endParaRPr>
          </a:p>
        </p:txBody>
      </p:sp>
      <p:sp>
        <p:nvSpPr>
          <p:cNvPr id="36" name="Shape 1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B681DAB8-C4EF-1307-32DB-71D05F49C194}"/>
              </a:ext>
            </a:extLst>
          </p:cNvPr>
          <p:cNvSpPr/>
          <p:nvPr/>
        </p:nvSpPr>
        <p:spPr>
          <a:xfrm>
            <a:off x="5233339" y="5705908"/>
            <a:ext cx="506549"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2400">
                <a:solidFill>
                  <a:srgbClr val="444444"/>
                </a:solidFill>
                <a:latin typeface="Open Sans Light"/>
                <a:ea typeface="Open Sans Light"/>
                <a:cs typeface="Open Sans Light"/>
                <a:sym typeface="Open Sans Light"/>
              </a:defRPr>
            </a:lvl1pPr>
          </a:lstStyle>
          <a:p>
            <a:pPr lvl="0">
              <a:defRPr sz="1800">
                <a:solidFill>
                  <a:srgbClr val="000000"/>
                </a:solidFill>
              </a:defRPr>
            </a:pPr>
            <a:r>
              <a:rPr lang="en-US" sz="1600" b="1" dirty="0">
                <a:latin typeface="+mn-lt"/>
              </a:rPr>
              <a:t>2015</a:t>
            </a:r>
            <a:endParaRPr sz="1600" b="1" dirty="0">
              <a:latin typeface="+mn-lt"/>
            </a:endParaRPr>
          </a:p>
        </p:txBody>
      </p:sp>
      <p:sp>
        <p:nvSpPr>
          <p:cNvPr id="37" name="Shape 1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54875B3E-6E69-C375-BF01-6E6FDBCD8EB9}"/>
              </a:ext>
            </a:extLst>
          </p:cNvPr>
          <p:cNvSpPr/>
          <p:nvPr/>
        </p:nvSpPr>
        <p:spPr>
          <a:xfrm>
            <a:off x="6134517" y="5710461"/>
            <a:ext cx="506549"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2400">
                <a:solidFill>
                  <a:srgbClr val="444444"/>
                </a:solidFill>
                <a:latin typeface="Open Sans Light"/>
                <a:ea typeface="Open Sans Light"/>
                <a:cs typeface="Open Sans Light"/>
                <a:sym typeface="Open Sans Light"/>
              </a:defRPr>
            </a:lvl1pPr>
          </a:lstStyle>
          <a:p>
            <a:pPr lvl="0">
              <a:defRPr sz="1800">
                <a:solidFill>
                  <a:srgbClr val="000000"/>
                </a:solidFill>
              </a:defRPr>
            </a:pPr>
            <a:r>
              <a:rPr lang="en-US" sz="1600" b="1" dirty="0">
                <a:latin typeface="+mn-lt"/>
              </a:rPr>
              <a:t>2016</a:t>
            </a:r>
            <a:endParaRPr sz="1600" b="1" dirty="0">
              <a:latin typeface="+mn-lt"/>
            </a:endParaRPr>
          </a:p>
        </p:txBody>
      </p:sp>
      <p:sp>
        <p:nvSpPr>
          <p:cNvPr id="38" name="Shape 1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76F7AC78-25B7-ECD6-440D-237025F9EB2A}"/>
              </a:ext>
            </a:extLst>
          </p:cNvPr>
          <p:cNvSpPr/>
          <p:nvPr/>
        </p:nvSpPr>
        <p:spPr>
          <a:xfrm>
            <a:off x="6864496" y="5710461"/>
            <a:ext cx="506549"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2400">
                <a:solidFill>
                  <a:srgbClr val="444444"/>
                </a:solidFill>
                <a:latin typeface="Open Sans Light"/>
                <a:ea typeface="Open Sans Light"/>
                <a:cs typeface="Open Sans Light"/>
                <a:sym typeface="Open Sans Light"/>
              </a:defRPr>
            </a:lvl1pPr>
          </a:lstStyle>
          <a:p>
            <a:pPr lvl="0">
              <a:defRPr sz="1800">
                <a:solidFill>
                  <a:srgbClr val="000000"/>
                </a:solidFill>
              </a:defRPr>
            </a:pPr>
            <a:r>
              <a:rPr lang="en-US" sz="1600" b="1" dirty="0">
                <a:latin typeface="+mn-lt"/>
              </a:rPr>
              <a:t>2017</a:t>
            </a:r>
            <a:endParaRPr sz="1600" b="1" dirty="0">
              <a:latin typeface="+mn-lt"/>
            </a:endParaRPr>
          </a:p>
        </p:txBody>
      </p:sp>
      <p:sp>
        <p:nvSpPr>
          <p:cNvPr id="39" name="Shape 1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302E605B-AEDB-1881-FFC3-F5256C394068}"/>
              </a:ext>
            </a:extLst>
          </p:cNvPr>
          <p:cNvSpPr/>
          <p:nvPr/>
        </p:nvSpPr>
        <p:spPr>
          <a:xfrm>
            <a:off x="9678964" y="5710461"/>
            <a:ext cx="506549"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2400">
                <a:solidFill>
                  <a:srgbClr val="444444"/>
                </a:solidFill>
                <a:latin typeface="Open Sans Light"/>
                <a:ea typeface="Open Sans Light"/>
                <a:cs typeface="Open Sans Light"/>
                <a:sym typeface="Open Sans Light"/>
              </a:defRPr>
            </a:lvl1pPr>
          </a:lstStyle>
          <a:p>
            <a:pPr lvl="0">
              <a:defRPr sz="1800">
                <a:solidFill>
                  <a:srgbClr val="000000"/>
                </a:solidFill>
              </a:defRPr>
            </a:pPr>
            <a:r>
              <a:rPr lang="en-US" sz="1600" b="1" dirty="0">
                <a:latin typeface="+mn-lt"/>
              </a:rPr>
              <a:t>2020</a:t>
            </a:r>
            <a:endParaRPr sz="1600" b="1" dirty="0">
              <a:latin typeface="+mn-lt"/>
            </a:endParaRPr>
          </a:p>
        </p:txBody>
      </p:sp>
      <p:sp>
        <p:nvSpPr>
          <p:cNvPr id="40" name="Shape 14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F8564AC1-9D44-F5E4-4A35-94559BE686E5}"/>
              </a:ext>
            </a:extLst>
          </p:cNvPr>
          <p:cNvSpPr/>
          <p:nvPr/>
        </p:nvSpPr>
        <p:spPr>
          <a:xfrm>
            <a:off x="10012414" y="534688"/>
            <a:ext cx="1467485" cy="5128921"/>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cubicBezTo>
                  <a:pt x="0" y="21486"/>
                  <a:pt x="4099" y="19373"/>
                  <a:pt x="7024" y="13575"/>
                </a:cubicBezTo>
                <a:cubicBezTo>
                  <a:pt x="9950" y="7777"/>
                  <a:pt x="10824" y="0"/>
                  <a:pt x="10824" y="0"/>
                </a:cubicBezTo>
                <a:cubicBezTo>
                  <a:pt x="10824" y="0"/>
                  <a:pt x="13170" y="9697"/>
                  <a:pt x="15029" y="13573"/>
                </a:cubicBezTo>
                <a:cubicBezTo>
                  <a:pt x="17316" y="18341"/>
                  <a:pt x="21600" y="21600"/>
                  <a:pt x="21600" y="21600"/>
                </a:cubicBezTo>
                <a:lnTo>
                  <a:pt x="0" y="21486"/>
                </a:lnTo>
                <a:close/>
              </a:path>
            </a:pathLst>
          </a:custGeom>
          <a:gradFill flip="none" rotWithShape="1">
            <a:gsLst>
              <a:gs pos="0">
                <a:schemeClr val="accent5"/>
              </a:gs>
              <a:gs pos="100000">
                <a:schemeClr val="accent4">
                  <a:lumMod val="75000"/>
                </a:schemeClr>
              </a:gs>
            </a:gsLst>
            <a:lin ang="5400000" scaled="0"/>
          </a:gradFill>
          <a:ln w="25400" cap="flat">
            <a:solidFill>
              <a:srgbClr val="000000">
                <a:alpha val="0"/>
              </a:srgbClr>
            </a:solidFill>
            <a:prstDash val="solid"/>
            <a:miter lim="400000"/>
          </a:ln>
          <a:effectLst/>
        </p:spPr>
        <p:txBody>
          <a:bodyPr wrap="square" lIns="0" tIns="0" rIns="0" bIns="0" numCol="1" anchor="ctr">
            <a:noAutofit/>
          </a:bodyPr>
          <a:lstStyle/>
          <a:p>
            <a:pPr lvl="0">
              <a:defRPr sz="3200">
                <a:solidFill>
                  <a:srgbClr val="444444"/>
                </a:solidFill>
                <a:latin typeface="Open Sans Light"/>
                <a:ea typeface="Open Sans Light"/>
                <a:cs typeface="Open Sans Light"/>
                <a:sym typeface="Open Sans Light"/>
              </a:defRPr>
            </a:pPr>
            <a:endParaRPr sz="1600"/>
          </a:p>
        </p:txBody>
      </p:sp>
      <p:sp>
        <p:nvSpPr>
          <p:cNvPr id="41" name="Shape 1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37B890F2-5C3B-8ABE-B705-63D8B26A8268}"/>
              </a:ext>
            </a:extLst>
          </p:cNvPr>
          <p:cNvSpPr/>
          <p:nvPr/>
        </p:nvSpPr>
        <p:spPr>
          <a:xfrm>
            <a:off x="10604556" y="5710461"/>
            <a:ext cx="506549"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2400">
                <a:solidFill>
                  <a:srgbClr val="444444"/>
                </a:solidFill>
                <a:latin typeface="Open Sans Light"/>
                <a:ea typeface="Open Sans Light"/>
                <a:cs typeface="Open Sans Light"/>
                <a:sym typeface="Open Sans Light"/>
              </a:defRPr>
            </a:lvl1pPr>
          </a:lstStyle>
          <a:p>
            <a:pPr lvl="0">
              <a:defRPr sz="1800">
                <a:solidFill>
                  <a:srgbClr val="000000"/>
                </a:solidFill>
              </a:defRPr>
            </a:pPr>
            <a:r>
              <a:rPr lang="en-US" sz="1600" b="1" dirty="0">
                <a:latin typeface="+mn-lt"/>
              </a:rPr>
              <a:t>2021</a:t>
            </a:r>
            <a:endParaRPr sz="1600" b="1" dirty="0">
              <a:latin typeface="+mn-lt"/>
            </a:endParaRPr>
          </a:p>
        </p:txBody>
      </p:sp>
      <p:sp>
        <p:nvSpPr>
          <p:cNvPr id="42" name="Shape 14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924C254A-7140-8CCC-C27F-48E269183B67}"/>
              </a:ext>
            </a:extLst>
          </p:cNvPr>
          <p:cNvSpPr/>
          <p:nvPr/>
        </p:nvSpPr>
        <p:spPr>
          <a:xfrm>
            <a:off x="6003726" y="2937730"/>
            <a:ext cx="552450" cy="235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70000"/>
              </a:lnSpc>
              <a:defRPr sz="3200" b="1">
                <a:solidFill>
                  <a:srgbClr val="444444"/>
                </a:solidFill>
                <a:latin typeface="Open Sans"/>
                <a:ea typeface="Open Sans"/>
                <a:cs typeface="Open Sans"/>
                <a:sym typeface="Open Sans"/>
              </a:defRPr>
            </a:lvl1pPr>
          </a:lstStyle>
          <a:p>
            <a:pPr lvl="0">
              <a:defRPr sz="1800" b="0">
                <a:solidFill>
                  <a:srgbClr val="000000"/>
                </a:solidFill>
              </a:defRPr>
            </a:pPr>
            <a:r>
              <a:rPr lang="en-US" sz="1600" dirty="0">
                <a:solidFill>
                  <a:schemeClr val="tx1">
                    <a:lumMod val="75000"/>
                    <a:lumOff val="25000"/>
                  </a:schemeClr>
                </a:solidFill>
                <a:latin typeface="+mn-lt"/>
              </a:rPr>
              <a:t>1362</a:t>
            </a:r>
            <a:endParaRPr sz="1600" dirty="0">
              <a:solidFill>
                <a:schemeClr val="tx1">
                  <a:lumMod val="75000"/>
                  <a:lumOff val="25000"/>
                </a:schemeClr>
              </a:solidFill>
              <a:latin typeface="+mn-lt"/>
            </a:endParaRPr>
          </a:p>
        </p:txBody>
      </p:sp>
      <p:sp>
        <p:nvSpPr>
          <p:cNvPr id="43" name="Shape 14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1B2D1D7F-2576-2CD5-3EA4-A319A0893B96}"/>
              </a:ext>
            </a:extLst>
          </p:cNvPr>
          <p:cNvSpPr/>
          <p:nvPr/>
        </p:nvSpPr>
        <p:spPr>
          <a:xfrm>
            <a:off x="6709157" y="2739103"/>
            <a:ext cx="552450" cy="235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70000"/>
              </a:lnSpc>
              <a:defRPr sz="3200" b="1">
                <a:solidFill>
                  <a:srgbClr val="444444"/>
                </a:solidFill>
                <a:latin typeface="Open Sans"/>
                <a:ea typeface="Open Sans"/>
                <a:cs typeface="Open Sans"/>
                <a:sym typeface="Open Sans"/>
              </a:defRPr>
            </a:lvl1pPr>
          </a:lstStyle>
          <a:p>
            <a:pPr lvl="0">
              <a:defRPr sz="1800" b="0">
                <a:solidFill>
                  <a:srgbClr val="000000"/>
                </a:solidFill>
              </a:defRPr>
            </a:pPr>
            <a:r>
              <a:rPr lang="en-US" sz="1600" dirty="0">
                <a:solidFill>
                  <a:schemeClr val="tx1">
                    <a:lumMod val="75000"/>
                    <a:lumOff val="25000"/>
                  </a:schemeClr>
                </a:solidFill>
                <a:latin typeface="+mn-lt"/>
              </a:rPr>
              <a:t>1380</a:t>
            </a:r>
            <a:endParaRPr sz="1600" dirty="0">
              <a:solidFill>
                <a:schemeClr val="tx1">
                  <a:lumMod val="75000"/>
                  <a:lumOff val="25000"/>
                </a:schemeClr>
              </a:solidFill>
              <a:latin typeface="+mn-lt"/>
            </a:endParaRPr>
          </a:p>
        </p:txBody>
      </p:sp>
      <p:sp>
        <p:nvSpPr>
          <p:cNvPr id="44" name="Shape 14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9076E245-B97C-91D1-5640-BEBB75FE2D63}"/>
              </a:ext>
            </a:extLst>
          </p:cNvPr>
          <p:cNvSpPr/>
          <p:nvPr/>
        </p:nvSpPr>
        <p:spPr>
          <a:xfrm>
            <a:off x="10469931" y="425985"/>
            <a:ext cx="552450" cy="235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70000"/>
              </a:lnSpc>
              <a:defRPr sz="3200" b="1">
                <a:solidFill>
                  <a:srgbClr val="444444"/>
                </a:solidFill>
                <a:latin typeface="Open Sans"/>
                <a:ea typeface="Open Sans"/>
                <a:cs typeface="Open Sans"/>
                <a:sym typeface="Open Sans"/>
              </a:defRPr>
            </a:lvl1pPr>
          </a:lstStyle>
          <a:p>
            <a:pPr lvl="0">
              <a:defRPr sz="1800" b="0">
                <a:solidFill>
                  <a:srgbClr val="000000"/>
                </a:solidFill>
              </a:defRPr>
            </a:pPr>
            <a:r>
              <a:rPr lang="en-US" sz="1600" dirty="0">
                <a:solidFill>
                  <a:schemeClr val="tx1">
                    <a:lumMod val="75000"/>
                    <a:lumOff val="25000"/>
                  </a:schemeClr>
                </a:solidFill>
                <a:latin typeface="+mn-lt"/>
              </a:rPr>
              <a:t>2810</a:t>
            </a:r>
            <a:endParaRPr sz="1600" dirty="0">
              <a:solidFill>
                <a:schemeClr val="tx1">
                  <a:lumMod val="75000"/>
                  <a:lumOff val="25000"/>
                </a:schemeClr>
              </a:solidFill>
              <a:latin typeface="+mn-lt"/>
            </a:endParaRPr>
          </a:p>
        </p:txBody>
      </p:sp>
      <p:sp>
        <p:nvSpPr>
          <p:cNvPr id="45" name="Shape 14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07951EE1-4213-B0D2-53B1-4291447BC83E}"/>
              </a:ext>
            </a:extLst>
          </p:cNvPr>
          <p:cNvSpPr/>
          <p:nvPr/>
        </p:nvSpPr>
        <p:spPr>
          <a:xfrm>
            <a:off x="9459964" y="1211994"/>
            <a:ext cx="552450" cy="235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70000"/>
              </a:lnSpc>
              <a:defRPr sz="3200" b="1">
                <a:solidFill>
                  <a:srgbClr val="444444"/>
                </a:solidFill>
                <a:latin typeface="Open Sans"/>
                <a:ea typeface="Open Sans"/>
                <a:cs typeface="Open Sans"/>
                <a:sym typeface="Open Sans"/>
              </a:defRPr>
            </a:lvl1pPr>
          </a:lstStyle>
          <a:p>
            <a:pPr lvl="0">
              <a:defRPr sz="1800" b="0">
                <a:solidFill>
                  <a:srgbClr val="000000"/>
                </a:solidFill>
              </a:defRPr>
            </a:pPr>
            <a:r>
              <a:rPr lang="en-US" sz="1600" dirty="0">
                <a:solidFill>
                  <a:schemeClr val="tx1">
                    <a:lumMod val="75000"/>
                    <a:lumOff val="25000"/>
                  </a:schemeClr>
                </a:solidFill>
                <a:latin typeface="+mn-lt"/>
              </a:rPr>
              <a:t>2218</a:t>
            </a:r>
            <a:endParaRPr sz="1600" dirty="0">
              <a:solidFill>
                <a:schemeClr val="tx1">
                  <a:lumMod val="75000"/>
                  <a:lumOff val="25000"/>
                </a:schemeClr>
              </a:solidFill>
              <a:latin typeface="+mn-lt"/>
            </a:endParaRPr>
          </a:p>
        </p:txBody>
      </p:sp>
      <p:sp>
        <p:nvSpPr>
          <p:cNvPr id="46" name="Shape 14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DE150CCC-9463-AE7A-5392-9206E350C9EE}"/>
              </a:ext>
            </a:extLst>
          </p:cNvPr>
          <p:cNvSpPr/>
          <p:nvPr/>
        </p:nvSpPr>
        <p:spPr>
          <a:xfrm>
            <a:off x="7663143" y="2054270"/>
            <a:ext cx="552450" cy="235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70000"/>
              </a:lnSpc>
              <a:defRPr sz="3200" b="1">
                <a:solidFill>
                  <a:srgbClr val="444444"/>
                </a:solidFill>
                <a:latin typeface="Open Sans"/>
                <a:ea typeface="Open Sans"/>
                <a:cs typeface="Open Sans"/>
                <a:sym typeface="Open Sans"/>
              </a:defRPr>
            </a:lvl1pPr>
          </a:lstStyle>
          <a:p>
            <a:pPr lvl="0">
              <a:defRPr sz="1800" b="0">
                <a:solidFill>
                  <a:srgbClr val="000000"/>
                </a:solidFill>
              </a:defRPr>
            </a:pPr>
            <a:r>
              <a:rPr lang="en-US" sz="1600" dirty="0">
                <a:solidFill>
                  <a:schemeClr val="tx1">
                    <a:lumMod val="75000"/>
                    <a:lumOff val="25000"/>
                  </a:schemeClr>
                </a:solidFill>
                <a:latin typeface="+mn-lt"/>
              </a:rPr>
              <a:t>1698</a:t>
            </a:r>
            <a:endParaRPr sz="1600" dirty="0">
              <a:solidFill>
                <a:schemeClr val="tx1">
                  <a:lumMod val="75000"/>
                  <a:lumOff val="25000"/>
                </a:schemeClr>
              </a:solidFill>
              <a:latin typeface="+mn-lt"/>
            </a:endParaRPr>
          </a:p>
        </p:txBody>
      </p:sp>
      <p:sp>
        <p:nvSpPr>
          <p:cNvPr id="4" name="Freeform: Shape 3">
            <a:extLst>
              <a:ext uri="{FF2B5EF4-FFF2-40B4-BE49-F238E27FC236}">
                <a16:creationId xmlns:a16="http://schemas.microsoft.com/office/drawing/2014/main" id="{EB406FA9-B39F-6E33-F671-5E5845AA9168}"/>
              </a:ext>
            </a:extLst>
          </p:cNvPr>
          <p:cNvSpPr/>
          <p:nvPr/>
        </p:nvSpPr>
        <p:spPr>
          <a:xfrm rot="16200000" flipH="1">
            <a:off x="10507603" y="518373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rgbClr val="CC493A">
                  <a:alpha val="9000"/>
                </a:srgbClr>
              </a:gs>
              <a:gs pos="100000">
                <a:srgbClr val="EA614C">
                  <a:alpha val="47000"/>
                </a:srgbClr>
              </a:gs>
            </a:gsLst>
            <a:lin ang="2700000" scaled="1"/>
            <a:tileRect/>
          </a:gradFill>
          <a:ln w="12700" cap="flat" cmpd="sng" algn="ctr">
            <a:noFill/>
            <a:prstDash val="solid"/>
            <a:miter lim="800000"/>
          </a:ln>
          <a:effectLst/>
        </p:spPr>
        <p:txBody>
          <a:bodyPr rtlCol="0" anchor="ctr"/>
          <a:lstStyle/>
          <a:p>
            <a:pPr algn="ctr"/>
            <a:endParaRPr lang="en-US" kern="0" dirty="0">
              <a:solidFill>
                <a:srgbClr val="FFFFFF"/>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10" name="图片 9">
            <a:extLst>
              <a:ext uri="{FF2B5EF4-FFF2-40B4-BE49-F238E27FC236}">
                <a16:creationId xmlns:a16="http://schemas.microsoft.com/office/drawing/2014/main" id="{0579FB7F-6288-86E1-B67E-CE3896430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Tree>
    <p:extLst>
      <p:ext uri="{BB962C8B-B14F-4D97-AF65-F5344CB8AC3E}">
        <p14:creationId xmlns:p14="http://schemas.microsoft.com/office/powerpoint/2010/main" val="40549195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E70E4B53-2267-4582-BBA2-C3B6550932AE}"/>
              </a:ext>
            </a:extLst>
          </p:cNvPr>
          <p:cNvSpPr/>
          <p:nvPr/>
        </p:nvSpPr>
        <p:spPr>
          <a:xfrm>
            <a:off x="36100" y="64335"/>
            <a:ext cx="11033527" cy="5472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Freeform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2EE0D421-1D17-4A04-B338-26EE7F8CD0F1}"/>
              </a:ext>
            </a:extLst>
          </p:cNvPr>
          <p:cNvSpPr>
            <a:spLocks/>
          </p:cNvSpPr>
          <p:nvPr/>
        </p:nvSpPr>
        <p:spPr bwMode="auto">
          <a:xfrm>
            <a:off x="4809268" y="1521819"/>
            <a:ext cx="7441462" cy="4300279"/>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chemeClr val="accent2">
              <a:lumMod val="75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9" name="Freeform 6"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86A61D23-4171-43AA-8EBD-6699B44C9CCC}"/>
              </a:ext>
            </a:extLst>
          </p:cNvPr>
          <p:cNvSpPr>
            <a:spLocks/>
          </p:cNvSpPr>
          <p:nvPr/>
        </p:nvSpPr>
        <p:spPr bwMode="auto">
          <a:xfrm>
            <a:off x="4702674" y="1218361"/>
            <a:ext cx="7653690" cy="4421279"/>
          </a:xfrm>
          <a:custGeom>
            <a:avLst/>
            <a:gdLst>
              <a:gd name="T0" fmla="*/ 3768 w 4583"/>
              <a:gd name="T1" fmla="*/ 2175 h 2646"/>
              <a:gd name="T2" fmla="*/ 816 w 4583"/>
              <a:gd name="T3" fmla="*/ 2175 h 2646"/>
              <a:gd name="T4" fmla="*/ 816 w 4583"/>
              <a:gd name="T5" fmla="*/ 470 h 2646"/>
              <a:gd name="T6" fmla="*/ 3768 w 4583"/>
              <a:gd name="T7" fmla="*/ 470 h 2646"/>
              <a:gd name="T8" fmla="*/ 3768 w 4583"/>
              <a:gd name="T9" fmla="*/ 2175 h 2646"/>
            </a:gdLst>
            <a:ahLst/>
            <a:cxnLst>
              <a:cxn ang="0">
                <a:pos x="T0" y="T1"/>
              </a:cxn>
              <a:cxn ang="0">
                <a:pos x="T2" y="T3"/>
              </a:cxn>
              <a:cxn ang="0">
                <a:pos x="T4" y="T5"/>
              </a:cxn>
              <a:cxn ang="0">
                <a:pos x="T6" y="T7"/>
              </a:cxn>
              <a:cxn ang="0">
                <a:pos x="T8" y="T9"/>
              </a:cxn>
            </a:cxnLst>
            <a:rect l="0" t="0" r="r" b="b"/>
            <a:pathLst>
              <a:path w="4583" h="2646">
                <a:moveTo>
                  <a:pt x="3768" y="2175"/>
                </a:moveTo>
                <a:cubicBezTo>
                  <a:pt x="2953" y="2646"/>
                  <a:pt x="1631" y="2646"/>
                  <a:pt x="816" y="2175"/>
                </a:cubicBezTo>
                <a:cubicBezTo>
                  <a:pt x="0" y="1704"/>
                  <a:pt x="0" y="941"/>
                  <a:pt x="816" y="470"/>
                </a:cubicBezTo>
                <a:cubicBezTo>
                  <a:pt x="1631" y="0"/>
                  <a:pt x="2953" y="0"/>
                  <a:pt x="3768" y="470"/>
                </a:cubicBezTo>
                <a:cubicBezTo>
                  <a:pt x="4583" y="941"/>
                  <a:pt x="4583" y="1704"/>
                  <a:pt x="3768" y="2175"/>
                </a:cubicBezTo>
                <a:close/>
              </a:path>
            </a:pathLst>
          </a:custGeom>
          <a:solidFill>
            <a:schemeClr val="accent2">
              <a:lumMod val="60000"/>
              <a:lumOff val="40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0" name="Freeform 7"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EA40A990-6DB1-4125-A4E6-6EFEDB5D115F}"/>
              </a:ext>
            </a:extLst>
          </p:cNvPr>
          <p:cNvSpPr>
            <a:spLocks/>
          </p:cNvSpPr>
          <p:nvPr/>
        </p:nvSpPr>
        <p:spPr bwMode="auto">
          <a:xfrm>
            <a:off x="5995254" y="1963563"/>
            <a:ext cx="5069490" cy="2929914"/>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chemeClr val="accent1">
              <a:lumMod val="20000"/>
              <a:lumOff val="80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nvGrpSpPr>
          <p:cNvPr id="304" name="Group 30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008CF004-94E3-453E-9C0D-09BE407AE579}"/>
              </a:ext>
            </a:extLst>
          </p:cNvPr>
          <p:cNvGrpSpPr/>
          <p:nvPr/>
        </p:nvGrpSpPr>
        <p:grpSpPr>
          <a:xfrm>
            <a:off x="6449685" y="1136512"/>
            <a:ext cx="2924588" cy="3194428"/>
            <a:chOff x="12901049" y="3843285"/>
            <a:chExt cx="5849938" cy="6389688"/>
          </a:xfrm>
        </p:grpSpPr>
        <p:sp>
          <p:nvSpPr>
            <p:cNvPr id="95" name="Freeform 8">
              <a:extLst>
                <a:ext uri="{FF2B5EF4-FFF2-40B4-BE49-F238E27FC236}">
                  <a16:creationId xmlns:a16="http://schemas.microsoft.com/office/drawing/2014/main" id="{156D9BAC-4715-40EA-9BBA-21476C66B9AC}"/>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6" name="Freeform 9">
              <a:extLst>
                <a:ext uri="{FF2B5EF4-FFF2-40B4-BE49-F238E27FC236}">
                  <a16:creationId xmlns:a16="http://schemas.microsoft.com/office/drawing/2014/main" id="{AC237440-9B65-4CB8-B0E3-99CB80D5136E}"/>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7" name="Freeform 10">
              <a:extLst>
                <a:ext uri="{FF2B5EF4-FFF2-40B4-BE49-F238E27FC236}">
                  <a16:creationId xmlns:a16="http://schemas.microsoft.com/office/drawing/2014/main" id="{06696F78-F2D8-4476-9105-B5319528E0D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8" name="Freeform 11">
              <a:extLst>
                <a:ext uri="{FF2B5EF4-FFF2-40B4-BE49-F238E27FC236}">
                  <a16:creationId xmlns:a16="http://schemas.microsoft.com/office/drawing/2014/main" id="{5C42B71F-8426-4448-8557-4C989542F63C}"/>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9" name="Freeform 12">
              <a:extLst>
                <a:ext uri="{FF2B5EF4-FFF2-40B4-BE49-F238E27FC236}">
                  <a16:creationId xmlns:a16="http://schemas.microsoft.com/office/drawing/2014/main" id="{59962CFA-D04E-4A14-8DFD-B25ABF5CA69A}"/>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0" name="Freeform 13">
              <a:extLst>
                <a:ext uri="{FF2B5EF4-FFF2-40B4-BE49-F238E27FC236}">
                  <a16:creationId xmlns:a16="http://schemas.microsoft.com/office/drawing/2014/main" id="{BB10AF2B-55F4-4FD8-BC66-BE65A0D4917A}"/>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1" name="Freeform 14">
              <a:extLst>
                <a:ext uri="{FF2B5EF4-FFF2-40B4-BE49-F238E27FC236}">
                  <a16:creationId xmlns:a16="http://schemas.microsoft.com/office/drawing/2014/main" id="{34810E0D-4020-4F02-A875-63BEACE48495}"/>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2" name="Freeform 15">
              <a:extLst>
                <a:ext uri="{FF2B5EF4-FFF2-40B4-BE49-F238E27FC236}">
                  <a16:creationId xmlns:a16="http://schemas.microsoft.com/office/drawing/2014/main" id="{CED4870B-95AE-4F28-9483-F6DCC2366E09}"/>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3" name="Freeform 16">
              <a:extLst>
                <a:ext uri="{FF2B5EF4-FFF2-40B4-BE49-F238E27FC236}">
                  <a16:creationId xmlns:a16="http://schemas.microsoft.com/office/drawing/2014/main" id="{5FFAA5F9-894C-4541-B7CF-F3221350E44B}"/>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4" name="Freeform 17">
              <a:extLst>
                <a:ext uri="{FF2B5EF4-FFF2-40B4-BE49-F238E27FC236}">
                  <a16:creationId xmlns:a16="http://schemas.microsoft.com/office/drawing/2014/main" id="{F8BE427D-E7C1-429E-9C1C-13E542F3BE96}"/>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5" name="Freeform 18">
              <a:extLst>
                <a:ext uri="{FF2B5EF4-FFF2-40B4-BE49-F238E27FC236}">
                  <a16:creationId xmlns:a16="http://schemas.microsoft.com/office/drawing/2014/main" id="{86DE7079-3BC8-419B-B8DA-FAC4EDB5FD25}"/>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6" name="Freeform 19">
              <a:extLst>
                <a:ext uri="{FF2B5EF4-FFF2-40B4-BE49-F238E27FC236}">
                  <a16:creationId xmlns:a16="http://schemas.microsoft.com/office/drawing/2014/main" id="{836CA025-61B3-4C92-9D02-0173CD924ABA}"/>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7" name="Freeform 20">
              <a:extLst>
                <a:ext uri="{FF2B5EF4-FFF2-40B4-BE49-F238E27FC236}">
                  <a16:creationId xmlns:a16="http://schemas.microsoft.com/office/drawing/2014/main" id="{DFFD389D-2456-424C-9F26-96CE60E1E606}"/>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8" name="Freeform 21">
              <a:extLst>
                <a:ext uri="{FF2B5EF4-FFF2-40B4-BE49-F238E27FC236}">
                  <a16:creationId xmlns:a16="http://schemas.microsoft.com/office/drawing/2014/main" id="{65D967E2-1BDC-401B-A158-66E9C2077CAE}"/>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9" name="Freeform 22">
              <a:extLst>
                <a:ext uri="{FF2B5EF4-FFF2-40B4-BE49-F238E27FC236}">
                  <a16:creationId xmlns:a16="http://schemas.microsoft.com/office/drawing/2014/main" id="{4E242D3D-590C-4A5D-9AC9-7710B718FA46}"/>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0" name="Freeform 23">
              <a:extLst>
                <a:ext uri="{FF2B5EF4-FFF2-40B4-BE49-F238E27FC236}">
                  <a16:creationId xmlns:a16="http://schemas.microsoft.com/office/drawing/2014/main" id="{49ECF3CE-D556-445A-A773-FBB14A473AA6}"/>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1" name="Freeform 24">
              <a:extLst>
                <a:ext uri="{FF2B5EF4-FFF2-40B4-BE49-F238E27FC236}">
                  <a16:creationId xmlns:a16="http://schemas.microsoft.com/office/drawing/2014/main" id="{0305A9D2-3379-4CD3-8A46-6098D0C1C9E0}"/>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2" name="Freeform 25">
              <a:extLst>
                <a:ext uri="{FF2B5EF4-FFF2-40B4-BE49-F238E27FC236}">
                  <a16:creationId xmlns:a16="http://schemas.microsoft.com/office/drawing/2014/main" id="{E7E08007-F8F6-4D90-AC09-AC89F73877AA}"/>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3" name="Freeform 26">
              <a:extLst>
                <a:ext uri="{FF2B5EF4-FFF2-40B4-BE49-F238E27FC236}">
                  <a16:creationId xmlns:a16="http://schemas.microsoft.com/office/drawing/2014/main" id="{C9C9E040-E0E3-445D-939F-54AECD0DD300}"/>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4" name="Freeform 27">
              <a:extLst>
                <a:ext uri="{FF2B5EF4-FFF2-40B4-BE49-F238E27FC236}">
                  <a16:creationId xmlns:a16="http://schemas.microsoft.com/office/drawing/2014/main" id="{1963601A-3993-4F09-8B77-50CC1725D225}"/>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5" name="Freeform 28">
              <a:extLst>
                <a:ext uri="{FF2B5EF4-FFF2-40B4-BE49-F238E27FC236}">
                  <a16:creationId xmlns:a16="http://schemas.microsoft.com/office/drawing/2014/main" id="{797EACF5-123D-40AB-B758-805F462EFA9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6" name="Freeform 29">
              <a:extLst>
                <a:ext uri="{FF2B5EF4-FFF2-40B4-BE49-F238E27FC236}">
                  <a16:creationId xmlns:a16="http://schemas.microsoft.com/office/drawing/2014/main" id="{4748441C-A574-4949-9A01-7B1B202229CC}"/>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7" name="Freeform 30">
              <a:extLst>
                <a:ext uri="{FF2B5EF4-FFF2-40B4-BE49-F238E27FC236}">
                  <a16:creationId xmlns:a16="http://schemas.microsoft.com/office/drawing/2014/main" id="{7274483D-7F57-4447-B39F-E24F71E401D2}"/>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8" name="Freeform 31">
              <a:extLst>
                <a:ext uri="{FF2B5EF4-FFF2-40B4-BE49-F238E27FC236}">
                  <a16:creationId xmlns:a16="http://schemas.microsoft.com/office/drawing/2014/main" id="{38D26A28-E793-4191-AF5F-7D24EBDF4F16}"/>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9" name="Freeform 32">
              <a:extLst>
                <a:ext uri="{FF2B5EF4-FFF2-40B4-BE49-F238E27FC236}">
                  <a16:creationId xmlns:a16="http://schemas.microsoft.com/office/drawing/2014/main" id="{2DD49250-E4A5-41B4-85CC-0B1354AFD552}"/>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0" name="Freeform 33">
              <a:extLst>
                <a:ext uri="{FF2B5EF4-FFF2-40B4-BE49-F238E27FC236}">
                  <a16:creationId xmlns:a16="http://schemas.microsoft.com/office/drawing/2014/main" id="{9F4F1EC9-237C-42C7-8441-66B96A09FD48}"/>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1" name="Freeform 34">
              <a:extLst>
                <a:ext uri="{FF2B5EF4-FFF2-40B4-BE49-F238E27FC236}">
                  <a16:creationId xmlns:a16="http://schemas.microsoft.com/office/drawing/2014/main" id="{DDC35C55-5967-426F-9780-55220E0D201F}"/>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2" name="Freeform 35">
              <a:extLst>
                <a:ext uri="{FF2B5EF4-FFF2-40B4-BE49-F238E27FC236}">
                  <a16:creationId xmlns:a16="http://schemas.microsoft.com/office/drawing/2014/main" id="{4F7DEFA2-162D-4560-A262-1BEF20245A23}"/>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3" name="Freeform 36">
              <a:extLst>
                <a:ext uri="{FF2B5EF4-FFF2-40B4-BE49-F238E27FC236}">
                  <a16:creationId xmlns:a16="http://schemas.microsoft.com/office/drawing/2014/main" id="{3AC794D8-E248-4FEF-BC7F-1B28A7AEFF65}"/>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4" name="Freeform 37">
              <a:extLst>
                <a:ext uri="{FF2B5EF4-FFF2-40B4-BE49-F238E27FC236}">
                  <a16:creationId xmlns:a16="http://schemas.microsoft.com/office/drawing/2014/main" id="{BFECBF19-BBB0-4E52-8C2B-FAAD9F6960C8}"/>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5" name="Freeform 38">
              <a:extLst>
                <a:ext uri="{FF2B5EF4-FFF2-40B4-BE49-F238E27FC236}">
                  <a16:creationId xmlns:a16="http://schemas.microsoft.com/office/drawing/2014/main" id="{9BB282FE-D001-411F-821A-A497E26C8B1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6" name="Freeform 39">
              <a:extLst>
                <a:ext uri="{FF2B5EF4-FFF2-40B4-BE49-F238E27FC236}">
                  <a16:creationId xmlns:a16="http://schemas.microsoft.com/office/drawing/2014/main" id="{4E0CCCA5-888D-415B-A5AC-4B9A14E29E91}"/>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7" name="Freeform 40">
              <a:extLst>
                <a:ext uri="{FF2B5EF4-FFF2-40B4-BE49-F238E27FC236}">
                  <a16:creationId xmlns:a16="http://schemas.microsoft.com/office/drawing/2014/main" id="{71C5287C-97E7-444D-B9E7-A30E5EB4B765}"/>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8" name="Freeform 41">
              <a:extLst>
                <a:ext uri="{FF2B5EF4-FFF2-40B4-BE49-F238E27FC236}">
                  <a16:creationId xmlns:a16="http://schemas.microsoft.com/office/drawing/2014/main" id="{93C1A8D8-A6D0-4C96-B3D4-AAFB366A8F87}"/>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9" name="Freeform 42">
              <a:extLst>
                <a:ext uri="{FF2B5EF4-FFF2-40B4-BE49-F238E27FC236}">
                  <a16:creationId xmlns:a16="http://schemas.microsoft.com/office/drawing/2014/main" id="{8570F789-D73D-4021-9B90-BCE31DF25F9F}"/>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0" name="Freeform 43">
              <a:extLst>
                <a:ext uri="{FF2B5EF4-FFF2-40B4-BE49-F238E27FC236}">
                  <a16:creationId xmlns:a16="http://schemas.microsoft.com/office/drawing/2014/main" id="{A7C1DF30-976D-451F-989B-451DDBDEFD60}"/>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1" name="Freeform 44">
              <a:extLst>
                <a:ext uri="{FF2B5EF4-FFF2-40B4-BE49-F238E27FC236}">
                  <a16:creationId xmlns:a16="http://schemas.microsoft.com/office/drawing/2014/main" id="{30E27C8B-7778-4309-86DE-974A363E8B5F}"/>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2" name="Freeform 45">
              <a:extLst>
                <a:ext uri="{FF2B5EF4-FFF2-40B4-BE49-F238E27FC236}">
                  <a16:creationId xmlns:a16="http://schemas.microsoft.com/office/drawing/2014/main" id="{CD7AFEED-ABCF-48A3-9568-111D07FAFD08}"/>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3" name="Freeform 46">
              <a:extLst>
                <a:ext uri="{FF2B5EF4-FFF2-40B4-BE49-F238E27FC236}">
                  <a16:creationId xmlns:a16="http://schemas.microsoft.com/office/drawing/2014/main" id="{69ABD5AB-0577-4450-A130-D07FADCEE576}"/>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4" name="Freeform 47">
              <a:extLst>
                <a:ext uri="{FF2B5EF4-FFF2-40B4-BE49-F238E27FC236}">
                  <a16:creationId xmlns:a16="http://schemas.microsoft.com/office/drawing/2014/main" id="{AFBA4CBD-695F-479E-B897-D0ED85FA6393}"/>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5" name="Freeform 48">
              <a:extLst>
                <a:ext uri="{FF2B5EF4-FFF2-40B4-BE49-F238E27FC236}">
                  <a16:creationId xmlns:a16="http://schemas.microsoft.com/office/drawing/2014/main" id="{157573F1-7840-4E34-AFD5-145DA862A26B}"/>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6" name="Freeform 49">
              <a:extLst>
                <a:ext uri="{FF2B5EF4-FFF2-40B4-BE49-F238E27FC236}">
                  <a16:creationId xmlns:a16="http://schemas.microsoft.com/office/drawing/2014/main" id="{C24AE168-5C3B-4AA4-846A-91DC77EC3BCF}"/>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7" name="Freeform 50">
              <a:extLst>
                <a:ext uri="{FF2B5EF4-FFF2-40B4-BE49-F238E27FC236}">
                  <a16:creationId xmlns:a16="http://schemas.microsoft.com/office/drawing/2014/main" id="{4C5C2F26-BC76-42AC-B1E6-9B8DEBFC954B}"/>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8" name="Freeform 51">
              <a:extLst>
                <a:ext uri="{FF2B5EF4-FFF2-40B4-BE49-F238E27FC236}">
                  <a16:creationId xmlns:a16="http://schemas.microsoft.com/office/drawing/2014/main" id="{4EAA96E6-199C-4E8E-9B60-A2068B286744}"/>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9" name="Freeform 52">
              <a:extLst>
                <a:ext uri="{FF2B5EF4-FFF2-40B4-BE49-F238E27FC236}">
                  <a16:creationId xmlns:a16="http://schemas.microsoft.com/office/drawing/2014/main" id="{EFE12AB2-AF23-4456-8BC7-48DDA1F64E1C}"/>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0" name="Freeform 53">
              <a:extLst>
                <a:ext uri="{FF2B5EF4-FFF2-40B4-BE49-F238E27FC236}">
                  <a16:creationId xmlns:a16="http://schemas.microsoft.com/office/drawing/2014/main" id="{F80DE8AD-E081-455A-ADFE-29649DBE0C55}"/>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1" name="Freeform 54">
              <a:extLst>
                <a:ext uri="{FF2B5EF4-FFF2-40B4-BE49-F238E27FC236}">
                  <a16:creationId xmlns:a16="http://schemas.microsoft.com/office/drawing/2014/main" id="{91FB9BF4-24B8-4334-9FF4-E53DDAD04D34}"/>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2" name="Freeform 55">
              <a:extLst>
                <a:ext uri="{FF2B5EF4-FFF2-40B4-BE49-F238E27FC236}">
                  <a16:creationId xmlns:a16="http://schemas.microsoft.com/office/drawing/2014/main" id="{6C411D9F-4A06-4A33-982C-E613EB2A27D8}"/>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3" name="Freeform 56">
              <a:extLst>
                <a:ext uri="{FF2B5EF4-FFF2-40B4-BE49-F238E27FC236}">
                  <a16:creationId xmlns:a16="http://schemas.microsoft.com/office/drawing/2014/main" id="{1E3EADF6-9875-4FCB-85B1-3FAB239957FA}"/>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4" name="Freeform 57">
              <a:extLst>
                <a:ext uri="{FF2B5EF4-FFF2-40B4-BE49-F238E27FC236}">
                  <a16:creationId xmlns:a16="http://schemas.microsoft.com/office/drawing/2014/main" id="{836A7C8D-A542-46F8-A9A0-DA5086535CAF}"/>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5" name="Freeform 58">
              <a:extLst>
                <a:ext uri="{FF2B5EF4-FFF2-40B4-BE49-F238E27FC236}">
                  <a16:creationId xmlns:a16="http://schemas.microsoft.com/office/drawing/2014/main" id="{79257A84-6EFD-42FE-9F99-9D13B7AE34D2}"/>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6" name="Freeform 59">
              <a:extLst>
                <a:ext uri="{FF2B5EF4-FFF2-40B4-BE49-F238E27FC236}">
                  <a16:creationId xmlns:a16="http://schemas.microsoft.com/office/drawing/2014/main" id="{E202C872-D425-46FA-B8A7-AC3D996033AA}"/>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7" name="Freeform 60">
              <a:extLst>
                <a:ext uri="{FF2B5EF4-FFF2-40B4-BE49-F238E27FC236}">
                  <a16:creationId xmlns:a16="http://schemas.microsoft.com/office/drawing/2014/main" id="{ED98758A-2DE2-4B86-BD98-07AD36B94295}"/>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8" name="Freeform 61">
              <a:extLst>
                <a:ext uri="{FF2B5EF4-FFF2-40B4-BE49-F238E27FC236}">
                  <a16:creationId xmlns:a16="http://schemas.microsoft.com/office/drawing/2014/main" id="{80BCD5C1-C17F-47AB-836B-8A323370D5FC}"/>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9" name="Freeform 62">
              <a:extLst>
                <a:ext uri="{FF2B5EF4-FFF2-40B4-BE49-F238E27FC236}">
                  <a16:creationId xmlns:a16="http://schemas.microsoft.com/office/drawing/2014/main" id="{168C558A-4870-4FB5-8E23-B090267D8101}"/>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0" name="Freeform 63">
              <a:extLst>
                <a:ext uri="{FF2B5EF4-FFF2-40B4-BE49-F238E27FC236}">
                  <a16:creationId xmlns:a16="http://schemas.microsoft.com/office/drawing/2014/main" id="{CF5A4BB0-E133-4E55-AF93-02FC38E1A43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1" name="Freeform 64">
              <a:extLst>
                <a:ext uri="{FF2B5EF4-FFF2-40B4-BE49-F238E27FC236}">
                  <a16:creationId xmlns:a16="http://schemas.microsoft.com/office/drawing/2014/main" id="{075D1FFE-62CF-4F24-A0EA-96CFF2E13E5E}"/>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2" name="Freeform 65">
              <a:extLst>
                <a:ext uri="{FF2B5EF4-FFF2-40B4-BE49-F238E27FC236}">
                  <a16:creationId xmlns:a16="http://schemas.microsoft.com/office/drawing/2014/main" id="{7B019684-2727-410F-AC17-E45B5B9F6B85}"/>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3" name="Freeform 66">
              <a:extLst>
                <a:ext uri="{FF2B5EF4-FFF2-40B4-BE49-F238E27FC236}">
                  <a16:creationId xmlns:a16="http://schemas.microsoft.com/office/drawing/2014/main" id="{250C5B71-3E73-44C0-AED3-0C6D2C313C85}"/>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4" name="Freeform 67">
              <a:extLst>
                <a:ext uri="{FF2B5EF4-FFF2-40B4-BE49-F238E27FC236}">
                  <a16:creationId xmlns:a16="http://schemas.microsoft.com/office/drawing/2014/main" id="{FC3100BD-78E4-4581-8C5B-0D29581FDC30}"/>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5" name="Freeform 68">
              <a:extLst>
                <a:ext uri="{FF2B5EF4-FFF2-40B4-BE49-F238E27FC236}">
                  <a16:creationId xmlns:a16="http://schemas.microsoft.com/office/drawing/2014/main" id="{9C0928A1-E3BD-4214-8EDC-94DDD990B31B}"/>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6" name="Freeform 69">
              <a:extLst>
                <a:ext uri="{FF2B5EF4-FFF2-40B4-BE49-F238E27FC236}">
                  <a16:creationId xmlns:a16="http://schemas.microsoft.com/office/drawing/2014/main" id="{C9F3A34A-D9AC-4E4D-A19E-9FB20300CE04}"/>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7" name="Freeform 70">
              <a:extLst>
                <a:ext uri="{FF2B5EF4-FFF2-40B4-BE49-F238E27FC236}">
                  <a16:creationId xmlns:a16="http://schemas.microsoft.com/office/drawing/2014/main" id="{56C2CED5-C2F5-4346-A509-18F404C55BDF}"/>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8" name="Freeform 71">
              <a:extLst>
                <a:ext uri="{FF2B5EF4-FFF2-40B4-BE49-F238E27FC236}">
                  <a16:creationId xmlns:a16="http://schemas.microsoft.com/office/drawing/2014/main" id="{60C0A2FF-B9B4-4489-9491-EF31D3F4B058}"/>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9" name="Freeform 72">
              <a:extLst>
                <a:ext uri="{FF2B5EF4-FFF2-40B4-BE49-F238E27FC236}">
                  <a16:creationId xmlns:a16="http://schemas.microsoft.com/office/drawing/2014/main" id="{88640939-78F0-428B-B7B9-501AC5E4CC3C}"/>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0" name="Freeform 73">
              <a:extLst>
                <a:ext uri="{FF2B5EF4-FFF2-40B4-BE49-F238E27FC236}">
                  <a16:creationId xmlns:a16="http://schemas.microsoft.com/office/drawing/2014/main" id="{6007C2E6-6073-4942-92F5-715117C68FDC}"/>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1" name="Freeform 74">
              <a:extLst>
                <a:ext uri="{FF2B5EF4-FFF2-40B4-BE49-F238E27FC236}">
                  <a16:creationId xmlns:a16="http://schemas.microsoft.com/office/drawing/2014/main" id="{A2520842-E95A-4300-B208-FB063E1EB381}"/>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2" name="Freeform 75">
              <a:extLst>
                <a:ext uri="{FF2B5EF4-FFF2-40B4-BE49-F238E27FC236}">
                  <a16:creationId xmlns:a16="http://schemas.microsoft.com/office/drawing/2014/main" id="{7346C4E3-A7D4-44C9-9468-A5CC445DA119}"/>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3" name="Freeform 76">
              <a:extLst>
                <a:ext uri="{FF2B5EF4-FFF2-40B4-BE49-F238E27FC236}">
                  <a16:creationId xmlns:a16="http://schemas.microsoft.com/office/drawing/2014/main" id="{BF7FFD38-BBF5-4625-9749-EA70EEE50EFB}"/>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4" name="Freeform 77">
              <a:extLst>
                <a:ext uri="{FF2B5EF4-FFF2-40B4-BE49-F238E27FC236}">
                  <a16:creationId xmlns:a16="http://schemas.microsoft.com/office/drawing/2014/main" id="{33216A02-9C72-4827-8731-9F753A35FB3E}"/>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5" name="Freeform 78">
              <a:extLst>
                <a:ext uri="{FF2B5EF4-FFF2-40B4-BE49-F238E27FC236}">
                  <a16:creationId xmlns:a16="http://schemas.microsoft.com/office/drawing/2014/main" id="{91A9559F-1B0B-4E56-83AC-C88045FD8BAE}"/>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6" name="Freeform 79">
              <a:extLst>
                <a:ext uri="{FF2B5EF4-FFF2-40B4-BE49-F238E27FC236}">
                  <a16:creationId xmlns:a16="http://schemas.microsoft.com/office/drawing/2014/main" id="{3382E4A7-6540-4AD9-97D5-002A8B269FD4}"/>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7" name="Freeform 80">
              <a:extLst>
                <a:ext uri="{FF2B5EF4-FFF2-40B4-BE49-F238E27FC236}">
                  <a16:creationId xmlns:a16="http://schemas.microsoft.com/office/drawing/2014/main" id="{619BEEA2-3F11-4211-B7A3-9778DEA3084C}"/>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8" name="Freeform 81">
              <a:extLst>
                <a:ext uri="{FF2B5EF4-FFF2-40B4-BE49-F238E27FC236}">
                  <a16:creationId xmlns:a16="http://schemas.microsoft.com/office/drawing/2014/main" id="{FADA7F88-60B4-4654-B704-DDE3D91A684F}"/>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9" name="Freeform 82">
              <a:extLst>
                <a:ext uri="{FF2B5EF4-FFF2-40B4-BE49-F238E27FC236}">
                  <a16:creationId xmlns:a16="http://schemas.microsoft.com/office/drawing/2014/main" id="{C0E79677-0F13-44D8-82AC-2EF230837C7D}"/>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0" name="Freeform 83">
              <a:extLst>
                <a:ext uri="{FF2B5EF4-FFF2-40B4-BE49-F238E27FC236}">
                  <a16:creationId xmlns:a16="http://schemas.microsoft.com/office/drawing/2014/main" id="{F1B326FE-EB6C-446D-9F03-14417ACEDEF9}"/>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1" name="Freeform 84">
              <a:extLst>
                <a:ext uri="{FF2B5EF4-FFF2-40B4-BE49-F238E27FC236}">
                  <a16:creationId xmlns:a16="http://schemas.microsoft.com/office/drawing/2014/main" id="{D3AD1659-9B28-433D-B577-629A14984F1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2" name="Freeform 85">
              <a:extLst>
                <a:ext uri="{FF2B5EF4-FFF2-40B4-BE49-F238E27FC236}">
                  <a16:creationId xmlns:a16="http://schemas.microsoft.com/office/drawing/2014/main" id="{586FE380-F27C-48FE-84B1-72E7967DF616}"/>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3" name="Freeform 86">
              <a:extLst>
                <a:ext uri="{FF2B5EF4-FFF2-40B4-BE49-F238E27FC236}">
                  <a16:creationId xmlns:a16="http://schemas.microsoft.com/office/drawing/2014/main" id="{BA0E37D2-5AED-450C-903A-6B3661F6A580}"/>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4" name="Freeform 87">
              <a:extLst>
                <a:ext uri="{FF2B5EF4-FFF2-40B4-BE49-F238E27FC236}">
                  <a16:creationId xmlns:a16="http://schemas.microsoft.com/office/drawing/2014/main" id="{6B758840-AA68-4D25-B050-0A8E70B56A11}"/>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5" name="Freeform 88">
              <a:extLst>
                <a:ext uri="{FF2B5EF4-FFF2-40B4-BE49-F238E27FC236}">
                  <a16:creationId xmlns:a16="http://schemas.microsoft.com/office/drawing/2014/main" id="{8167FD7D-1CFA-4A07-9ACB-BB974E9BAA94}"/>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6" name="Freeform 89">
              <a:extLst>
                <a:ext uri="{FF2B5EF4-FFF2-40B4-BE49-F238E27FC236}">
                  <a16:creationId xmlns:a16="http://schemas.microsoft.com/office/drawing/2014/main" id="{B3FB453A-5F15-4223-884A-ECC3C97EDC03}"/>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7" name="Freeform 90">
              <a:extLst>
                <a:ext uri="{FF2B5EF4-FFF2-40B4-BE49-F238E27FC236}">
                  <a16:creationId xmlns:a16="http://schemas.microsoft.com/office/drawing/2014/main" id="{97CED4ED-DD4B-4321-A255-EBE1761FCECF}"/>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8" name="Freeform 91">
              <a:extLst>
                <a:ext uri="{FF2B5EF4-FFF2-40B4-BE49-F238E27FC236}">
                  <a16:creationId xmlns:a16="http://schemas.microsoft.com/office/drawing/2014/main" id="{9F433EAB-7E28-47EF-A60F-66D60152CF25}"/>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9" name="Freeform 92">
              <a:extLst>
                <a:ext uri="{FF2B5EF4-FFF2-40B4-BE49-F238E27FC236}">
                  <a16:creationId xmlns:a16="http://schemas.microsoft.com/office/drawing/2014/main" id="{1DA3D218-801F-4942-801B-5F5015889BF3}"/>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0" name="Freeform 93">
              <a:extLst>
                <a:ext uri="{FF2B5EF4-FFF2-40B4-BE49-F238E27FC236}">
                  <a16:creationId xmlns:a16="http://schemas.microsoft.com/office/drawing/2014/main" id="{43306C26-FB53-4FF7-92CA-A48EA4384729}"/>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1" name="Freeform 94">
              <a:extLst>
                <a:ext uri="{FF2B5EF4-FFF2-40B4-BE49-F238E27FC236}">
                  <a16:creationId xmlns:a16="http://schemas.microsoft.com/office/drawing/2014/main" id="{BC9AD0B7-0660-4F43-BE2F-0EA4CC0CC533}"/>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6" name="Group 29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B24040F7-F831-4F41-B084-D065025F7A67}"/>
              </a:ext>
            </a:extLst>
          </p:cNvPr>
          <p:cNvGrpSpPr/>
          <p:nvPr/>
        </p:nvGrpSpPr>
        <p:grpSpPr>
          <a:xfrm>
            <a:off x="8752054" y="2025396"/>
            <a:ext cx="1149200" cy="684917"/>
            <a:chOff x="17506387" y="5621285"/>
            <a:chExt cx="2298700" cy="1370013"/>
          </a:xfrm>
        </p:grpSpPr>
        <p:sp>
          <p:nvSpPr>
            <p:cNvPr id="182" name="Freeform 95">
              <a:extLst>
                <a:ext uri="{FF2B5EF4-FFF2-40B4-BE49-F238E27FC236}">
                  <a16:creationId xmlns:a16="http://schemas.microsoft.com/office/drawing/2014/main" id="{6C1A0A67-1FDA-4FFB-9C7C-23F969EF4D7D}"/>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3" name="Freeform 96">
              <a:extLst>
                <a:ext uri="{FF2B5EF4-FFF2-40B4-BE49-F238E27FC236}">
                  <a16:creationId xmlns:a16="http://schemas.microsoft.com/office/drawing/2014/main" id="{C43F0765-B4F8-4F79-87A7-E7AAD2314DA4}"/>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4" name="Freeform 97">
              <a:extLst>
                <a:ext uri="{FF2B5EF4-FFF2-40B4-BE49-F238E27FC236}">
                  <a16:creationId xmlns:a16="http://schemas.microsoft.com/office/drawing/2014/main" id="{FB44325D-90C7-4FA0-8327-6ABAD0F8627B}"/>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5" name="Freeform 98">
              <a:extLst>
                <a:ext uri="{FF2B5EF4-FFF2-40B4-BE49-F238E27FC236}">
                  <a16:creationId xmlns:a16="http://schemas.microsoft.com/office/drawing/2014/main" id="{EFD4A7F8-CE4B-41EB-95C4-0943C12224E4}"/>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6" name="Freeform 99">
              <a:extLst>
                <a:ext uri="{FF2B5EF4-FFF2-40B4-BE49-F238E27FC236}">
                  <a16:creationId xmlns:a16="http://schemas.microsoft.com/office/drawing/2014/main" id="{2FAAB686-D341-4F29-9EE6-A9B2E695BBC7}"/>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7" name="Freeform 100">
              <a:extLst>
                <a:ext uri="{FF2B5EF4-FFF2-40B4-BE49-F238E27FC236}">
                  <a16:creationId xmlns:a16="http://schemas.microsoft.com/office/drawing/2014/main" id="{427725A2-0406-4733-8B03-4103BD6A4B8F}"/>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8" name="Freeform 101">
              <a:extLst>
                <a:ext uri="{FF2B5EF4-FFF2-40B4-BE49-F238E27FC236}">
                  <a16:creationId xmlns:a16="http://schemas.microsoft.com/office/drawing/2014/main" id="{0DFB7A01-9B84-48AE-B08F-7332D88582C8}"/>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9" name="Freeform 102">
              <a:extLst>
                <a:ext uri="{FF2B5EF4-FFF2-40B4-BE49-F238E27FC236}">
                  <a16:creationId xmlns:a16="http://schemas.microsoft.com/office/drawing/2014/main" id="{0DE175CE-6EC7-4637-94AF-CA96668F4F07}"/>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0" name="Freeform 103">
              <a:extLst>
                <a:ext uri="{FF2B5EF4-FFF2-40B4-BE49-F238E27FC236}">
                  <a16:creationId xmlns:a16="http://schemas.microsoft.com/office/drawing/2014/main" id="{0023F4B2-D07B-4A10-B13B-61922DE0035B}"/>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1" name="Freeform 104">
              <a:extLst>
                <a:ext uri="{FF2B5EF4-FFF2-40B4-BE49-F238E27FC236}">
                  <a16:creationId xmlns:a16="http://schemas.microsoft.com/office/drawing/2014/main" id="{32A0703F-BD3D-4522-8965-75D3E6768307}"/>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2" name="Freeform 105">
              <a:extLst>
                <a:ext uri="{FF2B5EF4-FFF2-40B4-BE49-F238E27FC236}">
                  <a16:creationId xmlns:a16="http://schemas.microsoft.com/office/drawing/2014/main" id="{C31D5D2E-4824-4E18-BEE1-CDCFC4BE4705}"/>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3" name="Freeform 106">
              <a:extLst>
                <a:ext uri="{FF2B5EF4-FFF2-40B4-BE49-F238E27FC236}">
                  <a16:creationId xmlns:a16="http://schemas.microsoft.com/office/drawing/2014/main" id="{ED50E520-BA92-4CA3-BCB6-27292B831A99}"/>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4" name="Freeform 107">
              <a:extLst>
                <a:ext uri="{FF2B5EF4-FFF2-40B4-BE49-F238E27FC236}">
                  <a16:creationId xmlns:a16="http://schemas.microsoft.com/office/drawing/2014/main" id="{A85F50F1-0F5A-4393-8349-4C53E6C7C4D4}"/>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5" name="Freeform 108">
              <a:extLst>
                <a:ext uri="{FF2B5EF4-FFF2-40B4-BE49-F238E27FC236}">
                  <a16:creationId xmlns:a16="http://schemas.microsoft.com/office/drawing/2014/main" id="{F6E6AF1D-F43C-492B-B33D-EB08DDCE6CEC}"/>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6" name="Freeform 109">
              <a:extLst>
                <a:ext uri="{FF2B5EF4-FFF2-40B4-BE49-F238E27FC236}">
                  <a16:creationId xmlns:a16="http://schemas.microsoft.com/office/drawing/2014/main" id="{44C7D5F7-8B04-4CBE-B0DE-D2BFE30826A0}"/>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7" name="Freeform 110">
              <a:extLst>
                <a:ext uri="{FF2B5EF4-FFF2-40B4-BE49-F238E27FC236}">
                  <a16:creationId xmlns:a16="http://schemas.microsoft.com/office/drawing/2014/main" id="{42E75719-BC80-45F7-96E7-1DACE2CFE7F2}"/>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8" name="Freeform 111">
              <a:extLst>
                <a:ext uri="{FF2B5EF4-FFF2-40B4-BE49-F238E27FC236}">
                  <a16:creationId xmlns:a16="http://schemas.microsoft.com/office/drawing/2014/main" id="{DFA22791-62BA-4B80-AB11-33B1C07A4B6D}"/>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9" name="Freeform 112">
              <a:extLst>
                <a:ext uri="{FF2B5EF4-FFF2-40B4-BE49-F238E27FC236}">
                  <a16:creationId xmlns:a16="http://schemas.microsoft.com/office/drawing/2014/main" id="{DD2EA324-6AFC-4C91-9FD1-A6E199882E49}"/>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0" name="Freeform 113">
              <a:extLst>
                <a:ext uri="{FF2B5EF4-FFF2-40B4-BE49-F238E27FC236}">
                  <a16:creationId xmlns:a16="http://schemas.microsoft.com/office/drawing/2014/main" id="{3F6AD13A-1DD9-4145-8023-E2459BEAD29D}"/>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1" name="Freeform 114">
              <a:extLst>
                <a:ext uri="{FF2B5EF4-FFF2-40B4-BE49-F238E27FC236}">
                  <a16:creationId xmlns:a16="http://schemas.microsoft.com/office/drawing/2014/main" id="{4A14DFFB-CFF0-4C9E-8D50-D1F5E0762D99}"/>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2" name="Freeform 115">
              <a:extLst>
                <a:ext uri="{FF2B5EF4-FFF2-40B4-BE49-F238E27FC236}">
                  <a16:creationId xmlns:a16="http://schemas.microsoft.com/office/drawing/2014/main" id="{15EE90D1-7D78-45F8-8A15-A44E1F2029E0}"/>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3" name="Freeform 116">
              <a:extLst>
                <a:ext uri="{FF2B5EF4-FFF2-40B4-BE49-F238E27FC236}">
                  <a16:creationId xmlns:a16="http://schemas.microsoft.com/office/drawing/2014/main" id="{3A0C8722-E2CC-4DC4-B2EC-9185BD4CA7BA}"/>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4" name="Freeform 117">
              <a:extLst>
                <a:ext uri="{FF2B5EF4-FFF2-40B4-BE49-F238E27FC236}">
                  <a16:creationId xmlns:a16="http://schemas.microsoft.com/office/drawing/2014/main" id="{6CF79686-64A9-49A3-ACDF-E4A10FF4ADF5}"/>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5" name="Freeform 118">
              <a:extLst>
                <a:ext uri="{FF2B5EF4-FFF2-40B4-BE49-F238E27FC236}">
                  <a16:creationId xmlns:a16="http://schemas.microsoft.com/office/drawing/2014/main" id="{EFB1B388-FBD8-43E8-A72D-8DBB9FCCEECA}"/>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6" name="Freeform 119">
              <a:extLst>
                <a:ext uri="{FF2B5EF4-FFF2-40B4-BE49-F238E27FC236}">
                  <a16:creationId xmlns:a16="http://schemas.microsoft.com/office/drawing/2014/main" id="{4BD5EC92-8867-41BC-983C-901C347ACD7E}"/>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7" name="Freeform 120">
              <a:extLst>
                <a:ext uri="{FF2B5EF4-FFF2-40B4-BE49-F238E27FC236}">
                  <a16:creationId xmlns:a16="http://schemas.microsoft.com/office/drawing/2014/main" id="{C1870572-8286-42CF-894F-810D87DD85B5}"/>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8" name="Freeform 121">
              <a:extLst>
                <a:ext uri="{FF2B5EF4-FFF2-40B4-BE49-F238E27FC236}">
                  <a16:creationId xmlns:a16="http://schemas.microsoft.com/office/drawing/2014/main" id="{5FDB510F-AC52-48C9-A924-B46C8E316138}"/>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9" name="Freeform 122">
              <a:extLst>
                <a:ext uri="{FF2B5EF4-FFF2-40B4-BE49-F238E27FC236}">
                  <a16:creationId xmlns:a16="http://schemas.microsoft.com/office/drawing/2014/main" id="{D52BA935-1569-4490-AAA6-6BB18E6C8773}"/>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0" name="Freeform 123">
              <a:extLst>
                <a:ext uri="{FF2B5EF4-FFF2-40B4-BE49-F238E27FC236}">
                  <a16:creationId xmlns:a16="http://schemas.microsoft.com/office/drawing/2014/main" id="{3EEAE30A-EE36-456B-9D1C-05C3E658636E}"/>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1" name="Freeform 124">
              <a:extLst>
                <a:ext uri="{FF2B5EF4-FFF2-40B4-BE49-F238E27FC236}">
                  <a16:creationId xmlns:a16="http://schemas.microsoft.com/office/drawing/2014/main" id="{5E4B18F4-5C8B-46E7-BBB1-2EECFE400AA4}"/>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2" name="Freeform 125">
              <a:extLst>
                <a:ext uri="{FF2B5EF4-FFF2-40B4-BE49-F238E27FC236}">
                  <a16:creationId xmlns:a16="http://schemas.microsoft.com/office/drawing/2014/main" id="{7D268473-1729-40EE-B9D6-705359421B5F}"/>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3" name="Freeform 126">
              <a:extLst>
                <a:ext uri="{FF2B5EF4-FFF2-40B4-BE49-F238E27FC236}">
                  <a16:creationId xmlns:a16="http://schemas.microsoft.com/office/drawing/2014/main" id="{3743262C-7B5A-4173-BE61-58F1AA0D7EB5}"/>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4" name="Freeform 127">
              <a:extLst>
                <a:ext uri="{FF2B5EF4-FFF2-40B4-BE49-F238E27FC236}">
                  <a16:creationId xmlns:a16="http://schemas.microsoft.com/office/drawing/2014/main" id="{157A45E6-B4D6-42C8-91E9-B288C5F03D06}"/>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5" name="Freeform 128">
              <a:extLst>
                <a:ext uri="{FF2B5EF4-FFF2-40B4-BE49-F238E27FC236}">
                  <a16:creationId xmlns:a16="http://schemas.microsoft.com/office/drawing/2014/main" id="{4070C225-9A90-4E28-AF7B-565E139D4D0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6" name="Freeform 129">
              <a:extLst>
                <a:ext uri="{FF2B5EF4-FFF2-40B4-BE49-F238E27FC236}">
                  <a16:creationId xmlns:a16="http://schemas.microsoft.com/office/drawing/2014/main" id="{39F6D525-9105-40E6-9419-A6219BB8A2D7}"/>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7" name="Freeform 130">
              <a:extLst>
                <a:ext uri="{FF2B5EF4-FFF2-40B4-BE49-F238E27FC236}">
                  <a16:creationId xmlns:a16="http://schemas.microsoft.com/office/drawing/2014/main" id="{30F5B619-C1B3-433C-96E8-71E3E088AF2E}"/>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8" name="Freeform 131">
              <a:extLst>
                <a:ext uri="{FF2B5EF4-FFF2-40B4-BE49-F238E27FC236}">
                  <a16:creationId xmlns:a16="http://schemas.microsoft.com/office/drawing/2014/main" id="{EAA5E70B-645C-4DA7-A5B4-5EC758A992C4}"/>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9" name="Freeform 132">
              <a:extLst>
                <a:ext uri="{FF2B5EF4-FFF2-40B4-BE49-F238E27FC236}">
                  <a16:creationId xmlns:a16="http://schemas.microsoft.com/office/drawing/2014/main" id="{A4052E2F-ECB7-4D2A-BC27-94D875855146}"/>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0" name="Freeform 133">
              <a:extLst>
                <a:ext uri="{FF2B5EF4-FFF2-40B4-BE49-F238E27FC236}">
                  <a16:creationId xmlns:a16="http://schemas.microsoft.com/office/drawing/2014/main" id="{A09024FA-B396-4E85-99CD-2597B6148082}"/>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1" name="Freeform 134">
              <a:extLst>
                <a:ext uri="{FF2B5EF4-FFF2-40B4-BE49-F238E27FC236}">
                  <a16:creationId xmlns:a16="http://schemas.microsoft.com/office/drawing/2014/main" id="{AB973B8B-0127-48BF-A844-405F81E74F9C}"/>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2" name="Freeform 135">
              <a:extLst>
                <a:ext uri="{FF2B5EF4-FFF2-40B4-BE49-F238E27FC236}">
                  <a16:creationId xmlns:a16="http://schemas.microsoft.com/office/drawing/2014/main" id="{DDD742BE-5E4B-481C-B1B3-3F347CE0518E}"/>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3" name="Freeform 136">
              <a:extLst>
                <a:ext uri="{FF2B5EF4-FFF2-40B4-BE49-F238E27FC236}">
                  <a16:creationId xmlns:a16="http://schemas.microsoft.com/office/drawing/2014/main" id="{D6558061-6AD3-4407-A236-72A71CF602F6}"/>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4" name="Freeform 137">
              <a:extLst>
                <a:ext uri="{FF2B5EF4-FFF2-40B4-BE49-F238E27FC236}">
                  <a16:creationId xmlns:a16="http://schemas.microsoft.com/office/drawing/2014/main" id="{B99F913E-5A38-4154-8AFE-34D7F8199226}"/>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5" name="Freeform 138">
              <a:extLst>
                <a:ext uri="{FF2B5EF4-FFF2-40B4-BE49-F238E27FC236}">
                  <a16:creationId xmlns:a16="http://schemas.microsoft.com/office/drawing/2014/main" id="{F2E6E738-7A05-43E8-AED8-B33168638644}"/>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6" name="Freeform 139">
              <a:extLst>
                <a:ext uri="{FF2B5EF4-FFF2-40B4-BE49-F238E27FC236}">
                  <a16:creationId xmlns:a16="http://schemas.microsoft.com/office/drawing/2014/main" id="{5E6DAEA7-AE37-474D-AA39-1BBD41860C72}"/>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7" name="Freeform 140">
              <a:extLst>
                <a:ext uri="{FF2B5EF4-FFF2-40B4-BE49-F238E27FC236}">
                  <a16:creationId xmlns:a16="http://schemas.microsoft.com/office/drawing/2014/main" id="{37778E2F-5284-4580-B4B7-736A0B6D92B7}"/>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8" name="Freeform 141">
              <a:extLst>
                <a:ext uri="{FF2B5EF4-FFF2-40B4-BE49-F238E27FC236}">
                  <a16:creationId xmlns:a16="http://schemas.microsoft.com/office/drawing/2014/main" id="{B195BC14-4BBB-4681-9720-92D2E5FFFF69}"/>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9" name="Freeform 142">
              <a:extLst>
                <a:ext uri="{FF2B5EF4-FFF2-40B4-BE49-F238E27FC236}">
                  <a16:creationId xmlns:a16="http://schemas.microsoft.com/office/drawing/2014/main" id="{75432A19-38D0-4C64-9282-71D8204C4DE7}"/>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0" name="Freeform 143">
              <a:extLst>
                <a:ext uri="{FF2B5EF4-FFF2-40B4-BE49-F238E27FC236}">
                  <a16:creationId xmlns:a16="http://schemas.microsoft.com/office/drawing/2014/main" id="{A9705377-FE03-40FA-89A9-A9AC2A125A3B}"/>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1" name="Freeform 144">
              <a:extLst>
                <a:ext uri="{FF2B5EF4-FFF2-40B4-BE49-F238E27FC236}">
                  <a16:creationId xmlns:a16="http://schemas.microsoft.com/office/drawing/2014/main" id="{A778012C-2F4C-4377-BF47-A3C7DA8AC3C4}"/>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2" name="Freeform 145">
              <a:extLst>
                <a:ext uri="{FF2B5EF4-FFF2-40B4-BE49-F238E27FC236}">
                  <a16:creationId xmlns:a16="http://schemas.microsoft.com/office/drawing/2014/main" id="{0B94B0C5-C79B-4B42-AF9B-560332048F53}"/>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3" name="Freeform 146">
              <a:extLst>
                <a:ext uri="{FF2B5EF4-FFF2-40B4-BE49-F238E27FC236}">
                  <a16:creationId xmlns:a16="http://schemas.microsoft.com/office/drawing/2014/main" id="{AA0712FD-5F6F-4744-AFEB-A8B3C47CDF16}"/>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4" name="Freeform 147">
              <a:extLst>
                <a:ext uri="{FF2B5EF4-FFF2-40B4-BE49-F238E27FC236}">
                  <a16:creationId xmlns:a16="http://schemas.microsoft.com/office/drawing/2014/main" id="{69A050E5-9B67-4CCC-8F30-277B95B0B749}"/>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5" name="Freeform 148">
              <a:extLst>
                <a:ext uri="{FF2B5EF4-FFF2-40B4-BE49-F238E27FC236}">
                  <a16:creationId xmlns:a16="http://schemas.microsoft.com/office/drawing/2014/main" id="{5245567C-6BEF-412B-8508-F0586C208942}"/>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6" name="Freeform 149">
              <a:extLst>
                <a:ext uri="{FF2B5EF4-FFF2-40B4-BE49-F238E27FC236}">
                  <a16:creationId xmlns:a16="http://schemas.microsoft.com/office/drawing/2014/main" id="{A6A8F99C-36EF-44AD-B766-77E1C87C6F1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7" name="Freeform 150">
              <a:extLst>
                <a:ext uri="{FF2B5EF4-FFF2-40B4-BE49-F238E27FC236}">
                  <a16:creationId xmlns:a16="http://schemas.microsoft.com/office/drawing/2014/main" id="{23F117D1-E52D-4AEB-9837-0A315032A05C}"/>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8" name="Freeform 151">
              <a:extLst>
                <a:ext uri="{FF2B5EF4-FFF2-40B4-BE49-F238E27FC236}">
                  <a16:creationId xmlns:a16="http://schemas.microsoft.com/office/drawing/2014/main" id="{1E75F9E6-03EC-4041-B139-B24807158E9E}"/>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9" name="Freeform 152">
              <a:extLst>
                <a:ext uri="{FF2B5EF4-FFF2-40B4-BE49-F238E27FC236}">
                  <a16:creationId xmlns:a16="http://schemas.microsoft.com/office/drawing/2014/main" id="{D8E4EB22-BE46-419C-A829-28AF000B8BD8}"/>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0" name="Freeform 153">
              <a:extLst>
                <a:ext uri="{FF2B5EF4-FFF2-40B4-BE49-F238E27FC236}">
                  <a16:creationId xmlns:a16="http://schemas.microsoft.com/office/drawing/2014/main" id="{4D14EC8B-63F0-45D0-B6A3-2A7E4166CC9F}"/>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1" name="Freeform 154">
              <a:extLst>
                <a:ext uri="{FF2B5EF4-FFF2-40B4-BE49-F238E27FC236}">
                  <a16:creationId xmlns:a16="http://schemas.microsoft.com/office/drawing/2014/main" id="{DF9CA23C-1592-4FA8-B524-7DC4FDE3599F}"/>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2" name="Freeform 155">
              <a:extLst>
                <a:ext uri="{FF2B5EF4-FFF2-40B4-BE49-F238E27FC236}">
                  <a16:creationId xmlns:a16="http://schemas.microsoft.com/office/drawing/2014/main" id="{0440352E-8FAE-4F54-94BF-83D98B467F28}"/>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3" name="Freeform 156">
              <a:extLst>
                <a:ext uri="{FF2B5EF4-FFF2-40B4-BE49-F238E27FC236}">
                  <a16:creationId xmlns:a16="http://schemas.microsoft.com/office/drawing/2014/main" id="{BD7570D4-F35A-4125-9C95-FE3D9DF219C5}"/>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4" name="Freeform 157">
              <a:extLst>
                <a:ext uri="{FF2B5EF4-FFF2-40B4-BE49-F238E27FC236}">
                  <a16:creationId xmlns:a16="http://schemas.microsoft.com/office/drawing/2014/main" id="{BCE30CA7-C539-4D30-87FC-A6C6312588F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5" name="Freeform 158">
              <a:extLst>
                <a:ext uri="{FF2B5EF4-FFF2-40B4-BE49-F238E27FC236}">
                  <a16:creationId xmlns:a16="http://schemas.microsoft.com/office/drawing/2014/main" id="{0E4D4747-2EB8-4554-A25B-60AA7D02F754}"/>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6" name="Freeform 159">
              <a:extLst>
                <a:ext uri="{FF2B5EF4-FFF2-40B4-BE49-F238E27FC236}">
                  <a16:creationId xmlns:a16="http://schemas.microsoft.com/office/drawing/2014/main" id="{D39BB519-6CD4-44A7-9B4B-9E5AEAE8C68A}"/>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7" name="Freeform 160">
              <a:extLst>
                <a:ext uri="{FF2B5EF4-FFF2-40B4-BE49-F238E27FC236}">
                  <a16:creationId xmlns:a16="http://schemas.microsoft.com/office/drawing/2014/main" id="{B313DAF4-4079-46FF-B256-9721D95EC726}"/>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4" name="Group 29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A0FF6687-935F-4EAD-8C1D-987638A48D85}"/>
              </a:ext>
            </a:extLst>
          </p:cNvPr>
          <p:cNvGrpSpPr/>
          <p:nvPr/>
        </p:nvGrpSpPr>
        <p:grpSpPr>
          <a:xfrm>
            <a:off x="9936968" y="1336510"/>
            <a:ext cx="524601" cy="813488"/>
            <a:chOff x="19876524" y="4243335"/>
            <a:chExt cx="1049338" cy="1627188"/>
          </a:xfrm>
        </p:grpSpPr>
        <p:sp>
          <p:nvSpPr>
            <p:cNvPr id="248" name="Freeform 161">
              <a:extLst>
                <a:ext uri="{FF2B5EF4-FFF2-40B4-BE49-F238E27FC236}">
                  <a16:creationId xmlns:a16="http://schemas.microsoft.com/office/drawing/2014/main" id="{A8690FA8-2251-46E9-8E4D-7E344DC68037}"/>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9" name="Freeform 162">
              <a:extLst>
                <a:ext uri="{FF2B5EF4-FFF2-40B4-BE49-F238E27FC236}">
                  <a16:creationId xmlns:a16="http://schemas.microsoft.com/office/drawing/2014/main" id="{7D28A0CD-19CA-4776-8CAE-139746A65EB4}"/>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0" name="Freeform 163">
              <a:extLst>
                <a:ext uri="{FF2B5EF4-FFF2-40B4-BE49-F238E27FC236}">
                  <a16:creationId xmlns:a16="http://schemas.microsoft.com/office/drawing/2014/main" id="{F4A2CEA1-E501-4994-97D8-99B6582AE7FD}"/>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1" name="Freeform 164">
              <a:extLst>
                <a:ext uri="{FF2B5EF4-FFF2-40B4-BE49-F238E27FC236}">
                  <a16:creationId xmlns:a16="http://schemas.microsoft.com/office/drawing/2014/main" id="{677BCAC5-D598-48A2-9555-3C37666A90C7}"/>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2" name="Freeform 165">
              <a:extLst>
                <a:ext uri="{FF2B5EF4-FFF2-40B4-BE49-F238E27FC236}">
                  <a16:creationId xmlns:a16="http://schemas.microsoft.com/office/drawing/2014/main" id="{1C4B33FB-3D09-40D9-85CE-FB8BE8449B00}"/>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3" name="Freeform 166">
              <a:extLst>
                <a:ext uri="{FF2B5EF4-FFF2-40B4-BE49-F238E27FC236}">
                  <a16:creationId xmlns:a16="http://schemas.microsoft.com/office/drawing/2014/main" id="{62DA5132-D301-48C4-BA3B-7A9CA47159E4}"/>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4" name="Freeform 167">
              <a:extLst>
                <a:ext uri="{FF2B5EF4-FFF2-40B4-BE49-F238E27FC236}">
                  <a16:creationId xmlns:a16="http://schemas.microsoft.com/office/drawing/2014/main" id="{6BE85BAF-04B1-43EA-9101-6EE8357F7583}"/>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5" name="Freeform 168">
              <a:extLst>
                <a:ext uri="{FF2B5EF4-FFF2-40B4-BE49-F238E27FC236}">
                  <a16:creationId xmlns:a16="http://schemas.microsoft.com/office/drawing/2014/main" id="{64A76D63-CF53-43D6-A0EA-B0178280493C}"/>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6" name="Freeform 169">
              <a:extLst>
                <a:ext uri="{FF2B5EF4-FFF2-40B4-BE49-F238E27FC236}">
                  <a16:creationId xmlns:a16="http://schemas.microsoft.com/office/drawing/2014/main" id="{F98AA1B3-4032-49EC-A765-89A3EB7393C1}"/>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7" name="Freeform 170">
              <a:extLst>
                <a:ext uri="{FF2B5EF4-FFF2-40B4-BE49-F238E27FC236}">
                  <a16:creationId xmlns:a16="http://schemas.microsoft.com/office/drawing/2014/main" id="{5ADD4702-FFC3-400A-A0E7-3D5F329D97F5}"/>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8" name="Freeform 171">
              <a:extLst>
                <a:ext uri="{FF2B5EF4-FFF2-40B4-BE49-F238E27FC236}">
                  <a16:creationId xmlns:a16="http://schemas.microsoft.com/office/drawing/2014/main" id="{8B76D7F3-864A-4F32-881C-67EFCB208DDC}"/>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9" name="Freeform 172">
              <a:extLst>
                <a:ext uri="{FF2B5EF4-FFF2-40B4-BE49-F238E27FC236}">
                  <a16:creationId xmlns:a16="http://schemas.microsoft.com/office/drawing/2014/main" id="{CB13DD28-A442-44E5-9FEA-012308214304}"/>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0" name="Freeform 173">
              <a:extLst>
                <a:ext uri="{FF2B5EF4-FFF2-40B4-BE49-F238E27FC236}">
                  <a16:creationId xmlns:a16="http://schemas.microsoft.com/office/drawing/2014/main" id="{ABDBDFD6-3ADC-418F-B738-7FC5AD8E84B6}"/>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3" name="Group 292"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FFB0D468-979F-4C8C-89D5-56D302BA3CF3}"/>
              </a:ext>
            </a:extLst>
          </p:cNvPr>
          <p:cNvGrpSpPr/>
          <p:nvPr/>
        </p:nvGrpSpPr>
        <p:grpSpPr>
          <a:xfrm>
            <a:off x="5270326" y="3697610"/>
            <a:ext cx="1546024" cy="1189676"/>
            <a:chOff x="10542024" y="8966148"/>
            <a:chExt cx="3092450" cy="2379662"/>
          </a:xfrm>
        </p:grpSpPr>
        <p:sp>
          <p:nvSpPr>
            <p:cNvPr id="263" name="Freeform 176">
              <a:extLst>
                <a:ext uri="{FF2B5EF4-FFF2-40B4-BE49-F238E27FC236}">
                  <a16:creationId xmlns:a16="http://schemas.microsoft.com/office/drawing/2014/main" id="{F924E95F-5C28-4C6B-AA19-4FADA00EA1A3}"/>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64" name="Freeform 177">
              <a:extLst>
                <a:ext uri="{FF2B5EF4-FFF2-40B4-BE49-F238E27FC236}">
                  <a16:creationId xmlns:a16="http://schemas.microsoft.com/office/drawing/2014/main" id="{2B4FC0D9-C5C4-4FDF-BEBA-AF82D37AB73A}"/>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65" name="Freeform 178">
              <a:extLst>
                <a:ext uri="{FF2B5EF4-FFF2-40B4-BE49-F238E27FC236}">
                  <a16:creationId xmlns:a16="http://schemas.microsoft.com/office/drawing/2014/main" id="{B1593F66-C321-498C-9274-C9DE51B359E5}"/>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66" name="Freeform 179">
              <a:extLst>
                <a:ext uri="{FF2B5EF4-FFF2-40B4-BE49-F238E27FC236}">
                  <a16:creationId xmlns:a16="http://schemas.microsoft.com/office/drawing/2014/main" id="{F19CD9EA-8ECA-44BF-8106-E1597AA44C46}"/>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67" name="Freeform 180">
              <a:extLst>
                <a:ext uri="{FF2B5EF4-FFF2-40B4-BE49-F238E27FC236}">
                  <a16:creationId xmlns:a16="http://schemas.microsoft.com/office/drawing/2014/main" id="{0014E7A7-93BB-42F8-AEB8-DACF1F2DDFED}"/>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68" name="Freeform 181">
              <a:extLst>
                <a:ext uri="{FF2B5EF4-FFF2-40B4-BE49-F238E27FC236}">
                  <a16:creationId xmlns:a16="http://schemas.microsoft.com/office/drawing/2014/main" id="{07D1916F-5715-4AF1-A7BA-A13BD391F62A}"/>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69" name="Freeform 182">
              <a:extLst>
                <a:ext uri="{FF2B5EF4-FFF2-40B4-BE49-F238E27FC236}">
                  <a16:creationId xmlns:a16="http://schemas.microsoft.com/office/drawing/2014/main" id="{CA32A1E1-DE28-40F2-BF61-FE90B9F81F90}"/>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70" name="Freeform 183">
              <a:extLst>
                <a:ext uri="{FF2B5EF4-FFF2-40B4-BE49-F238E27FC236}">
                  <a16:creationId xmlns:a16="http://schemas.microsoft.com/office/drawing/2014/main" id="{DEFCFD4E-758E-42D9-93F2-AAB8CD4580F4}"/>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71" name="Freeform 184">
              <a:extLst>
                <a:ext uri="{FF2B5EF4-FFF2-40B4-BE49-F238E27FC236}">
                  <a16:creationId xmlns:a16="http://schemas.microsoft.com/office/drawing/2014/main" id="{DE366BBE-7F1C-4130-86F5-A8DFE770FA6B}"/>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72" name="Freeform 185">
              <a:extLst>
                <a:ext uri="{FF2B5EF4-FFF2-40B4-BE49-F238E27FC236}">
                  <a16:creationId xmlns:a16="http://schemas.microsoft.com/office/drawing/2014/main" id="{B9CF7461-95A8-4524-9A3D-D796834A9CA4}"/>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73" name="Freeform 186">
              <a:extLst>
                <a:ext uri="{FF2B5EF4-FFF2-40B4-BE49-F238E27FC236}">
                  <a16:creationId xmlns:a16="http://schemas.microsoft.com/office/drawing/2014/main" id="{67E9AF0F-F0FF-4D41-A8C8-CEC3EF63BD92}"/>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74" name="Freeform 187">
              <a:extLst>
                <a:ext uri="{FF2B5EF4-FFF2-40B4-BE49-F238E27FC236}">
                  <a16:creationId xmlns:a16="http://schemas.microsoft.com/office/drawing/2014/main" id="{C167F978-901A-4133-B10A-34F38B8E3165}"/>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75" name="Freeform 188">
              <a:extLst>
                <a:ext uri="{FF2B5EF4-FFF2-40B4-BE49-F238E27FC236}">
                  <a16:creationId xmlns:a16="http://schemas.microsoft.com/office/drawing/2014/main" id="{1FC64121-D115-46C9-9E16-6AD2645F00BE}"/>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76" name="Freeform 189">
              <a:extLst>
                <a:ext uri="{FF2B5EF4-FFF2-40B4-BE49-F238E27FC236}">
                  <a16:creationId xmlns:a16="http://schemas.microsoft.com/office/drawing/2014/main" id="{C4AEBAC5-642B-4446-8C06-5A17BD6C63CC}"/>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77" name="Freeform 190">
              <a:extLst>
                <a:ext uri="{FF2B5EF4-FFF2-40B4-BE49-F238E27FC236}">
                  <a16:creationId xmlns:a16="http://schemas.microsoft.com/office/drawing/2014/main" id="{A6AA1248-D6A3-48AB-86E9-13E8234270B2}"/>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78" name="Freeform 191">
              <a:extLst>
                <a:ext uri="{FF2B5EF4-FFF2-40B4-BE49-F238E27FC236}">
                  <a16:creationId xmlns:a16="http://schemas.microsoft.com/office/drawing/2014/main" id="{E5DEFF83-73E8-44DE-B747-8DCE76F1BD44}"/>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79" name="Freeform 192">
              <a:extLst>
                <a:ext uri="{FF2B5EF4-FFF2-40B4-BE49-F238E27FC236}">
                  <a16:creationId xmlns:a16="http://schemas.microsoft.com/office/drawing/2014/main" id="{DC99F251-F1E8-477C-B279-22AAED3B1D5F}"/>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80" name="Freeform 193">
              <a:extLst>
                <a:ext uri="{FF2B5EF4-FFF2-40B4-BE49-F238E27FC236}">
                  <a16:creationId xmlns:a16="http://schemas.microsoft.com/office/drawing/2014/main" id="{4122DFF7-C8AB-4179-B4F1-467A314792DB}"/>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81" name="Freeform 194">
              <a:extLst>
                <a:ext uri="{FF2B5EF4-FFF2-40B4-BE49-F238E27FC236}">
                  <a16:creationId xmlns:a16="http://schemas.microsoft.com/office/drawing/2014/main" id="{5EDDF603-26E0-4242-9B05-A3133CDDF9F5}"/>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82" name="Freeform 195">
              <a:extLst>
                <a:ext uri="{FF2B5EF4-FFF2-40B4-BE49-F238E27FC236}">
                  <a16:creationId xmlns:a16="http://schemas.microsoft.com/office/drawing/2014/main" id="{E7557635-E8E0-4933-B9A2-6C227E1FBA73}"/>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83" name="Freeform 196">
              <a:extLst>
                <a:ext uri="{FF2B5EF4-FFF2-40B4-BE49-F238E27FC236}">
                  <a16:creationId xmlns:a16="http://schemas.microsoft.com/office/drawing/2014/main" id="{666CFDA0-E691-4E49-A009-42028E004EB4}"/>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84" name="Freeform 197">
              <a:extLst>
                <a:ext uri="{FF2B5EF4-FFF2-40B4-BE49-F238E27FC236}">
                  <a16:creationId xmlns:a16="http://schemas.microsoft.com/office/drawing/2014/main" id="{927626A2-EFCF-45DD-B8AE-D4708220974D}"/>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85" name="Freeform 198">
              <a:extLst>
                <a:ext uri="{FF2B5EF4-FFF2-40B4-BE49-F238E27FC236}">
                  <a16:creationId xmlns:a16="http://schemas.microsoft.com/office/drawing/2014/main" id="{5B68F72D-423D-40D9-BAD0-C8650A563821}"/>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86" name="Freeform 199">
              <a:extLst>
                <a:ext uri="{FF2B5EF4-FFF2-40B4-BE49-F238E27FC236}">
                  <a16:creationId xmlns:a16="http://schemas.microsoft.com/office/drawing/2014/main" id="{F371D61E-078D-4774-A456-A71D2813CBAF}"/>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87" name="Freeform 200">
              <a:extLst>
                <a:ext uri="{FF2B5EF4-FFF2-40B4-BE49-F238E27FC236}">
                  <a16:creationId xmlns:a16="http://schemas.microsoft.com/office/drawing/2014/main" id="{7612C7CA-FB8D-499C-95BA-C78B24536F6E}"/>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88" name="Freeform 201">
              <a:extLst>
                <a:ext uri="{FF2B5EF4-FFF2-40B4-BE49-F238E27FC236}">
                  <a16:creationId xmlns:a16="http://schemas.microsoft.com/office/drawing/2014/main" id="{4B349A48-DCCC-4464-8B07-7816D6472F56}"/>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89" name="Freeform 202">
              <a:extLst>
                <a:ext uri="{FF2B5EF4-FFF2-40B4-BE49-F238E27FC236}">
                  <a16:creationId xmlns:a16="http://schemas.microsoft.com/office/drawing/2014/main" id="{F298BF63-B0A0-436C-8760-0D7CF8911884}"/>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90" name="Freeform 203">
              <a:extLst>
                <a:ext uri="{FF2B5EF4-FFF2-40B4-BE49-F238E27FC236}">
                  <a16:creationId xmlns:a16="http://schemas.microsoft.com/office/drawing/2014/main" id="{97BC677B-2AE4-4753-AD6D-1BB13154FB57}"/>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291" name="Freeform 204">
              <a:extLst>
                <a:ext uri="{FF2B5EF4-FFF2-40B4-BE49-F238E27FC236}">
                  <a16:creationId xmlns:a16="http://schemas.microsoft.com/office/drawing/2014/main" id="{A0074225-7A77-48F1-944A-47D52EB92ED0}"/>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7" name="Freeform 206">
              <a:extLst>
                <a:ext uri="{FF2B5EF4-FFF2-40B4-BE49-F238E27FC236}">
                  <a16:creationId xmlns:a16="http://schemas.microsoft.com/office/drawing/2014/main" id="{D50AB3D3-FA2C-4131-B042-39E0DFB3D5B4}"/>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8" name="Freeform 207">
              <a:extLst>
                <a:ext uri="{FF2B5EF4-FFF2-40B4-BE49-F238E27FC236}">
                  <a16:creationId xmlns:a16="http://schemas.microsoft.com/office/drawing/2014/main" id="{6D635402-3B29-4FE5-B34B-E6D3015D30B8}"/>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9" name="Freeform 208">
              <a:extLst>
                <a:ext uri="{FF2B5EF4-FFF2-40B4-BE49-F238E27FC236}">
                  <a16:creationId xmlns:a16="http://schemas.microsoft.com/office/drawing/2014/main" id="{1BC176FD-F951-469B-AC9F-B712FC75252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10" name="Freeform 209">
              <a:extLst>
                <a:ext uri="{FF2B5EF4-FFF2-40B4-BE49-F238E27FC236}">
                  <a16:creationId xmlns:a16="http://schemas.microsoft.com/office/drawing/2014/main" id="{FCE44728-246E-47D9-8B34-DB4E32877CFB}"/>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11" name="Freeform 210">
              <a:extLst>
                <a:ext uri="{FF2B5EF4-FFF2-40B4-BE49-F238E27FC236}">
                  <a16:creationId xmlns:a16="http://schemas.microsoft.com/office/drawing/2014/main" id="{577A7914-7962-4F97-8EE0-173CF368BCEC}"/>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12" name="Freeform 211">
              <a:extLst>
                <a:ext uri="{FF2B5EF4-FFF2-40B4-BE49-F238E27FC236}">
                  <a16:creationId xmlns:a16="http://schemas.microsoft.com/office/drawing/2014/main" id="{39686F45-9D30-4E5D-895D-284BAD6401BE}"/>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13" name="Freeform 212">
              <a:extLst>
                <a:ext uri="{FF2B5EF4-FFF2-40B4-BE49-F238E27FC236}">
                  <a16:creationId xmlns:a16="http://schemas.microsoft.com/office/drawing/2014/main" id="{889A9090-7C52-4414-98F7-1139AABF7FEB}"/>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14" name="Freeform 213">
              <a:extLst>
                <a:ext uri="{FF2B5EF4-FFF2-40B4-BE49-F238E27FC236}">
                  <a16:creationId xmlns:a16="http://schemas.microsoft.com/office/drawing/2014/main" id="{7EDAC03C-AC54-46BF-84B7-D0F1AA0D5354}"/>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grpSp>
      <p:grpSp>
        <p:nvGrpSpPr>
          <p:cNvPr id="297" name="Group 296"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660F525-82BC-4600-8DA5-32945A3A336E}"/>
              </a:ext>
            </a:extLst>
          </p:cNvPr>
          <p:cNvGrpSpPr/>
          <p:nvPr/>
        </p:nvGrpSpPr>
        <p:grpSpPr>
          <a:xfrm>
            <a:off x="9921890" y="2492060"/>
            <a:ext cx="2047608" cy="1129359"/>
            <a:chOff x="19846362" y="6554735"/>
            <a:chExt cx="4095750" cy="2259013"/>
          </a:xfrm>
        </p:grpSpPr>
        <p:sp>
          <p:nvSpPr>
            <p:cNvPr id="15" name="Freeform 214">
              <a:extLst>
                <a:ext uri="{FF2B5EF4-FFF2-40B4-BE49-F238E27FC236}">
                  <a16:creationId xmlns:a16="http://schemas.microsoft.com/office/drawing/2014/main" id="{CAE2DBA4-61BC-42B3-A023-83A6DCA99BE8}"/>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 name="Freeform 215">
              <a:extLst>
                <a:ext uri="{FF2B5EF4-FFF2-40B4-BE49-F238E27FC236}">
                  <a16:creationId xmlns:a16="http://schemas.microsoft.com/office/drawing/2014/main" id="{EB8A6349-A02F-429D-96CC-AC8629D4530E}"/>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 name="Freeform 216">
              <a:extLst>
                <a:ext uri="{FF2B5EF4-FFF2-40B4-BE49-F238E27FC236}">
                  <a16:creationId xmlns:a16="http://schemas.microsoft.com/office/drawing/2014/main" id="{406EF00C-C39F-4C0F-9F3F-4CC85BA3C5D2}"/>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 name="Freeform 217">
              <a:extLst>
                <a:ext uri="{FF2B5EF4-FFF2-40B4-BE49-F238E27FC236}">
                  <a16:creationId xmlns:a16="http://schemas.microsoft.com/office/drawing/2014/main" id="{AA32E540-E2B3-4166-A179-E17B4B191546}"/>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 name="Freeform 218">
              <a:extLst>
                <a:ext uri="{FF2B5EF4-FFF2-40B4-BE49-F238E27FC236}">
                  <a16:creationId xmlns:a16="http://schemas.microsoft.com/office/drawing/2014/main" id="{191EACD9-C0DD-4040-8A83-2BBED0A61312}"/>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 name="Freeform 219">
              <a:extLst>
                <a:ext uri="{FF2B5EF4-FFF2-40B4-BE49-F238E27FC236}">
                  <a16:creationId xmlns:a16="http://schemas.microsoft.com/office/drawing/2014/main" id="{3BD26426-F374-4B0B-BC89-614D160045E8}"/>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 name="Freeform 220">
              <a:extLst>
                <a:ext uri="{FF2B5EF4-FFF2-40B4-BE49-F238E27FC236}">
                  <a16:creationId xmlns:a16="http://schemas.microsoft.com/office/drawing/2014/main" id="{A112519B-8B0F-4538-92EA-887CF1674995}"/>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 name="Freeform 221">
              <a:extLst>
                <a:ext uri="{FF2B5EF4-FFF2-40B4-BE49-F238E27FC236}">
                  <a16:creationId xmlns:a16="http://schemas.microsoft.com/office/drawing/2014/main" id="{FE4ECB27-D35E-463A-A589-FFDD8AFF8E7B}"/>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 name="Freeform 222">
              <a:extLst>
                <a:ext uri="{FF2B5EF4-FFF2-40B4-BE49-F238E27FC236}">
                  <a16:creationId xmlns:a16="http://schemas.microsoft.com/office/drawing/2014/main" id="{832E1BC6-FB0A-4472-A97A-A626805F5C68}"/>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 name="Freeform 223">
              <a:extLst>
                <a:ext uri="{FF2B5EF4-FFF2-40B4-BE49-F238E27FC236}">
                  <a16:creationId xmlns:a16="http://schemas.microsoft.com/office/drawing/2014/main" id="{924FBC6E-00DC-46D2-9702-BF1997B37163}"/>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00" name="Group 299"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40B4EF6C-F45B-46E3-A7AA-30D98A8AA2D1}"/>
              </a:ext>
            </a:extLst>
          </p:cNvPr>
          <p:cNvGrpSpPr/>
          <p:nvPr/>
        </p:nvGrpSpPr>
        <p:grpSpPr>
          <a:xfrm>
            <a:off x="9550463" y="3528562"/>
            <a:ext cx="903964" cy="569045"/>
            <a:chOff x="19103412" y="8628010"/>
            <a:chExt cx="1808163" cy="1138238"/>
          </a:xfrm>
        </p:grpSpPr>
        <p:sp>
          <p:nvSpPr>
            <p:cNvPr id="262" name="Freeform 175">
              <a:extLst>
                <a:ext uri="{FF2B5EF4-FFF2-40B4-BE49-F238E27FC236}">
                  <a16:creationId xmlns:a16="http://schemas.microsoft.com/office/drawing/2014/main" id="{8304DF77-B421-4943-A8CB-80153E2080E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 name="Freeform 224">
              <a:extLst>
                <a:ext uri="{FF2B5EF4-FFF2-40B4-BE49-F238E27FC236}">
                  <a16:creationId xmlns:a16="http://schemas.microsoft.com/office/drawing/2014/main" id="{6D3A46FD-49FB-45C0-8F69-BFE33390D566}"/>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 name="Freeform 225">
              <a:extLst>
                <a:ext uri="{FF2B5EF4-FFF2-40B4-BE49-F238E27FC236}">
                  <a16:creationId xmlns:a16="http://schemas.microsoft.com/office/drawing/2014/main" id="{A492F016-157B-4B30-B12F-2C4136703B92}"/>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 name="Freeform 226">
              <a:extLst>
                <a:ext uri="{FF2B5EF4-FFF2-40B4-BE49-F238E27FC236}">
                  <a16:creationId xmlns:a16="http://schemas.microsoft.com/office/drawing/2014/main" id="{BE71051B-7FFB-4325-B30C-8C7E7AC5BAE0}"/>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 name="Freeform 227">
              <a:extLst>
                <a:ext uri="{FF2B5EF4-FFF2-40B4-BE49-F238E27FC236}">
                  <a16:creationId xmlns:a16="http://schemas.microsoft.com/office/drawing/2014/main" id="{7B11280C-66E9-43CE-930F-3EF2126BCF06}"/>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 name="Freeform 228">
              <a:extLst>
                <a:ext uri="{FF2B5EF4-FFF2-40B4-BE49-F238E27FC236}">
                  <a16:creationId xmlns:a16="http://schemas.microsoft.com/office/drawing/2014/main" id="{5E4340EE-A779-40AB-B01A-9CDFA9ACE461}"/>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 name="Freeform 229">
              <a:extLst>
                <a:ext uri="{FF2B5EF4-FFF2-40B4-BE49-F238E27FC236}">
                  <a16:creationId xmlns:a16="http://schemas.microsoft.com/office/drawing/2014/main" id="{4F085F78-BFB8-4AD8-AAB1-526FDCA367F3}"/>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03" name="Group 302"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7D7288E2-4161-4444-933B-A3CDD5E4BCF6}"/>
              </a:ext>
            </a:extLst>
          </p:cNvPr>
          <p:cNvGrpSpPr/>
          <p:nvPr/>
        </p:nvGrpSpPr>
        <p:grpSpPr>
          <a:xfrm>
            <a:off x="8342532" y="3668244"/>
            <a:ext cx="1730150" cy="1089677"/>
            <a:chOff x="16687237" y="8907410"/>
            <a:chExt cx="3460750" cy="2179638"/>
          </a:xfrm>
        </p:grpSpPr>
        <p:sp>
          <p:nvSpPr>
            <p:cNvPr id="261" name="Freeform 174">
              <a:extLst>
                <a:ext uri="{FF2B5EF4-FFF2-40B4-BE49-F238E27FC236}">
                  <a16:creationId xmlns:a16="http://schemas.microsoft.com/office/drawing/2014/main" id="{96AF8F91-4C77-4923-90C8-281051BE29E4}"/>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 name="Freeform 230">
              <a:extLst>
                <a:ext uri="{FF2B5EF4-FFF2-40B4-BE49-F238E27FC236}">
                  <a16:creationId xmlns:a16="http://schemas.microsoft.com/office/drawing/2014/main" id="{67EF74E2-A89D-4FB5-B181-8AE6F5F1DF3B}"/>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 name="Freeform 231">
              <a:extLst>
                <a:ext uri="{FF2B5EF4-FFF2-40B4-BE49-F238E27FC236}">
                  <a16:creationId xmlns:a16="http://schemas.microsoft.com/office/drawing/2014/main" id="{8FF86C43-B481-4FEC-9434-60FDDE45143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 name="Freeform 232">
              <a:extLst>
                <a:ext uri="{FF2B5EF4-FFF2-40B4-BE49-F238E27FC236}">
                  <a16:creationId xmlns:a16="http://schemas.microsoft.com/office/drawing/2014/main" id="{6B335B01-471D-4986-A5E4-CEC9481A9731}"/>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 name="Freeform 233">
              <a:extLst>
                <a:ext uri="{FF2B5EF4-FFF2-40B4-BE49-F238E27FC236}">
                  <a16:creationId xmlns:a16="http://schemas.microsoft.com/office/drawing/2014/main" id="{CC36CE95-6C61-46F9-83FB-52873951DDAE}"/>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 name="Freeform 234">
              <a:extLst>
                <a:ext uri="{FF2B5EF4-FFF2-40B4-BE49-F238E27FC236}">
                  <a16:creationId xmlns:a16="http://schemas.microsoft.com/office/drawing/2014/main" id="{8276CDCD-02B5-4859-A92D-88C9E80BCBAF}"/>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 name="Freeform 235">
              <a:extLst>
                <a:ext uri="{FF2B5EF4-FFF2-40B4-BE49-F238E27FC236}">
                  <a16:creationId xmlns:a16="http://schemas.microsoft.com/office/drawing/2014/main" id="{BFAE6800-BA0C-4633-B15E-99F4C64226F7}"/>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7" name="Freeform 236">
              <a:extLst>
                <a:ext uri="{FF2B5EF4-FFF2-40B4-BE49-F238E27FC236}">
                  <a16:creationId xmlns:a16="http://schemas.microsoft.com/office/drawing/2014/main" id="{789C58C6-5525-42B1-9A2C-19C24862C7E4}"/>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8" name="Freeform 237">
              <a:extLst>
                <a:ext uri="{FF2B5EF4-FFF2-40B4-BE49-F238E27FC236}">
                  <a16:creationId xmlns:a16="http://schemas.microsoft.com/office/drawing/2014/main" id="{25872DBF-EE68-4749-B55A-38EC19E29C1E}"/>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9" name="Freeform 238">
              <a:extLst>
                <a:ext uri="{FF2B5EF4-FFF2-40B4-BE49-F238E27FC236}">
                  <a16:creationId xmlns:a16="http://schemas.microsoft.com/office/drawing/2014/main" id="{C454E587-90FA-4D75-8792-E4BE40948615}"/>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0" name="Freeform 239">
              <a:extLst>
                <a:ext uri="{FF2B5EF4-FFF2-40B4-BE49-F238E27FC236}">
                  <a16:creationId xmlns:a16="http://schemas.microsoft.com/office/drawing/2014/main" id="{915F2E31-4F6B-4F53-97AA-1623132FC493}"/>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1" name="Freeform 240">
              <a:extLst>
                <a:ext uri="{FF2B5EF4-FFF2-40B4-BE49-F238E27FC236}">
                  <a16:creationId xmlns:a16="http://schemas.microsoft.com/office/drawing/2014/main" id="{D9E8402F-4985-485D-9320-DB18B25BAEB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2" name="Freeform 241">
              <a:extLst>
                <a:ext uri="{FF2B5EF4-FFF2-40B4-BE49-F238E27FC236}">
                  <a16:creationId xmlns:a16="http://schemas.microsoft.com/office/drawing/2014/main" id="{2EF37617-88B5-4AA9-951F-4A2113455006}"/>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3" name="Freeform 242">
              <a:extLst>
                <a:ext uri="{FF2B5EF4-FFF2-40B4-BE49-F238E27FC236}">
                  <a16:creationId xmlns:a16="http://schemas.microsoft.com/office/drawing/2014/main" id="{D8D738B9-765D-4653-8E91-845AE4F3589B}"/>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4" name="Freeform 243">
              <a:extLst>
                <a:ext uri="{FF2B5EF4-FFF2-40B4-BE49-F238E27FC236}">
                  <a16:creationId xmlns:a16="http://schemas.microsoft.com/office/drawing/2014/main" id="{713D9BA4-4CC8-42ED-9CAB-680983BC4733}"/>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5" name="Freeform 244">
              <a:extLst>
                <a:ext uri="{FF2B5EF4-FFF2-40B4-BE49-F238E27FC236}">
                  <a16:creationId xmlns:a16="http://schemas.microsoft.com/office/drawing/2014/main" id="{0772E5A0-371B-4AB6-8358-7F0347F12E23}"/>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6" name="Freeform 245">
              <a:extLst>
                <a:ext uri="{FF2B5EF4-FFF2-40B4-BE49-F238E27FC236}">
                  <a16:creationId xmlns:a16="http://schemas.microsoft.com/office/drawing/2014/main" id="{ED6F6168-B2FE-488F-8164-2C55BD990200}"/>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5" name="Group 29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A94196A-FEF6-47E9-B637-1017599478FB}"/>
              </a:ext>
            </a:extLst>
          </p:cNvPr>
          <p:cNvGrpSpPr/>
          <p:nvPr/>
        </p:nvGrpSpPr>
        <p:grpSpPr>
          <a:xfrm>
            <a:off x="9168719" y="2572219"/>
            <a:ext cx="355554" cy="499997"/>
            <a:chOff x="18339824" y="6715073"/>
            <a:chExt cx="711201" cy="1000125"/>
          </a:xfrm>
        </p:grpSpPr>
        <p:sp>
          <p:nvSpPr>
            <p:cNvPr id="47" name="Freeform 246">
              <a:extLst>
                <a:ext uri="{FF2B5EF4-FFF2-40B4-BE49-F238E27FC236}">
                  <a16:creationId xmlns:a16="http://schemas.microsoft.com/office/drawing/2014/main" id="{889C24A1-99AB-442F-A6AA-89AB604A49E5}"/>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8" name="Freeform 247">
              <a:extLst>
                <a:ext uri="{FF2B5EF4-FFF2-40B4-BE49-F238E27FC236}">
                  <a16:creationId xmlns:a16="http://schemas.microsoft.com/office/drawing/2014/main" id="{929AE0AF-02E7-47BD-9BC4-F89159EA812E}"/>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9" name="Freeform 248">
              <a:extLst>
                <a:ext uri="{FF2B5EF4-FFF2-40B4-BE49-F238E27FC236}">
                  <a16:creationId xmlns:a16="http://schemas.microsoft.com/office/drawing/2014/main" id="{FAF33B64-CDF3-4607-AE97-42C2DDD157AF}"/>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0" name="Freeform 249">
              <a:extLst>
                <a:ext uri="{FF2B5EF4-FFF2-40B4-BE49-F238E27FC236}">
                  <a16:creationId xmlns:a16="http://schemas.microsoft.com/office/drawing/2014/main" id="{3036EC75-A7DE-48B9-9BC1-37B8D7B38DFA}"/>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1" name="Freeform 250">
              <a:extLst>
                <a:ext uri="{FF2B5EF4-FFF2-40B4-BE49-F238E27FC236}">
                  <a16:creationId xmlns:a16="http://schemas.microsoft.com/office/drawing/2014/main" id="{249C238E-8614-4C95-BC38-B4627687FFA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2" name="Freeform 251">
              <a:extLst>
                <a:ext uri="{FF2B5EF4-FFF2-40B4-BE49-F238E27FC236}">
                  <a16:creationId xmlns:a16="http://schemas.microsoft.com/office/drawing/2014/main" id="{021424F6-F8B3-4E2A-9F60-ED8368A4A10F}"/>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3" name="Freeform 252">
              <a:extLst>
                <a:ext uri="{FF2B5EF4-FFF2-40B4-BE49-F238E27FC236}">
                  <a16:creationId xmlns:a16="http://schemas.microsoft.com/office/drawing/2014/main" id="{1D115DAC-0C8A-4F54-A47D-A60076616FA1}"/>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4" name="Freeform 253">
              <a:extLst>
                <a:ext uri="{FF2B5EF4-FFF2-40B4-BE49-F238E27FC236}">
                  <a16:creationId xmlns:a16="http://schemas.microsoft.com/office/drawing/2014/main" id="{F57B1500-9E5A-49C8-ADEA-FCEBA2A3C744}"/>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5" name="Freeform 254">
              <a:extLst>
                <a:ext uri="{FF2B5EF4-FFF2-40B4-BE49-F238E27FC236}">
                  <a16:creationId xmlns:a16="http://schemas.microsoft.com/office/drawing/2014/main" id="{82BDD769-4B3E-4DE6-BD40-40C6AEB2D296}"/>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6" name="Freeform 255">
              <a:extLst>
                <a:ext uri="{FF2B5EF4-FFF2-40B4-BE49-F238E27FC236}">
                  <a16:creationId xmlns:a16="http://schemas.microsoft.com/office/drawing/2014/main" id="{E4B71C8C-9D6A-4FF1-A5B7-40FB3D889E24}"/>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7" name="Freeform 256">
              <a:extLst>
                <a:ext uri="{FF2B5EF4-FFF2-40B4-BE49-F238E27FC236}">
                  <a16:creationId xmlns:a16="http://schemas.microsoft.com/office/drawing/2014/main" id="{2F516B2E-433D-404A-828B-581AAD026ACE}"/>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8" name="Freeform 257">
              <a:extLst>
                <a:ext uri="{FF2B5EF4-FFF2-40B4-BE49-F238E27FC236}">
                  <a16:creationId xmlns:a16="http://schemas.microsoft.com/office/drawing/2014/main" id="{152F024F-4F97-4633-A49C-4C64D2E06B62}"/>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9" name="Freeform 258">
              <a:extLst>
                <a:ext uri="{FF2B5EF4-FFF2-40B4-BE49-F238E27FC236}">
                  <a16:creationId xmlns:a16="http://schemas.microsoft.com/office/drawing/2014/main" id="{E4BD01DD-D67D-4EFF-B447-310400546D54}"/>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02" name="Group 301"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6680E6E2-A276-4328-9333-C3904535D94B}"/>
              </a:ext>
            </a:extLst>
          </p:cNvPr>
          <p:cNvGrpSpPr/>
          <p:nvPr/>
        </p:nvGrpSpPr>
        <p:grpSpPr>
          <a:xfrm>
            <a:off x="7040158" y="4101576"/>
            <a:ext cx="205555" cy="288888"/>
            <a:chOff x="14082149" y="9774185"/>
            <a:chExt cx="411163" cy="577851"/>
          </a:xfrm>
        </p:grpSpPr>
        <p:sp>
          <p:nvSpPr>
            <p:cNvPr id="60" name="Freeform 259">
              <a:extLst>
                <a:ext uri="{FF2B5EF4-FFF2-40B4-BE49-F238E27FC236}">
                  <a16:creationId xmlns:a16="http://schemas.microsoft.com/office/drawing/2014/main" id="{E2BCE6FF-2FC9-4D54-AE1C-C7387AC935B7}"/>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61" name="Freeform 260">
              <a:extLst>
                <a:ext uri="{FF2B5EF4-FFF2-40B4-BE49-F238E27FC236}">
                  <a16:creationId xmlns:a16="http://schemas.microsoft.com/office/drawing/2014/main" id="{4717BD30-9E3E-436A-BA1F-A95483C26092}"/>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62" name="Freeform 261">
              <a:extLst>
                <a:ext uri="{FF2B5EF4-FFF2-40B4-BE49-F238E27FC236}">
                  <a16:creationId xmlns:a16="http://schemas.microsoft.com/office/drawing/2014/main" id="{27B46613-4E3B-4EAD-A115-010903B7AE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63" name="Freeform 262">
              <a:extLst>
                <a:ext uri="{FF2B5EF4-FFF2-40B4-BE49-F238E27FC236}">
                  <a16:creationId xmlns:a16="http://schemas.microsoft.com/office/drawing/2014/main" id="{C3A11D6D-7C3A-48DF-BAFA-C49F0D071D33}"/>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64" name="Freeform 263">
              <a:extLst>
                <a:ext uri="{FF2B5EF4-FFF2-40B4-BE49-F238E27FC236}">
                  <a16:creationId xmlns:a16="http://schemas.microsoft.com/office/drawing/2014/main" id="{E0568E64-1E4D-49E3-9459-3AFF7C7A5BE0}"/>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65" name="Freeform 264">
              <a:extLst>
                <a:ext uri="{FF2B5EF4-FFF2-40B4-BE49-F238E27FC236}">
                  <a16:creationId xmlns:a16="http://schemas.microsoft.com/office/drawing/2014/main" id="{20E74DE2-B1F0-4A8E-B8FD-7FBC8547D131}"/>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66" name="Freeform 265">
              <a:extLst>
                <a:ext uri="{FF2B5EF4-FFF2-40B4-BE49-F238E27FC236}">
                  <a16:creationId xmlns:a16="http://schemas.microsoft.com/office/drawing/2014/main" id="{30918798-1A8C-4C35-B2F3-F873E530CF8D}"/>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sp>
          <p:nvSpPr>
            <p:cNvPr id="67" name="Freeform 266">
              <a:extLst>
                <a:ext uri="{FF2B5EF4-FFF2-40B4-BE49-F238E27FC236}">
                  <a16:creationId xmlns:a16="http://schemas.microsoft.com/office/drawing/2014/main" id="{89C2A8FE-BE40-4D2D-9DF8-4C3000707FFF}"/>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mj-lt"/>
              </a:endParaRPr>
            </a:p>
          </p:txBody>
        </p:sp>
      </p:grpSp>
      <p:grpSp>
        <p:nvGrpSpPr>
          <p:cNvPr id="301" name="Group 300"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EC7598FF-D510-4E40-BCC1-BB5F4CB18653}"/>
              </a:ext>
            </a:extLst>
          </p:cNvPr>
          <p:cNvGrpSpPr/>
          <p:nvPr/>
        </p:nvGrpSpPr>
        <p:grpSpPr>
          <a:xfrm>
            <a:off x="9052846" y="4576970"/>
            <a:ext cx="364284" cy="511902"/>
            <a:chOff x="18108049" y="10725098"/>
            <a:chExt cx="728663" cy="1023938"/>
          </a:xfrm>
        </p:grpSpPr>
        <p:sp>
          <p:nvSpPr>
            <p:cNvPr id="68" name="Freeform 267">
              <a:extLst>
                <a:ext uri="{FF2B5EF4-FFF2-40B4-BE49-F238E27FC236}">
                  <a16:creationId xmlns:a16="http://schemas.microsoft.com/office/drawing/2014/main" id="{9CDFF94A-3E35-47EC-ACB0-DFB61E0BA1B4}"/>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9" name="Freeform 268">
              <a:extLst>
                <a:ext uri="{FF2B5EF4-FFF2-40B4-BE49-F238E27FC236}">
                  <a16:creationId xmlns:a16="http://schemas.microsoft.com/office/drawing/2014/main" id="{B5A10358-B950-4809-8A01-B229284265F9}"/>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0" name="Freeform 269">
              <a:extLst>
                <a:ext uri="{FF2B5EF4-FFF2-40B4-BE49-F238E27FC236}">
                  <a16:creationId xmlns:a16="http://schemas.microsoft.com/office/drawing/2014/main" id="{AA84DE44-C0F8-4D2F-9607-443D6DE74A77}"/>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1" name="Freeform 270">
              <a:extLst>
                <a:ext uri="{FF2B5EF4-FFF2-40B4-BE49-F238E27FC236}">
                  <a16:creationId xmlns:a16="http://schemas.microsoft.com/office/drawing/2014/main" id="{49ED4033-39B1-4C3A-B764-75006E1ADC1F}"/>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2" name="Freeform 271">
              <a:extLst>
                <a:ext uri="{FF2B5EF4-FFF2-40B4-BE49-F238E27FC236}">
                  <a16:creationId xmlns:a16="http://schemas.microsoft.com/office/drawing/2014/main" id="{3566592E-9ABD-4D87-93D6-FB5AB22C1A67}"/>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3" name="Freeform 272">
              <a:extLst>
                <a:ext uri="{FF2B5EF4-FFF2-40B4-BE49-F238E27FC236}">
                  <a16:creationId xmlns:a16="http://schemas.microsoft.com/office/drawing/2014/main" id="{1E5298CE-3E8D-46C4-B586-CE75F760AE39}"/>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4" name="Freeform 273">
              <a:extLst>
                <a:ext uri="{FF2B5EF4-FFF2-40B4-BE49-F238E27FC236}">
                  <a16:creationId xmlns:a16="http://schemas.microsoft.com/office/drawing/2014/main" id="{CD485A07-A479-4FD3-983E-4A2F4F974C82}"/>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5" name="Freeform 274">
              <a:extLst>
                <a:ext uri="{FF2B5EF4-FFF2-40B4-BE49-F238E27FC236}">
                  <a16:creationId xmlns:a16="http://schemas.microsoft.com/office/drawing/2014/main" id="{BAF1524D-31DC-4784-8801-9F84FBA2938E}"/>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6" name="Freeform 275">
              <a:extLst>
                <a:ext uri="{FF2B5EF4-FFF2-40B4-BE49-F238E27FC236}">
                  <a16:creationId xmlns:a16="http://schemas.microsoft.com/office/drawing/2014/main" id="{8C4E9C61-B970-4944-B5B5-CC97E34084F9}"/>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7" name="Freeform 276">
              <a:extLst>
                <a:ext uri="{FF2B5EF4-FFF2-40B4-BE49-F238E27FC236}">
                  <a16:creationId xmlns:a16="http://schemas.microsoft.com/office/drawing/2014/main" id="{4DA26044-C1B6-4855-AAEE-A25E4E5C5D76}"/>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8" name="Freeform 277">
              <a:extLst>
                <a:ext uri="{FF2B5EF4-FFF2-40B4-BE49-F238E27FC236}">
                  <a16:creationId xmlns:a16="http://schemas.microsoft.com/office/drawing/2014/main" id="{4C84ADAC-53FB-48A8-8F32-508CBD68DD46}"/>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9" name="Freeform 278">
              <a:extLst>
                <a:ext uri="{FF2B5EF4-FFF2-40B4-BE49-F238E27FC236}">
                  <a16:creationId xmlns:a16="http://schemas.microsoft.com/office/drawing/2014/main" id="{FFB86CEE-E610-450E-ACB8-95C7B65E1E8F}"/>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9" name="Group 298"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640A0CCD-538B-4956-A64B-58B2FC1E3376}"/>
              </a:ext>
            </a:extLst>
          </p:cNvPr>
          <p:cNvGrpSpPr/>
          <p:nvPr/>
        </p:nvGrpSpPr>
        <p:grpSpPr>
          <a:xfrm>
            <a:off x="10852837" y="3961101"/>
            <a:ext cx="236507" cy="332538"/>
            <a:chOff x="21708499" y="9493198"/>
            <a:chExt cx="473076" cy="665163"/>
          </a:xfrm>
        </p:grpSpPr>
        <p:sp>
          <p:nvSpPr>
            <p:cNvPr id="80" name="Freeform 279">
              <a:extLst>
                <a:ext uri="{FF2B5EF4-FFF2-40B4-BE49-F238E27FC236}">
                  <a16:creationId xmlns:a16="http://schemas.microsoft.com/office/drawing/2014/main" id="{B88862D7-95BC-4525-986D-F310C3C512FE}"/>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1" name="Freeform 280">
              <a:extLst>
                <a:ext uri="{FF2B5EF4-FFF2-40B4-BE49-F238E27FC236}">
                  <a16:creationId xmlns:a16="http://schemas.microsoft.com/office/drawing/2014/main" id="{A4DC6F01-1454-4369-B54C-752498C617E4}"/>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2" name="Freeform 281">
              <a:extLst>
                <a:ext uri="{FF2B5EF4-FFF2-40B4-BE49-F238E27FC236}">
                  <a16:creationId xmlns:a16="http://schemas.microsoft.com/office/drawing/2014/main" id="{B8A7479C-CB90-4FEB-8E71-2385468E8870}"/>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3" name="Freeform 282">
              <a:extLst>
                <a:ext uri="{FF2B5EF4-FFF2-40B4-BE49-F238E27FC236}">
                  <a16:creationId xmlns:a16="http://schemas.microsoft.com/office/drawing/2014/main" id="{933663F9-386D-4776-82F8-0BE5ED7C1438}"/>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4" name="Freeform 283">
              <a:extLst>
                <a:ext uri="{FF2B5EF4-FFF2-40B4-BE49-F238E27FC236}">
                  <a16:creationId xmlns:a16="http://schemas.microsoft.com/office/drawing/2014/main" id="{FEC846C8-FC2D-486B-872F-975902B6185C}"/>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9" name="Freeform 288">
              <a:extLst>
                <a:ext uri="{FF2B5EF4-FFF2-40B4-BE49-F238E27FC236}">
                  <a16:creationId xmlns:a16="http://schemas.microsoft.com/office/drawing/2014/main" id="{5C8BEBBC-CF67-4578-A304-7A385BEF4DE2}"/>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0" name="Freeform 289">
              <a:extLst>
                <a:ext uri="{FF2B5EF4-FFF2-40B4-BE49-F238E27FC236}">
                  <a16:creationId xmlns:a16="http://schemas.microsoft.com/office/drawing/2014/main" id="{409AA0B0-A15D-426A-A314-A9F43AAFE377}"/>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1" name="Freeform 290">
              <a:extLst>
                <a:ext uri="{FF2B5EF4-FFF2-40B4-BE49-F238E27FC236}">
                  <a16:creationId xmlns:a16="http://schemas.microsoft.com/office/drawing/2014/main" id="{8548DEF5-AF28-440A-A3F7-64C83A933790}"/>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sp>
        <p:nvSpPr>
          <p:cNvPr id="305" name="TextBox 30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9815EB52-3517-468D-9E41-98452787265A}"/>
              </a:ext>
            </a:extLst>
          </p:cNvPr>
          <p:cNvSpPr txBox="1"/>
          <p:nvPr/>
        </p:nvSpPr>
        <p:spPr>
          <a:xfrm>
            <a:off x="761442" y="1271853"/>
            <a:ext cx="3926550" cy="1107739"/>
          </a:xfrm>
          <a:prstGeom prst="rect">
            <a:avLst/>
          </a:prstGeom>
          <a:noFill/>
        </p:spPr>
        <p:txBody>
          <a:bodyPr wrap="square" rtlCol="0">
            <a:spAutoFit/>
          </a:bodyPr>
          <a:lstStyle/>
          <a:p>
            <a:pPr defTabSz="228554">
              <a:defRPr/>
            </a:pPr>
            <a:r>
              <a:rPr lang="zh-CN" altLang="en-US" sz="3299" b="1" dirty="0"/>
              <a:t>国内集成电路</a:t>
            </a:r>
            <a:endParaRPr lang="en-US" altLang="zh-CN" sz="3299" b="1" dirty="0"/>
          </a:p>
          <a:p>
            <a:pPr defTabSz="228554">
              <a:defRPr/>
            </a:pPr>
            <a:r>
              <a:rPr lang="zh-CN" altLang="en-US" sz="3299" b="1" dirty="0"/>
              <a:t>就业行情分析</a:t>
            </a:r>
            <a:endParaRPr lang="en-US" sz="3299" b="1" dirty="0"/>
          </a:p>
        </p:txBody>
      </p:sp>
      <p:sp>
        <p:nvSpPr>
          <p:cNvPr id="309" name="TextBox 308"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82D6B233-4585-4358-9063-26C5D4BCEB6C}"/>
              </a:ext>
            </a:extLst>
          </p:cNvPr>
          <p:cNvSpPr txBox="1"/>
          <p:nvPr/>
        </p:nvSpPr>
        <p:spPr>
          <a:xfrm>
            <a:off x="965954" y="2836097"/>
            <a:ext cx="1257075" cy="1369286"/>
          </a:xfrm>
          <a:prstGeom prst="rect">
            <a:avLst/>
          </a:prstGeom>
          <a:noFill/>
        </p:spPr>
        <p:txBody>
          <a:bodyPr wrap="none" rtlCol="0" anchor="ctr">
            <a:spAutoFit/>
          </a:bodyPr>
          <a:lstStyle/>
          <a:p>
            <a:pPr algn="ctr" defTabSz="228554">
              <a:defRPr/>
            </a:pPr>
            <a:r>
              <a:rPr lang="en-US" sz="8298" b="1">
                <a:solidFill>
                  <a:srgbClr val="0FBCFA">
                    <a:alpha val="16000"/>
                  </a:srgbClr>
                </a:solidFill>
                <a:latin typeface="+mj-lt"/>
              </a:rPr>
              <a:t>01</a:t>
            </a:r>
          </a:p>
        </p:txBody>
      </p:sp>
      <p:sp>
        <p:nvSpPr>
          <p:cNvPr id="310" name="TextBox 309"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E0380460-42DD-4366-99B0-0422C36EE797}"/>
              </a:ext>
            </a:extLst>
          </p:cNvPr>
          <p:cNvSpPr txBox="1"/>
          <p:nvPr/>
        </p:nvSpPr>
        <p:spPr>
          <a:xfrm>
            <a:off x="1037800" y="2893202"/>
            <a:ext cx="1678084" cy="1115690"/>
          </a:xfrm>
          <a:prstGeom prst="rect">
            <a:avLst/>
          </a:prstGeom>
          <a:noFill/>
        </p:spPr>
        <p:txBody>
          <a:bodyPr wrap="square" rtlCol="0">
            <a:spAutoFit/>
          </a:bodyPr>
          <a:lstStyle/>
          <a:p>
            <a:pPr defTabSz="228554">
              <a:defRPr/>
            </a:pPr>
            <a:r>
              <a:rPr lang="zh-CN" altLang="en-US" sz="1400" b="1" dirty="0">
                <a:latin typeface="+mj-ea"/>
                <a:ea typeface="+mj-ea"/>
              </a:rPr>
              <a:t>就业岗位</a:t>
            </a:r>
            <a:endParaRPr lang="en-US" sz="1400" b="1" dirty="0">
              <a:latin typeface="+mj-ea"/>
              <a:ea typeface="+mj-ea"/>
            </a:endParaRPr>
          </a:p>
          <a:p>
            <a:pPr defTabSz="228554">
              <a:defRPr/>
            </a:pPr>
            <a:r>
              <a:rPr lang="zh-CN" altLang="en-US" sz="1050" dirty="0">
                <a:latin typeface="+mj-ea"/>
                <a:ea typeface="+mj-ea"/>
              </a:rPr>
              <a:t>国内集成电路产业的工作岗位类型多样，涵盖了芯片设计、制造、测试、应用等多个环节，且不断有新的工作岗位涌现。</a:t>
            </a:r>
            <a:endParaRPr lang="en-US" sz="1050" dirty="0">
              <a:latin typeface="+mj-ea"/>
              <a:ea typeface="+mj-ea"/>
            </a:endParaRPr>
          </a:p>
        </p:txBody>
      </p:sp>
      <p:sp>
        <p:nvSpPr>
          <p:cNvPr id="311" name="TextBox 310"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035E9B4B-B02B-45C0-928E-8C3F604CDD30}"/>
              </a:ext>
            </a:extLst>
          </p:cNvPr>
          <p:cNvSpPr txBox="1"/>
          <p:nvPr/>
        </p:nvSpPr>
        <p:spPr>
          <a:xfrm>
            <a:off x="2952170" y="2845933"/>
            <a:ext cx="1483099" cy="1369286"/>
          </a:xfrm>
          <a:prstGeom prst="rect">
            <a:avLst/>
          </a:prstGeom>
          <a:noFill/>
        </p:spPr>
        <p:txBody>
          <a:bodyPr wrap="none" rtlCol="0" anchor="ctr">
            <a:spAutoFit/>
          </a:bodyPr>
          <a:lstStyle/>
          <a:p>
            <a:pPr algn="ctr" defTabSz="228554">
              <a:defRPr/>
            </a:pPr>
            <a:r>
              <a:rPr lang="en-US" sz="8298" b="1">
                <a:solidFill>
                  <a:srgbClr val="0FBCFA">
                    <a:alpha val="16000"/>
                  </a:srgbClr>
                </a:solidFill>
                <a:latin typeface="+mj-lt"/>
              </a:rPr>
              <a:t>02</a:t>
            </a:r>
          </a:p>
        </p:txBody>
      </p:sp>
      <p:sp>
        <p:nvSpPr>
          <p:cNvPr id="312" name="TextBox 311"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3CDD6B85-EE71-47F8-A914-CE4B82A39751}"/>
              </a:ext>
            </a:extLst>
          </p:cNvPr>
          <p:cNvSpPr txBox="1"/>
          <p:nvPr/>
        </p:nvSpPr>
        <p:spPr>
          <a:xfrm>
            <a:off x="3079862" y="2899456"/>
            <a:ext cx="1838086" cy="1438855"/>
          </a:xfrm>
          <a:prstGeom prst="rect">
            <a:avLst/>
          </a:prstGeom>
          <a:noFill/>
        </p:spPr>
        <p:txBody>
          <a:bodyPr wrap="square" rtlCol="0">
            <a:spAutoFit/>
          </a:bodyPr>
          <a:lstStyle/>
          <a:p>
            <a:pPr defTabSz="228554">
              <a:defRPr/>
            </a:pPr>
            <a:r>
              <a:rPr lang="zh-CN" altLang="en-US" sz="1400" b="1" dirty="0">
                <a:latin typeface="+mj-ea"/>
                <a:ea typeface="+mj-ea"/>
              </a:rPr>
              <a:t>就业人才</a:t>
            </a:r>
            <a:endParaRPr lang="en-US" sz="1400" b="1" dirty="0">
              <a:latin typeface="+mj-ea"/>
              <a:ea typeface="+mj-ea"/>
            </a:endParaRPr>
          </a:p>
          <a:p>
            <a:pPr defTabSz="228554">
              <a:defRPr/>
            </a:pPr>
            <a:r>
              <a:rPr lang="zh-CN" altLang="en-US" sz="1050" dirty="0">
                <a:latin typeface="+mj-ea"/>
                <a:ea typeface="+mj-ea"/>
              </a:rPr>
              <a:t>对于集成电路企业而言，对人才的需求非常大，涵盖了电子工程、物理学、材料科学、机械工程、计算机科学及自动化等多个专业。与此同时，提高自身综合素质也非常重要。</a:t>
            </a:r>
            <a:r>
              <a:rPr lang="en-US" sz="1050" dirty="0">
                <a:latin typeface="+mj-ea"/>
                <a:ea typeface="+mj-ea"/>
              </a:rPr>
              <a:t>.</a:t>
            </a:r>
          </a:p>
        </p:txBody>
      </p:sp>
      <p:sp>
        <p:nvSpPr>
          <p:cNvPr id="313" name="TextBox 312"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1FE534ED-0939-4AFE-B49A-507C7661D490}"/>
              </a:ext>
            </a:extLst>
          </p:cNvPr>
          <p:cNvSpPr txBox="1"/>
          <p:nvPr/>
        </p:nvSpPr>
        <p:spPr>
          <a:xfrm>
            <a:off x="839318" y="4116879"/>
            <a:ext cx="1510350" cy="1369286"/>
          </a:xfrm>
          <a:prstGeom prst="rect">
            <a:avLst/>
          </a:prstGeom>
          <a:noFill/>
        </p:spPr>
        <p:txBody>
          <a:bodyPr wrap="none" rtlCol="0" anchor="ctr">
            <a:spAutoFit/>
          </a:bodyPr>
          <a:lstStyle/>
          <a:p>
            <a:pPr algn="ctr" defTabSz="228554">
              <a:defRPr/>
            </a:pPr>
            <a:r>
              <a:rPr lang="en-US" sz="8298" b="1">
                <a:solidFill>
                  <a:srgbClr val="0FBCFA">
                    <a:alpha val="16000"/>
                  </a:srgbClr>
                </a:solidFill>
                <a:latin typeface="+mj-lt"/>
              </a:rPr>
              <a:t>03</a:t>
            </a:r>
          </a:p>
        </p:txBody>
      </p:sp>
      <p:sp>
        <p:nvSpPr>
          <p:cNvPr id="314" name="TextBox 31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92E09F2B-9A70-4E70-BA78-41B1F3824A48}"/>
              </a:ext>
            </a:extLst>
          </p:cNvPr>
          <p:cNvSpPr txBox="1"/>
          <p:nvPr/>
        </p:nvSpPr>
        <p:spPr>
          <a:xfrm>
            <a:off x="1035530" y="4353707"/>
            <a:ext cx="1838086" cy="1277273"/>
          </a:xfrm>
          <a:prstGeom prst="rect">
            <a:avLst/>
          </a:prstGeom>
          <a:noFill/>
        </p:spPr>
        <p:txBody>
          <a:bodyPr wrap="square" rtlCol="0">
            <a:spAutoFit/>
          </a:bodyPr>
          <a:lstStyle/>
          <a:p>
            <a:pPr defTabSz="228554">
              <a:defRPr/>
            </a:pPr>
            <a:r>
              <a:rPr lang="zh-CN" altLang="en-US" sz="1400" b="1" dirty="0">
                <a:latin typeface="+mj-ea"/>
                <a:ea typeface="+mj-ea"/>
              </a:rPr>
              <a:t>就业前景</a:t>
            </a:r>
            <a:endParaRPr lang="en-US" sz="1400" b="1" dirty="0">
              <a:latin typeface="+mj-ea"/>
              <a:ea typeface="+mj-ea"/>
            </a:endParaRPr>
          </a:p>
          <a:p>
            <a:pPr defTabSz="228554">
              <a:defRPr/>
            </a:pPr>
            <a:r>
              <a:rPr lang="zh-CN" altLang="en-US" sz="1050" dirty="0">
                <a:latin typeface="+mj-ea"/>
                <a:ea typeface="+mj-ea"/>
              </a:rPr>
              <a:t>我国集成电路行业在近几年大力发展，行业不断壮大，产值也在快速增长。可以预见，在集成电路产业快速发展的大背景下，就业前景非常乐观。</a:t>
            </a:r>
            <a:endParaRPr lang="en-US" altLang="zh-CN" sz="1050" dirty="0">
              <a:latin typeface="+mj-ea"/>
              <a:ea typeface="+mj-ea"/>
            </a:endParaRPr>
          </a:p>
        </p:txBody>
      </p:sp>
      <p:sp>
        <p:nvSpPr>
          <p:cNvPr id="315" name="TextBox 31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32127270-618D-4EEE-8F64-1E033F032904}"/>
              </a:ext>
            </a:extLst>
          </p:cNvPr>
          <p:cNvSpPr txBox="1"/>
          <p:nvPr/>
        </p:nvSpPr>
        <p:spPr>
          <a:xfrm>
            <a:off x="2929568" y="4116879"/>
            <a:ext cx="1576072" cy="1369286"/>
          </a:xfrm>
          <a:prstGeom prst="rect">
            <a:avLst/>
          </a:prstGeom>
          <a:noFill/>
        </p:spPr>
        <p:txBody>
          <a:bodyPr wrap="none" rtlCol="0" anchor="ctr">
            <a:spAutoFit/>
          </a:bodyPr>
          <a:lstStyle/>
          <a:p>
            <a:pPr algn="ctr" defTabSz="228554">
              <a:defRPr/>
            </a:pPr>
            <a:r>
              <a:rPr lang="en-US" sz="8298" b="1" dirty="0">
                <a:solidFill>
                  <a:srgbClr val="0FBCFA">
                    <a:alpha val="16000"/>
                  </a:srgbClr>
                </a:solidFill>
                <a:latin typeface="+mj-lt"/>
              </a:rPr>
              <a:t>04</a:t>
            </a:r>
          </a:p>
        </p:txBody>
      </p:sp>
      <p:sp>
        <p:nvSpPr>
          <p:cNvPr id="316" name="TextBox 31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21C2DF12-D011-45C0-B21A-577AC61D073E}"/>
              </a:ext>
            </a:extLst>
          </p:cNvPr>
          <p:cNvSpPr txBox="1"/>
          <p:nvPr/>
        </p:nvSpPr>
        <p:spPr>
          <a:xfrm>
            <a:off x="3104776" y="4305127"/>
            <a:ext cx="1838086" cy="1277273"/>
          </a:xfrm>
          <a:prstGeom prst="rect">
            <a:avLst/>
          </a:prstGeom>
          <a:noFill/>
        </p:spPr>
        <p:txBody>
          <a:bodyPr wrap="square" rtlCol="0">
            <a:spAutoFit/>
          </a:bodyPr>
          <a:lstStyle/>
          <a:p>
            <a:pPr defTabSz="228554">
              <a:defRPr/>
            </a:pPr>
            <a:r>
              <a:rPr lang="zh-CN" altLang="en-US" sz="1400" b="1" dirty="0">
                <a:latin typeface="+mj-ea"/>
                <a:ea typeface="+mj-ea"/>
              </a:rPr>
              <a:t>技术素养</a:t>
            </a:r>
            <a:endParaRPr lang="en-US" sz="1400" b="1" dirty="0">
              <a:latin typeface="+mj-ea"/>
              <a:ea typeface="+mj-ea"/>
            </a:endParaRPr>
          </a:p>
          <a:p>
            <a:pPr defTabSz="228554">
              <a:defRPr/>
            </a:pPr>
            <a:r>
              <a:rPr lang="zh-CN" altLang="en-US" sz="1050" dirty="0">
                <a:latin typeface="+mj-ea"/>
                <a:ea typeface="+mj-ea"/>
              </a:rPr>
              <a:t>当前，中国集成电路行业发展速度较快，但与发达国家相比，在技术领域还存在一定差距。因此，提高自身技术水平对于从事集成电路行业的人才来说非常重要。</a:t>
            </a:r>
            <a:endParaRPr lang="en-US" sz="1050" dirty="0">
              <a:latin typeface="+mj-ea"/>
              <a:ea typeface="+mj-ea"/>
            </a:endParaRPr>
          </a:p>
        </p:txBody>
      </p:sp>
      <p:sp>
        <p:nvSpPr>
          <p:cNvPr id="3" name="e7d195523061f1c0" descr="e7d195523061f1c03a90ee8e42cb24248e56383cd534985688F9F494128731F165EE95AB4B0C0A38076AAEA07667B1565C446FC45FF01DFB0E885BCDBDF3A284F3DB14DA61DD97F0BAB2E6C668FB4931B2B6038876AD4779070DB0A09F47A159150B91DFCE889BF896E0B9BE7A3D7EB90179376FD49834AD477A867EC57DF517A69EB4C26E5D4955"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e7d195523061f1c03a90ee8e42cb24248e56383cd534985688F9F494128731F165EE95AB4B0C0A38076AAEA07667B1565C446FC45FF01DFB0E885BCDBDF3A284F3DB14DA61DD97F0BAB2E6C668FB4931B2B6038876AD4779070DB0A09F47A159150B91DFCE889BF896E0B9BE7A3D7EB90179376FD49834AD477A867EC57DF517A69EB4C26E5D4955</a:t>
            </a:r>
            <a:endParaRPr lang="zh-CN" altLang="en-US" sz="100"/>
          </a:p>
        </p:txBody>
      </p:sp>
      <p:grpSp>
        <p:nvGrpSpPr>
          <p:cNvPr id="4" name="组合 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915C6838-F95B-CFB5-F15D-947A918BEB09}"/>
              </a:ext>
            </a:extLst>
          </p:cNvPr>
          <p:cNvGrpSpPr/>
          <p:nvPr/>
        </p:nvGrpSpPr>
        <p:grpSpPr>
          <a:xfrm>
            <a:off x="1055277" y="5801436"/>
            <a:ext cx="3338879" cy="965511"/>
            <a:chOff x="6674548" y="1842106"/>
            <a:chExt cx="4694544" cy="1357531"/>
          </a:xfrm>
        </p:grpSpPr>
        <p:grpSp>
          <p:nvGrpSpPr>
            <p:cNvPr id="5" name="Group 11">
              <a:extLst>
                <a:ext uri="{FF2B5EF4-FFF2-40B4-BE49-F238E27FC236}">
                  <a16:creationId xmlns:a16="http://schemas.microsoft.com/office/drawing/2014/main" id="{0A3428A9-2033-EB55-75E8-BDC740043F1D}"/>
                </a:ext>
              </a:extLst>
            </p:cNvPr>
            <p:cNvGrpSpPr/>
            <p:nvPr/>
          </p:nvGrpSpPr>
          <p:grpSpPr>
            <a:xfrm>
              <a:off x="6674548" y="1842106"/>
              <a:ext cx="3376232" cy="1357531"/>
              <a:chOff x="6674548" y="1842106"/>
              <a:chExt cx="3376232" cy="1357531"/>
            </a:xfrm>
          </p:grpSpPr>
          <p:grpSp>
            <p:nvGrpSpPr>
              <p:cNvPr id="332" name="Group 58">
                <a:extLst>
                  <a:ext uri="{FF2B5EF4-FFF2-40B4-BE49-F238E27FC236}">
                    <a16:creationId xmlns:a16="http://schemas.microsoft.com/office/drawing/2014/main" id="{C6645492-B4D8-54E0-7417-284BB268E125}"/>
                  </a:ext>
                </a:extLst>
              </p:cNvPr>
              <p:cNvGrpSpPr/>
              <p:nvPr/>
            </p:nvGrpSpPr>
            <p:grpSpPr>
              <a:xfrm>
                <a:off x="8995267" y="1842106"/>
                <a:ext cx="231047" cy="591857"/>
                <a:chOff x="3647164" y="2464482"/>
                <a:chExt cx="231047" cy="591857"/>
              </a:xfrm>
              <a:solidFill>
                <a:schemeClr val="bg1">
                  <a:lumMod val="75000"/>
                </a:schemeClr>
              </a:solidFill>
            </p:grpSpPr>
            <p:sp>
              <p:nvSpPr>
                <p:cNvPr id="384" name="Freeform 56">
                  <a:extLst>
                    <a:ext uri="{FF2B5EF4-FFF2-40B4-BE49-F238E27FC236}">
                      <a16:creationId xmlns:a16="http://schemas.microsoft.com/office/drawing/2014/main" id="{FAF8BD13-1AA0-4484-9780-702AD2C59B90}"/>
                    </a:ext>
                  </a:extLst>
                </p:cNvPr>
                <p:cNvSpPr>
                  <a:spLocks/>
                </p:cNvSpPr>
                <p:nvPr/>
              </p:nvSpPr>
              <p:spPr bwMode="auto">
                <a:xfrm>
                  <a:off x="3716795" y="2464482"/>
                  <a:ext cx="96006" cy="96006"/>
                </a:xfrm>
                <a:custGeom>
                  <a:avLst/>
                  <a:gdLst>
                    <a:gd name="T0" fmla="*/ 262 w 273"/>
                    <a:gd name="T1" fmla="*/ 182 h 271"/>
                    <a:gd name="T2" fmla="*/ 266 w 273"/>
                    <a:gd name="T3" fmla="*/ 173 h 271"/>
                    <a:gd name="T4" fmla="*/ 269 w 273"/>
                    <a:gd name="T5" fmla="*/ 165 h 271"/>
                    <a:gd name="T6" fmla="*/ 272 w 273"/>
                    <a:gd name="T7" fmla="*/ 155 h 271"/>
                    <a:gd name="T8" fmla="*/ 273 w 273"/>
                    <a:gd name="T9" fmla="*/ 146 h 271"/>
                    <a:gd name="T10" fmla="*/ 273 w 273"/>
                    <a:gd name="T11" fmla="*/ 137 h 271"/>
                    <a:gd name="T12" fmla="*/ 273 w 273"/>
                    <a:gd name="T13" fmla="*/ 127 h 271"/>
                    <a:gd name="T14" fmla="*/ 272 w 273"/>
                    <a:gd name="T15" fmla="*/ 119 h 271"/>
                    <a:gd name="T16" fmla="*/ 270 w 273"/>
                    <a:gd name="T17" fmla="*/ 110 h 271"/>
                    <a:gd name="T18" fmla="*/ 265 w 273"/>
                    <a:gd name="T19" fmla="*/ 92 h 271"/>
                    <a:gd name="T20" fmla="*/ 257 w 273"/>
                    <a:gd name="T21" fmla="*/ 76 h 271"/>
                    <a:gd name="T22" fmla="*/ 246 w 273"/>
                    <a:gd name="T23" fmla="*/ 60 h 271"/>
                    <a:gd name="T24" fmla="*/ 236 w 273"/>
                    <a:gd name="T25" fmla="*/ 45 h 271"/>
                    <a:gd name="T26" fmla="*/ 222 w 273"/>
                    <a:gd name="T27" fmla="*/ 33 h 271"/>
                    <a:gd name="T28" fmla="*/ 207 w 273"/>
                    <a:gd name="T29" fmla="*/ 23 h 271"/>
                    <a:gd name="T30" fmla="*/ 191 w 273"/>
                    <a:gd name="T31" fmla="*/ 13 h 271"/>
                    <a:gd name="T32" fmla="*/ 174 w 273"/>
                    <a:gd name="T33" fmla="*/ 6 h 271"/>
                    <a:gd name="T34" fmla="*/ 165 w 273"/>
                    <a:gd name="T35" fmla="*/ 4 h 271"/>
                    <a:gd name="T36" fmla="*/ 157 w 273"/>
                    <a:gd name="T37" fmla="*/ 1 h 271"/>
                    <a:gd name="T38" fmla="*/ 147 w 273"/>
                    <a:gd name="T39" fmla="*/ 0 h 271"/>
                    <a:gd name="T40" fmla="*/ 138 w 273"/>
                    <a:gd name="T41" fmla="*/ 0 h 271"/>
                    <a:gd name="T42" fmla="*/ 128 w 273"/>
                    <a:gd name="T43" fmla="*/ 0 h 271"/>
                    <a:gd name="T44" fmla="*/ 119 w 273"/>
                    <a:gd name="T45" fmla="*/ 1 h 271"/>
                    <a:gd name="T46" fmla="*/ 110 w 273"/>
                    <a:gd name="T47" fmla="*/ 2 h 271"/>
                    <a:gd name="T48" fmla="*/ 100 w 273"/>
                    <a:gd name="T49" fmla="*/ 5 h 271"/>
                    <a:gd name="T50" fmla="*/ 92 w 273"/>
                    <a:gd name="T51" fmla="*/ 6 h 271"/>
                    <a:gd name="T52" fmla="*/ 84 w 273"/>
                    <a:gd name="T53" fmla="*/ 9 h 271"/>
                    <a:gd name="T54" fmla="*/ 76 w 273"/>
                    <a:gd name="T55" fmla="*/ 13 h 271"/>
                    <a:gd name="T56" fmla="*/ 68 w 273"/>
                    <a:gd name="T57" fmla="*/ 17 h 271"/>
                    <a:gd name="T58" fmla="*/ 53 w 273"/>
                    <a:gd name="T59" fmla="*/ 27 h 271"/>
                    <a:gd name="T60" fmla="*/ 41 w 273"/>
                    <a:gd name="T61" fmla="*/ 37 h 271"/>
                    <a:gd name="T62" fmla="*/ 29 w 273"/>
                    <a:gd name="T63" fmla="*/ 49 h 271"/>
                    <a:gd name="T64" fmla="*/ 20 w 273"/>
                    <a:gd name="T65" fmla="*/ 64 h 271"/>
                    <a:gd name="T66" fmla="*/ 12 w 273"/>
                    <a:gd name="T67" fmla="*/ 79 h 271"/>
                    <a:gd name="T68" fmla="*/ 6 w 273"/>
                    <a:gd name="T69" fmla="*/ 95 h 271"/>
                    <a:gd name="T70" fmla="*/ 2 w 273"/>
                    <a:gd name="T71" fmla="*/ 112 h 271"/>
                    <a:gd name="T72" fmla="*/ 0 w 273"/>
                    <a:gd name="T73" fmla="*/ 129 h 271"/>
                    <a:gd name="T74" fmla="*/ 0 w 273"/>
                    <a:gd name="T75" fmla="*/ 146 h 271"/>
                    <a:gd name="T76" fmla="*/ 2 w 273"/>
                    <a:gd name="T77" fmla="*/ 163 h 271"/>
                    <a:gd name="T78" fmla="*/ 6 w 273"/>
                    <a:gd name="T79" fmla="*/ 179 h 271"/>
                    <a:gd name="T80" fmla="*/ 12 w 273"/>
                    <a:gd name="T81" fmla="*/ 196 h 271"/>
                    <a:gd name="T82" fmla="*/ 21 w 273"/>
                    <a:gd name="T83" fmla="*/ 210 h 271"/>
                    <a:gd name="T84" fmla="*/ 32 w 273"/>
                    <a:gd name="T85" fmla="*/ 224 h 271"/>
                    <a:gd name="T86" fmla="*/ 39 w 273"/>
                    <a:gd name="T87" fmla="*/ 232 h 271"/>
                    <a:gd name="T88" fmla="*/ 44 w 273"/>
                    <a:gd name="T89" fmla="*/ 238 h 271"/>
                    <a:gd name="T90" fmla="*/ 51 w 273"/>
                    <a:gd name="T91" fmla="*/ 244 h 271"/>
                    <a:gd name="T92" fmla="*/ 59 w 273"/>
                    <a:gd name="T93" fmla="*/ 249 h 271"/>
                    <a:gd name="T94" fmla="*/ 73 w 273"/>
                    <a:gd name="T95" fmla="*/ 259 h 271"/>
                    <a:gd name="T96" fmla="*/ 89 w 273"/>
                    <a:gd name="T97" fmla="*/ 264 h 271"/>
                    <a:gd name="T98" fmla="*/ 107 w 273"/>
                    <a:gd name="T99" fmla="*/ 269 h 271"/>
                    <a:gd name="T100" fmla="*/ 124 w 273"/>
                    <a:gd name="T101" fmla="*/ 271 h 271"/>
                    <a:gd name="T102" fmla="*/ 142 w 273"/>
                    <a:gd name="T103" fmla="*/ 271 h 271"/>
                    <a:gd name="T104" fmla="*/ 159 w 273"/>
                    <a:gd name="T105" fmla="*/ 269 h 271"/>
                    <a:gd name="T106" fmla="*/ 177 w 273"/>
                    <a:gd name="T107" fmla="*/ 265 h 271"/>
                    <a:gd name="T108" fmla="*/ 193 w 273"/>
                    <a:gd name="T109" fmla="*/ 259 h 271"/>
                    <a:gd name="T110" fmla="*/ 209 w 273"/>
                    <a:gd name="T111" fmla="*/ 251 h 271"/>
                    <a:gd name="T112" fmla="*/ 224 w 273"/>
                    <a:gd name="T113" fmla="*/ 240 h 271"/>
                    <a:gd name="T114" fmla="*/ 236 w 273"/>
                    <a:gd name="T115" fmla="*/ 229 h 271"/>
                    <a:gd name="T116" fmla="*/ 248 w 273"/>
                    <a:gd name="T117" fmla="*/ 214 h 271"/>
                    <a:gd name="T118" fmla="*/ 252 w 273"/>
                    <a:gd name="T119" fmla="*/ 208 h 271"/>
                    <a:gd name="T120" fmla="*/ 256 w 273"/>
                    <a:gd name="T121" fmla="*/ 200 h 271"/>
                    <a:gd name="T122" fmla="*/ 260 w 273"/>
                    <a:gd name="T123" fmla="*/ 192 h 271"/>
                    <a:gd name="T124" fmla="*/ 262 w 273"/>
                    <a:gd name="T125" fmla="*/ 18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271">
                      <a:moveTo>
                        <a:pt x="262" y="182"/>
                      </a:moveTo>
                      <a:lnTo>
                        <a:pt x="266" y="173"/>
                      </a:lnTo>
                      <a:lnTo>
                        <a:pt x="269" y="165"/>
                      </a:lnTo>
                      <a:lnTo>
                        <a:pt x="272" y="155"/>
                      </a:lnTo>
                      <a:lnTo>
                        <a:pt x="273" y="146"/>
                      </a:lnTo>
                      <a:lnTo>
                        <a:pt x="273" y="137"/>
                      </a:lnTo>
                      <a:lnTo>
                        <a:pt x="273" y="127"/>
                      </a:lnTo>
                      <a:lnTo>
                        <a:pt x="272" y="119"/>
                      </a:lnTo>
                      <a:lnTo>
                        <a:pt x="270" y="110"/>
                      </a:lnTo>
                      <a:lnTo>
                        <a:pt x="265" y="92"/>
                      </a:lnTo>
                      <a:lnTo>
                        <a:pt x="257" y="76"/>
                      </a:lnTo>
                      <a:lnTo>
                        <a:pt x="246" y="60"/>
                      </a:lnTo>
                      <a:lnTo>
                        <a:pt x="236" y="45"/>
                      </a:lnTo>
                      <a:lnTo>
                        <a:pt x="222" y="33"/>
                      </a:lnTo>
                      <a:lnTo>
                        <a:pt x="207" y="23"/>
                      </a:lnTo>
                      <a:lnTo>
                        <a:pt x="191" y="13"/>
                      </a:lnTo>
                      <a:lnTo>
                        <a:pt x="174" y="6"/>
                      </a:lnTo>
                      <a:lnTo>
                        <a:pt x="165" y="4"/>
                      </a:lnTo>
                      <a:lnTo>
                        <a:pt x="157" y="1"/>
                      </a:lnTo>
                      <a:lnTo>
                        <a:pt x="147" y="0"/>
                      </a:lnTo>
                      <a:lnTo>
                        <a:pt x="138" y="0"/>
                      </a:lnTo>
                      <a:lnTo>
                        <a:pt x="128" y="0"/>
                      </a:lnTo>
                      <a:lnTo>
                        <a:pt x="119" y="1"/>
                      </a:lnTo>
                      <a:lnTo>
                        <a:pt x="110" y="2"/>
                      </a:lnTo>
                      <a:lnTo>
                        <a:pt x="100" y="5"/>
                      </a:lnTo>
                      <a:lnTo>
                        <a:pt x="92" y="6"/>
                      </a:lnTo>
                      <a:lnTo>
                        <a:pt x="84" y="9"/>
                      </a:lnTo>
                      <a:lnTo>
                        <a:pt x="76" y="13"/>
                      </a:lnTo>
                      <a:lnTo>
                        <a:pt x="68" y="17"/>
                      </a:lnTo>
                      <a:lnTo>
                        <a:pt x="53" y="27"/>
                      </a:lnTo>
                      <a:lnTo>
                        <a:pt x="41" y="37"/>
                      </a:lnTo>
                      <a:lnTo>
                        <a:pt x="29" y="49"/>
                      </a:lnTo>
                      <a:lnTo>
                        <a:pt x="20" y="64"/>
                      </a:lnTo>
                      <a:lnTo>
                        <a:pt x="12" y="79"/>
                      </a:lnTo>
                      <a:lnTo>
                        <a:pt x="6" y="95"/>
                      </a:lnTo>
                      <a:lnTo>
                        <a:pt x="2" y="112"/>
                      </a:lnTo>
                      <a:lnTo>
                        <a:pt x="0" y="129"/>
                      </a:lnTo>
                      <a:lnTo>
                        <a:pt x="0" y="146"/>
                      </a:lnTo>
                      <a:lnTo>
                        <a:pt x="2" y="163"/>
                      </a:lnTo>
                      <a:lnTo>
                        <a:pt x="6" y="179"/>
                      </a:lnTo>
                      <a:lnTo>
                        <a:pt x="12" y="196"/>
                      </a:lnTo>
                      <a:lnTo>
                        <a:pt x="21" y="210"/>
                      </a:lnTo>
                      <a:lnTo>
                        <a:pt x="32" y="224"/>
                      </a:lnTo>
                      <a:lnTo>
                        <a:pt x="39" y="232"/>
                      </a:lnTo>
                      <a:lnTo>
                        <a:pt x="44" y="238"/>
                      </a:lnTo>
                      <a:lnTo>
                        <a:pt x="51" y="244"/>
                      </a:lnTo>
                      <a:lnTo>
                        <a:pt x="59" y="249"/>
                      </a:lnTo>
                      <a:lnTo>
                        <a:pt x="73" y="259"/>
                      </a:lnTo>
                      <a:lnTo>
                        <a:pt x="89" y="264"/>
                      </a:lnTo>
                      <a:lnTo>
                        <a:pt x="107" y="269"/>
                      </a:lnTo>
                      <a:lnTo>
                        <a:pt x="124" y="271"/>
                      </a:lnTo>
                      <a:lnTo>
                        <a:pt x="142" y="271"/>
                      </a:lnTo>
                      <a:lnTo>
                        <a:pt x="159" y="269"/>
                      </a:lnTo>
                      <a:lnTo>
                        <a:pt x="177" y="265"/>
                      </a:lnTo>
                      <a:lnTo>
                        <a:pt x="193" y="259"/>
                      </a:lnTo>
                      <a:lnTo>
                        <a:pt x="209" y="251"/>
                      </a:lnTo>
                      <a:lnTo>
                        <a:pt x="224" y="240"/>
                      </a:lnTo>
                      <a:lnTo>
                        <a:pt x="236" y="229"/>
                      </a:lnTo>
                      <a:lnTo>
                        <a:pt x="248" y="214"/>
                      </a:lnTo>
                      <a:lnTo>
                        <a:pt x="252" y="208"/>
                      </a:lnTo>
                      <a:lnTo>
                        <a:pt x="256" y="200"/>
                      </a:lnTo>
                      <a:lnTo>
                        <a:pt x="260" y="192"/>
                      </a:lnTo>
                      <a:lnTo>
                        <a:pt x="26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85" name="Freeform 57">
                  <a:extLst>
                    <a:ext uri="{FF2B5EF4-FFF2-40B4-BE49-F238E27FC236}">
                      <a16:creationId xmlns:a16="http://schemas.microsoft.com/office/drawing/2014/main" id="{0D995276-79FC-6288-A2E2-5AB3875E8F37}"/>
                    </a:ext>
                  </a:extLst>
                </p:cNvPr>
                <p:cNvSpPr>
                  <a:spLocks/>
                </p:cNvSpPr>
                <p:nvPr/>
              </p:nvSpPr>
              <p:spPr bwMode="auto">
                <a:xfrm>
                  <a:off x="3647164" y="2569982"/>
                  <a:ext cx="231047" cy="486357"/>
                </a:xfrm>
                <a:custGeom>
                  <a:avLst/>
                  <a:gdLst>
                    <a:gd name="T0" fmla="*/ 566 w 658"/>
                    <a:gd name="T1" fmla="*/ 20 h 1383"/>
                    <a:gd name="T2" fmla="*/ 506 w 658"/>
                    <a:gd name="T3" fmla="*/ 4 h 1383"/>
                    <a:gd name="T4" fmla="*/ 396 w 658"/>
                    <a:gd name="T5" fmla="*/ 0 h 1383"/>
                    <a:gd name="T6" fmla="*/ 259 w 658"/>
                    <a:gd name="T7" fmla="*/ 0 h 1383"/>
                    <a:gd name="T8" fmla="*/ 136 w 658"/>
                    <a:gd name="T9" fmla="*/ 8 h 1383"/>
                    <a:gd name="T10" fmla="*/ 74 w 658"/>
                    <a:gd name="T11" fmla="*/ 27 h 1383"/>
                    <a:gd name="T12" fmla="*/ 40 w 658"/>
                    <a:gd name="T13" fmla="*/ 53 h 1383"/>
                    <a:gd name="T14" fmla="*/ 16 w 658"/>
                    <a:gd name="T15" fmla="*/ 90 h 1383"/>
                    <a:gd name="T16" fmla="*/ 4 w 658"/>
                    <a:gd name="T17" fmla="*/ 131 h 1383"/>
                    <a:gd name="T18" fmla="*/ 2 w 658"/>
                    <a:gd name="T19" fmla="*/ 220 h 1383"/>
                    <a:gd name="T20" fmla="*/ 0 w 658"/>
                    <a:gd name="T21" fmla="*/ 448 h 1383"/>
                    <a:gd name="T22" fmla="*/ 2 w 658"/>
                    <a:gd name="T23" fmla="*/ 629 h 1383"/>
                    <a:gd name="T24" fmla="*/ 19 w 658"/>
                    <a:gd name="T25" fmla="*/ 665 h 1383"/>
                    <a:gd name="T26" fmla="*/ 42 w 658"/>
                    <a:gd name="T27" fmla="*/ 676 h 1383"/>
                    <a:gd name="T28" fmla="*/ 73 w 658"/>
                    <a:gd name="T29" fmla="*/ 676 h 1383"/>
                    <a:gd name="T30" fmla="*/ 97 w 658"/>
                    <a:gd name="T31" fmla="*/ 657 h 1383"/>
                    <a:gd name="T32" fmla="*/ 117 w 658"/>
                    <a:gd name="T33" fmla="*/ 602 h 1383"/>
                    <a:gd name="T34" fmla="*/ 118 w 658"/>
                    <a:gd name="T35" fmla="*/ 452 h 1383"/>
                    <a:gd name="T36" fmla="*/ 118 w 658"/>
                    <a:gd name="T37" fmla="*/ 273 h 1383"/>
                    <a:gd name="T38" fmla="*/ 153 w 658"/>
                    <a:gd name="T39" fmla="*/ 296 h 1383"/>
                    <a:gd name="T40" fmla="*/ 153 w 658"/>
                    <a:gd name="T41" fmla="*/ 566 h 1383"/>
                    <a:gd name="T42" fmla="*/ 153 w 658"/>
                    <a:gd name="T43" fmla="*/ 836 h 1383"/>
                    <a:gd name="T44" fmla="*/ 153 w 658"/>
                    <a:gd name="T45" fmla="*/ 1107 h 1383"/>
                    <a:gd name="T46" fmla="*/ 154 w 658"/>
                    <a:gd name="T47" fmla="*/ 1323 h 1383"/>
                    <a:gd name="T48" fmla="*/ 175 w 658"/>
                    <a:gd name="T49" fmla="*/ 1363 h 1383"/>
                    <a:gd name="T50" fmla="*/ 215 w 658"/>
                    <a:gd name="T51" fmla="*/ 1382 h 1383"/>
                    <a:gd name="T52" fmla="*/ 262 w 658"/>
                    <a:gd name="T53" fmla="*/ 1379 h 1383"/>
                    <a:gd name="T54" fmla="*/ 299 w 658"/>
                    <a:gd name="T55" fmla="*/ 1349 h 1383"/>
                    <a:gd name="T56" fmla="*/ 311 w 658"/>
                    <a:gd name="T57" fmla="*/ 1272 h 1383"/>
                    <a:gd name="T58" fmla="*/ 311 w 658"/>
                    <a:gd name="T59" fmla="*/ 1030 h 1383"/>
                    <a:gd name="T60" fmla="*/ 313 w 658"/>
                    <a:gd name="T61" fmla="*/ 745 h 1383"/>
                    <a:gd name="T62" fmla="*/ 347 w 658"/>
                    <a:gd name="T63" fmla="*/ 756 h 1383"/>
                    <a:gd name="T64" fmla="*/ 347 w 658"/>
                    <a:gd name="T65" fmla="*/ 1082 h 1383"/>
                    <a:gd name="T66" fmla="*/ 350 w 658"/>
                    <a:gd name="T67" fmla="*/ 1333 h 1383"/>
                    <a:gd name="T68" fmla="*/ 361 w 658"/>
                    <a:gd name="T69" fmla="*/ 1359 h 1383"/>
                    <a:gd name="T70" fmla="*/ 388 w 658"/>
                    <a:gd name="T71" fmla="*/ 1378 h 1383"/>
                    <a:gd name="T72" fmla="*/ 444 w 658"/>
                    <a:gd name="T73" fmla="*/ 1379 h 1383"/>
                    <a:gd name="T74" fmla="*/ 484 w 658"/>
                    <a:gd name="T75" fmla="*/ 1355 h 1383"/>
                    <a:gd name="T76" fmla="*/ 496 w 658"/>
                    <a:gd name="T77" fmla="*/ 1331 h 1383"/>
                    <a:gd name="T78" fmla="*/ 499 w 658"/>
                    <a:gd name="T79" fmla="*/ 1240 h 1383"/>
                    <a:gd name="T80" fmla="*/ 499 w 658"/>
                    <a:gd name="T81" fmla="*/ 971 h 1383"/>
                    <a:gd name="T82" fmla="*/ 499 w 658"/>
                    <a:gd name="T83" fmla="*/ 700 h 1383"/>
                    <a:gd name="T84" fmla="*/ 499 w 658"/>
                    <a:gd name="T85" fmla="*/ 429 h 1383"/>
                    <a:gd name="T86" fmla="*/ 510 w 658"/>
                    <a:gd name="T87" fmla="*/ 226 h 1383"/>
                    <a:gd name="T88" fmla="*/ 542 w 658"/>
                    <a:gd name="T89" fmla="*/ 273 h 1383"/>
                    <a:gd name="T90" fmla="*/ 542 w 658"/>
                    <a:gd name="T91" fmla="*/ 461 h 1383"/>
                    <a:gd name="T92" fmla="*/ 543 w 658"/>
                    <a:gd name="T93" fmla="*/ 617 h 1383"/>
                    <a:gd name="T94" fmla="*/ 565 w 658"/>
                    <a:gd name="T95" fmla="*/ 662 h 1383"/>
                    <a:gd name="T96" fmla="*/ 589 w 658"/>
                    <a:gd name="T97" fmla="*/ 676 h 1383"/>
                    <a:gd name="T98" fmla="*/ 618 w 658"/>
                    <a:gd name="T99" fmla="*/ 676 h 1383"/>
                    <a:gd name="T100" fmla="*/ 638 w 658"/>
                    <a:gd name="T101" fmla="*/ 665 h 1383"/>
                    <a:gd name="T102" fmla="*/ 653 w 658"/>
                    <a:gd name="T103" fmla="*/ 639 h 1383"/>
                    <a:gd name="T104" fmla="*/ 658 w 658"/>
                    <a:gd name="T105" fmla="*/ 555 h 1383"/>
                    <a:gd name="T106" fmla="*/ 658 w 658"/>
                    <a:gd name="T107" fmla="*/ 360 h 1383"/>
                    <a:gd name="T108" fmla="*/ 658 w 658"/>
                    <a:gd name="T109" fmla="*/ 192 h 1383"/>
                    <a:gd name="T110" fmla="*/ 648 w 658"/>
                    <a:gd name="T111" fmla="*/ 111 h 1383"/>
                    <a:gd name="T112" fmla="*/ 629 w 658"/>
                    <a:gd name="T113" fmla="*/ 71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1383">
                      <a:moveTo>
                        <a:pt x="605" y="45"/>
                      </a:moveTo>
                      <a:lnTo>
                        <a:pt x="593" y="36"/>
                      </a:lnTo>
                      <a:lnTo>
                        <a:pt x="579" y="27"/>
                      </a:lnTo>
                      <a:lnTo>
                        <a:pt x="566" y="20"/>
                      </a:lnTo>
                      <a:lnTo>
                        <a:pt x="551" y="15"/>
                      </a:lnTo>
                      <a:lnTo>
                        <a:pt x="536" y="11"/>
                      </a:lnTo>
                      <a:lnTo>
                        <a:pt x="522" y="6"/>
                      </a:lnTo>
                      <a:lnTo>
                        <a:pt x="506" y="4"/>
                      </a:lnTo>
                      <a:lnTo>
                        <a:pt x="491" y="2"/>
                      </a:lnTo>
                      <a:lnTo>
                        <a:pt x="459" y="0"/>
                      </a:lnTo>
                      <a:lnTo>
                        <a:pt x="427" y="0"/>
                      </a:lnTo>
                      <a:lnTo>
                        <a:pt x="396" y="0"/>
                      </a:lnTo>
                      <a:lnTo>
                        <a:pt x="365" y="0"/>
                      </a:lnTo>
                      <a:lnTo>
                        <a:pt x="330" y="1"/>
                      </a:lnTo>
                      <a:lnTo>
                        <a:pt x="294" y="0"/>
                      </a:lnTo>
                      <a:lnTo>
                        <a:pt x="259" y="0"/>
                      </a:lnTo>
                      <a:lnTo>
                        <a:pt x="223" y="0"/>
                      </a:lnTo>
                      <a:lnTo>
                        <a:pt x="188" y="1"/>
                      </a:lnTo>
                      <a:lnTo>
                        <a:pt x="153" y="4"/>
                      </a:lnTo>
                      <a:lnTo>
                        <a:pt x="136" y="8"/>
                      </a:lnTo>
                      <a:lnTo>
                        <a:pt x="118" y="12"/>
                      </a:lnTo>
                      <a:lnTo>
                        <a:pt x="101" y="16"/>
                      </a:lnTo>
                      <a:lnTo>
                        <a:pt x="85" y="23"/>
                      </a:lnTo>
                      <a:lnTo>
                        <a:pt x="74" y="27"/>
                      </a:lnTo>
                      <a:lnTo>
                        <a:pt x="65" y="32"/>
                      </a:lnTo>
                      <a:lnTo>
                        <a:pt x="55" y="39"/>
                      </a:lnTo>
                      <a:lnTo>
                        <a:pt x="47" y="45"/>
                      </a:lnTo>
                      <a:lnTo>
                        <a:pt x="40" y="53"/>
                      </a:lnTo>
                      <a:lnTo>
                        <a:pt x="32" y="61"/>
                      </a:lnTo>
                      <a:lnTo>
                        <a:pt x="27" y="70"/>
                      </a:lnTo>
                      <a:lnTo>
                        <a:pt x="22" y="79"/>
                      </a:lnTo>
                      <a:lnTo>
                        <a:pt x="16" y="90"/>
                      </a:lnTo>
                      <a:lnTo>
                        <a:pt x="12" y="99"/>
                      </a:lnTo>
                      <a:lnTo>
                        <a:pt x="8" y="110"/>
                      </a:lnTo>
                      <a:lnTo>
                        <a:pt x="6" y="120"/>
                      </a:lnTo>
                      <a:lnTo>
                        <a:pt x="4" y="131"/>
                      </a:lnTo>
                      <a:lnTo>
                        <a:pt x="2" y="142"/>
                      </a:lnTo>
                      <a:lnTo>
                        <a:pt x="2" y="153"/>
                      </a:lnTo>
                      <a:lnTo>
                        <a:pt x="2" y="163"/>
                      </a:lnTo>
                      <a:lnTo>
                        <a:pt x="2" y="220"/>
                      </a:lnTo>
                      <a:lnTo>
                        <a:pt x="2" y="277"/>
                      </a:lnTo>
                      <a:lnTo>
                        <a:pt x="0" y="334"/>
                      </a:lnTo>
                      <a:lnTo>
                        <a:pt x="0" y="390"/>
                      </a:lnTo>
                      <a:lnTo>
                        <a:pt x="0" y="448"/>
                      </a:lnTo>
                      <a:lnTo>
                        <a:pt x="2" y="504"/>
                      </a:lnTo>
                      <a:lnTo>
                        <a:pt x="2" y="562"/>
                      </a:lnTo>
                      <a:lnTo>
                        <a:pt x="2" y="618"/>
                      </a:lnTo>
                      <a:lnTo>
                        <a:pt x="2" y="629"/>
                      </a:lnTo>
                      <a:lnTo>
                        <a:pt x="4" y="638"/>
                      </a:lnTo>
                      <a:lnTo>
                        <a:pt x="7" y="649"/>
                      </a:lnTo>
                      <a:lnTo>
                        <a:pt x="12" y="658"/>
                      </a:lnTo>
                      <a:lnTo>
                        <a:pt x="19" y="665"/>
                      </a:lnTo>
                      <a:lnTo>
                        <a:pt x="28" y="672"/>
                      </a:lnTo>
                      <a:lnTo>
                        <a:pt x="32" y="673"/>
                      </a:lnTo>
                      <a:lnTo>
                        <a:pt x="38" y="676"/>
                      </a:lnTo>
                      <a:lnTo>
                        <a:pt x="42" y="676"/>
                      </a:lnTo>
                      <a:lnTo>
                        <a:pt x="47" y="676"/>
                      </a:lnTo>
                      <a:lnTo>
                        <a:pt x="57" y="677"/>
                      </a:lnTo>
                      <a:lnTo>
                        <a:pt x="65" y="677"/>
                      </a:lnTo>
                      <a:lnTo>
                        <a:pt x="73" y="676"/>
                      </a:lnTo>
                      <a:lnTo>
                        <a:pt x="79" y="672"/>
                      </a:lnTo>
                      <a:lnTo>
                        <a:pt x="86" y="667"/>
                      </a:lnTo>
                      <a:lnTo>
                        <a:pt x="91" y="663"/>
                      </a:lnTo>
                      <a:lnTo>
                        <a:pt x="97" y="657"/>
                      </a:lnTo>
                      <a:lnTo>
                        <a:pt x="101" y="650"/>
                      </a:lnTo>
                      <a:lnTo>
                        <a:pt x="109" y="635"/>
                      </a:lnTo>
                      <a:lnTo>
                        <a:pt x="114" y="619"/>
                      </a:lnTo>
                      <a:lnTo>
                        <a:pt x="117" y="602"/>
                      </a:lnTo>
                      <a:lnTo>
                        <a:pt x="117" y="587"/>
                      </a:lnTo>
                      <a:lnTo>
                        <a:pt x="118" y="541"/>
                      </a:lnTo>
                      <a:lnTo>
                        <a:pt x="118" y="497"/>
                      </a:lnTo>
                      <a:lnTo>
                        <a:pt x="118" y="452"/>
                      </a:lnTo>
                      <a:lnTo>
                        <a:pt x="117" y="407"/>
                      </a:lnTo>
                      <a:lnTo>
                        <a:pt x="117" y="362"/>
                      </a:lnTo>
                      <a:lnTo>
                        <a:pt x="117" y="318"/>
                      </a:lnTo>
                      <a:lnTo>
                        <a:pt x="118" y="273"/>
                      </a:lnTo>
                      <a:lnTo>
                        <a:pt x="118" y="228"/>
                      </a:lnTo>
                      <a:lnTo>
                        <a:pt x="136" y="228"/>
                      </a:lnTo>
                      <a:lnTo>
                        <a:pt x="152" y="228"/>
                      </a:lnTo>
                      <a:lnTo>
                        <a:pt x="153" y="296"/>
                      </a:lnTo>
                      <a:lnTo>
                        <a:pt x="153" y="363"/>
                      </a:lnTo>
                      <a:lnTo>
                        <a:pt x="153" y="430"/>
                      </a:lnTo>
                      <a:lnTo>
                        <a:pt x="153" y="499"/>
                      </a:lnTo>
                      <a:lnTo>
                        <a:pt x="153" y="566"/>
                      </a:lnTo>
                      <a:lnTo>
                        <a:pt x="153" y="634"/>
                      </a:lnTo>
                      <a:lnTo>
                        <a:pt x="153" y="701"/>
                      </a:lnTo>
                      <a:lnTo>
                        <a:pt x="153" y="769"/>
                      </a:lnTo>
                      <a:lnTo>
                        <a:pt x="153" y="836"/>
                      </a:lnTo>
                      <a:lnTo>
                        <a:pt x="153" y="903"/>
                      </a:lnTo>
                      <a:lnTo>
                        <a:pt x="153" y="972"/>
                      </a:lnTo>
                      <a:lnTo>
                        <a:pt x="153" y="1039"/>
                      </a:lnTo>
                      <a:lnTo>
                        <a:pt x="153" y="1107"/>
                      </a:lnTo>
                      <a:lnTo>
                        <a:pt x="153" y="1174"/>
                      </a:lnTo>
                      <a:lnTo>
                        <a:pt x="153" y="1243"/>
                      </a:lnTo>
                      <a:lnTo>
                        <a:pt x="154" y="1310"/>
                      </a:lnTo>
                      <a:lnTo>
                        <a:pt x="154" y="1323"/>
                      </a:lnTo>
                      <a:lnTo>
                        <a:pt x="157" y="1335"/>
                      </a:lnTo>
                      <a:lnTo>
                        <a:pt x="161" y="1346"/>
                      </a:lnTo>
                      <a:lnTo>
                        <a:pt x="168" y="1355"/>
                      </a:lnTo>
                      <a:lnTo>
                        <a:pt x="175" y="1363"/>
                      </a:lnTo>
                      <a:lnTo>
                        <a:pt x="184" y="1370"/>
                      </a:lnTo>
                      <a:lnTo>
                        <a:pt x="193" y="1375"/>
                      </a:lnTo>
                      <a:lnTo>
                        <a:pt x="204" y="1379"/>
                      </a:lnTo>
                      <a:lnTo>
                        <a:pt x="215" y="1382"/>
                      </a:lnTo>
                      <a:lnTo>
                        <a:pt x="227" y="1383"/>
                      </a:lnTo>
                      <a:lnTo>
                        <a:pt x="239" y="1383"/>
                      </a:lnTo>
                      <a:lnTo>
                        <a:pt x="251" y="1382"/>
                      </a:lnTo>
                      <a:lnTo>
                        <a:pt x="262" y="1379"/>
                      </a:lnTo>
                      <a:lnTo>
                        <a:pt x="274" y="1375"/>
                      </a:lnTo>
                      <a:lnTo>
                        <a:pt x="283" y="1370"/>
                      </a:lnTo>
                      <a:lnTo>
                        <a:pt x="294" y="1363"/>
                      </a:lnTo>
                      <a:lnTo>
                        <a:pt x="299" y="1349"/>
                      </a:lnTo>
                      <a:lnTo>
                        <a:pt x="303" y="1334"/>
                      </a:lnTo>
                      <a:lnTo>
                        <a:pt x="306" y="1319"/>
                      </a:lnTo>
                      <a:lnTo>
                        <a:pt x="309" y="1303"/>
                      </a:lnTo>
                      <a:lnTo>
                        <a:pt x="311" y="1272"/>
                      </a:lnTo>
                      <a:lnTo>
                        <a:pt x="313" y="1241"/>
                      </a:lnTo>
                      <a:lnTo>
                        <a:pt x="313" y="1170"/>
                      </a:lnTo>
                      <a:lnTo>
                        <a:pt x="311" y="1101"/>
                      </a:lnTo>
                      <a:lnTo>
                        <a:pt x="311" y="1030"/>
                      </a:lnTo>
                      <a:lnTo>
                        <a:pt x="311" y="958"/>
                      </a:lnTo>
                      <a:lnTo>
                        <a:pt x="311" y="887"/>
                      </a:lnTo>
                      <a:lnTo>
                        <a:pt x="313" y="816"/>
                      </a:lnTo>
                      <a:lnTo>
                        <a:pt x="313" y="745"/>
                      </a:lnTo>
                      <a:lnTo>
                        <a:pt x="313" y="674"/>
                      </a:lnTo>
                      <a:lnTo>
                        <a:pt x="330" y="674"/>
                      </a:lnTo>
                      <a:lnTo>
                        <a:pt x="347" y="674"/>
                      </a:lnTo>
                      <a:lnTo>
                        <a:pt x="347" y="756"/>
                      </a:lnTo>
                      <a:lnTo>
                        <a:pt x="347" y="838"/>
                      </a:lnTo>
                      <a:lnTo>
                        <a:pt x="347" y="918"/>
                      </a:lnTo>
                      <a:lnTo>
                        <a:pt x="347" y="1000"/>
                      </a:lnTo>
                      <a:lnTo>
                        <a:pt x="347" y="1082"/>
                      </a:lnTo>
                      <a:lnTo>
                        <a:pt x="347" y="1162"/>
                      </a:lnTo>
                      <a:lnTo>
                        <a:pt x="347" y="1244"/>
                      </a:lnTo>
                      <a:lnTo>
                        <a:pt x="349" y="1324"/>
                      </a:lnTo>
                      <a:lnTo>
                        <a:pt x="350" y="1333"/>
                      </a:lnTo>
                      <a:lnTo>
                        <a:pt x="351" y="1341"/>
                      </a:lnTo>
                      <a:lnTo>
                        <a:pt x="354" y="1347"/>
                      </a:lnTo>
                      <a:lnTo>
                        <a:pt x="357" y="1354"/>
                      </a:lnTo>
                      <a:lnTo>
                        <a:pt x="361" y="1359"/>
                      </a:lnTo>
                      <a:lnTo>
                        <a:pt x="366" y="1363"/>
                      </a:lnTo>
                      <a:lnTo>
                        <a:pt x="370" y="1369"/>
                      </a:lnTo>
                      <a:lnTo>
                        <a:pt x="377" y="1373"/>
                      </a:lnTo>
                      <a:lnTo>
                        <a:pt x="388" y="1378"/>
                      </a:lnTo>
                      <a:lnTo>
                        <a:pt x="401" y="1382"/>
                      </a:lnTo>
                      <a:lnTo>
                        <a:pt x="416" y="1383"/>
                      </a:lnTo>
                      <a:lnTo>
                        <a:pt x="429" y="1382"/>
                      </a:lnTo>
                      <a:lnTo>
                        <a:pt x="444" y="1379"/>
                      </a:lnTo>
                      <a:lnTo>
                        <a:pt x="457" y="1375"/>
                      </a:lnTo>
                      <a:lnTo>
                        <a:pt x="469" y="1369"/>
                      </a:lnTo>
                      <a:lnTo>
                        <a:pt x="480" y="1359"/>
                      </a:lnTo>
                      <a:lnTo>
                        <a:pt x="484" y="1355"/>
                      </a:lnTo>
                      <a:lnTo>
                        <a:pt x="488" y="1350"/>
                      </a:lnTo>
                      <a:lnTo>
                        <a:pt x="492" y="1343"/>
                      </a:lnTo>
                      <a:lnTo>
                        <a:pt x="495" y="1338"/>
                      </a:lnTo>
                      <a:lnTo>
                        <a:pt x="496" y="1331"/>
                      </a:lnTo>
                      <a:lnTo>
                        <a:pt x="498" y="1323"/>
                      </a:lnTo>
                      <a:lnTo>
                        <a:pt x="499" y="1316"/>
                      </a:lnTo>
                      <a:lnTo>
                        <a:pt x="498" y="1308"/>
                      </a:lnTo>
                      <a:lnTo>
                        <a:pt x="499" y="1240"/>
                      </a:lnTo>
                      <a:lnTo>
                        <a:pt x="499" y="1173"/>
                      </a:lnTo>
                      <a:lnTo>
                        <a:pt x="499" y="1106"/>
                      </a:lnTo>
                      <a:lnTo>
                        <a:pt x="499" y="1038"/>
                      </a:lnTo>
                      <a:lnTo>
                        <a:pt x="499" y="971"/>
                      </a:lnTo>
                      <a:lnTo>
                        <a:pt x="499" y="902"/>
                      </a:lnTo>
                      <a:lnTo>
                        <a:pt x="499" y="835"/>
                      </a:lnTo>
                      <a:lnTo>
                        <a:pt x="499" y="767"/>
                      </a:lnTo>
                      <a:lnTo>
                        <a:pt x="499" y="700"/>
                      </a:lnTo>
                      <a:lnTo>
                        <a:pt x="499" y="633"/>
                      </a:lnTo>
                      <a:lnTo>
                        <a:pt x="499" y="564"/>
                      </a:lnTo>
                      <a:lnTo>
                        <a:pt x="499" y="497"/>
                      </a:lnTo>
                      <a:lnTo>
                        <a:pt x="499" y="429"/>
                      </a:lnTo>
                      <a:lnTo>
                        <a:pt x="499" y="362"/>
                      </a:lnTo>
                      <a:lnTo>
                        <a:pt x="499" y="293"/>
                      </a:lnTo>
                      <a:lnTo>
                        <a:pt x="499" y="226"/>
                      </a:lnTo>
                      <a:lnTo>
                        <a:pt x="510" y="226"/>
                      </a:lnTo>
                      <a:lnTo>
                        <a:pt x="520" y="226"/>
                      </a:lnTo>
                      <a:lnTo>
                        <a:pt x="532" y="226"/>
                      </a:lnTo>
                      <a:lnTo>
                        <a:pt x="542" y="225"/>
                      </a:lnTo>
                      <a:lnTo>
                        <a:pt x="542" y="273"/>
                      </a:lnTo>
                      <a:lnTo>
                        <a:pt x="542" y="320"/>
                      </a:lnTo>
                      <a:lnTo>
                        <a:pt x="542" y="367"/>
                      </a:lnTo>
                      <a:lnTo>
                        <a:pt x="542" y="414"/>
                      </a:lnTo>
                      <a:lnTo>
                        <a:pt x="542" y="461"/>
                      </a:lnTo>
                      <a:lnTo>
                        <a:pt x="542" y="508"/>
                      </a:lnTo>
                      <a:lnTo>
                        <a:pt x="542" y="556"/>
                      </a:lnTo>
                      <a:lnTo>
                        <a:pt x="542" y="603"/>
                      </a:lnTo>
                      <a:lnTo>
                        <a:pt x="543" y="617"/>
                      </a:lnTo>
                      <a:lnTo>
                        <a:pt x="546" y="631"/>
                      </a:lnTo>
                      <a:lnTo>
                        <a:pt x="553" y="645"/>
                      </a:lnTo>
                      <a:lnTo>
                        <a:pt x="561" y="657"/>
                      </a:lnTo>
                      <a:lnTo>
                        <a:pt x="565" y="662"/>
                      </a:lnTo>
                      <a:lnTo>
                        <a:pt x="570" y="667"/>
                      </a:lnTo>
                      <a:lnTo>
                        <a:pt x="577" y="670"/>
                      </a:lnTo>
                      <a:lnTo>
                        <a:pt x="582" y="674"/>
                      </a:lnTo>
                      <a:lnTo>
                        <a:pt x="589" y="676"/>
                      </a:lnTo>
                      <a:lnTo>
                        <a:pt x="597" y="677"/>
                      </a:lnTo>
                      <a:lnTo>
                        <a:pt x="604" y="677"/>
                      </a:lnTo>
                      <a:lnTo>
                        <a:pt x="612" y="676"/>
                      </a:lnTo>
                      <a:lnTo>
                        <a:pt x="618" y="676"/>
                      </a:lnTo>
                      <a:lnTo>
                        <a:pt x="624" y="674"/>
                      </a:lnTo>
                      <a:lnTo>
                        <a:pt x="629" y="672"/>
                      </a:lnTo>
                      <a:lnTo>
                        <a:pt x="634" y="669"/>
                      </a:lnTo>
                      <a:lnTo>
                        <a:pt x="638" y="665"/>
                      </a:lnTo>
                      <a:lnTo>
                        <a:pt x="642" y="661"/>
                      </a:lnTo>
                      <a:lnTo>
                        <a:pt x="645" y="655"/>
                      </a:lnTo>
                      <a:lnTo>
                        <a:pt x="649" y="650"/>
                      </a:lnTo>
                      <a:lnTo>
                        <a:pt x="653" y="639"/>
                      </a:lnTo>
                      <a:lnTo>
                        <a:pt x="656" y="627"/>
                      </a:lnTo>
                      <a:lnTo>
                        <a:pt x="658" y="615"/>
                      </a:lnTo>
                      <a:lnTo>
                        <a:pt x="658" y="603"/>
                      </a:lnTo>
                      <a:lnTo>
                        <a:pt x="658" y="555"/>
                      </a:lnTo>
                      <a:lnTo>
                        <a:pt x="658" y="505"/>
                      </a:lnTo>
                      <a:lnTo>
                        <a:pt x="658" y="457"/>
                      </a:lnTo>
                      <a:lnTo>
                        <a:pt x="658" y="409"/>
                      </a:lnTo>
                      <a:lnTo>
                        <a:pt x="658" y="360"/>
                      </a:lnTo>
                      <a:lnTo>
                        <a:pt x="658" y="311"/>
                      </a:lnTo>
                      <a:lnTo>
                        <a:pt x="658" y="263"/>
                      </a:lnTo>
                      <a:lnTo>
                        <a:pt x="658" y="214"/>
                      </a:lnTo>
                      <a:lnTo>
                        <a:pt x="658" y="192"/>
                      </a:lnTo>
                      <a:lnTo>
                        <a:pt x="657" y="169"/>
                      </a:lnTo>
                      <a:lnTo>
                        <a:pt x="654" y="146"/>
                      </a:lnTo>
                      <a:lnTo>
                        <a:pt x="650" y="123"/>
                      </a:lnTo>
                      <a:lnTo>
                        <a:pt x="648" y="111"/>
                      </a:lnTo>
                      <a:lnTo>
                        <a:pt x="644" y="100"/>
                      </a:lnTo>
                      <a:lnTo>
                        <a:pt x="640" y="90"/>
                      </a:lnTo>
                      <a:lnTo>
                        <a:pt x="634" y="80"/>
                      </a:lnTo>
                      <a:lnTo>
                        <a:pt x="629" y="71"/>
                      </a:lnTo>
                      <a:lnTo>
                        <a:pt x="622" y="61"/>
                      </a:lnTo>
                      <a:lnTo>
                        <a:pt x="614" y="53"/>
                      </a:lnTo>
                      <a:lnTo>
                        <a:pt x="605" y="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33" name="Group 31">
                <a:extLst>
                  <a:ext uri="{FF2B5EF4-FFF2-40B4-BE49-F238E27FC236}">
                    <a16:creationId xmlns:a16="http://schemas.microsoft.com/office/drawing/2014/main" id="{98BFCE80-C6C7-84D3-B7E6-A417DD32A965}"/>
                  </a:ext>
                </a:extLst>
              </p:cNvPr>
              <p:cNvGrpSpPr/>
              <p:nvPr/>
            </p:nvGrpSpPr>
            <p:grpSpPr>
              <a:xfrm>
                <a:off x="7439277" y="2591953"/>
                <a:ext cx="271137" cy="607684"/>
                <a:chOff x="3327401" y="4335463"/>
                <a:chExt cx="407988" cy="914400"/>
              </a:xfrm>
              <a:solidFill>
                <a:schemeClr val="bg1">
                  <a:lumMod val="75000"/>
                </a:schemeClr>
              </a:solidFill>
            </p:grpSpPr>
            <p:sp>
              <p:nvSpPr>
                <p:cNvPr id="382" name="Freeform 58">
                  <a:extLst>
                    <a:ext uri="{FF2B5EF4-FFF2-40B4-BE49-F238E27FC236}">
                      <a16:creationId xmlns:a16="http://schemas.microsoft.com/office/drawing/2014/main" id="{1E8EA5F9-D9D6-D351-EDF7-2BF5C50474FB}"/>
                    </a:ext>
                  </a:extLst>
                </p:cNvPr>
                <p:cNvSpPr>
                  <a:spLocks/>
                </p:cNvSpPr>
                <p:nvPr/>
              </p:nvSpPr>
              <p:spPr bwMode="auto">
                <a:xfrm>
                  <a:off x="3455988" y="4335463"/>
                  <a:ext cx="149225" cy="147638"/>
                </a:xfrm>
                <a:custGeom>
                  <a:avLst/>
                  <a:gdLst>
                    <a:gd name="T0" fmla="*/ 283 w 283"/>
                    <a:gd name="T1" fmla="*/ 144 h 278"/>
                    <a:gd name="T2" fmla="*/ 280 w 283"/>
                    <a:gd name="T3" fmla="*/ 111 h 278"/>
                    <a:gd name="T4" fmla="*/ 270 w 283"/>
                    <a:gd name="T5" fmla="*/ 80 h 278"/>
                    <a:gd name="T6" fmla="*/ 251 w 283"/>
                    <a:gd name="T7" fmla="*/ 52 h 278"/>
                    <a:gd name="T8" fmla="*/ 227 w 283"/>
                    <a:gd name="T9" fmla="*/ 29 h 278"/>
                    <a:gd name="T10" fmla="*/ 197 w 283"/>
                    <a:gd name="T11" fmla="*/ 12 h 278"/>
                    <a:gd name="T12" fmla="*/ 165 w 283"/>
                    <a:gd name="T13" fmla="*/ 1 h 278"/>
                    <a:gd name="T14" fmla="*/ 132 w 283"/>
                    <a:gd name="T15" fmla="*/ 0 h 278"/>
                    <a:gd name="T16" fmla="*/ 97 w 283"/>
                    <a:gd name="T17" fmla="*/ 6 h 278"/>
                    <a:gd name="T18" fmla="*/ 66 w 283"/>
                    <a:gd name="T19" fmla="*/ 24 h 278"/>
                    <a:gd name="T20" fmla="*/ 39 w 283"/>
                    <a:gd name="T21" fmla="*/ 46 h 278"/>
                    <a:gd name="T22" fmla="*/ 19 w 283"/>
                    <a:gd name="T23" fmla="*/ 76 h 278"/>
                    <a:gd name="T24" fmla="*/ 6 w 283"/>
                    <a:gd name="T25" fmla="*/ 108 h 278"/>
                    <a:gd name="T26" fmla="*/ 0 w 283"/>
                    <a:gd name="T27" fmla="*/ 142 h 278"/>
                    <a:gd name="T28" fmla="*/ 4 w 283"/>
                    <a:gd name="T29" fmla="*/ 177 h 278"/>
                    <a:gd name="T30" fmla="*/ 14 w 283"/>
                    <a:gd name="T31" fmla="*/ 201 h 278"/>
                    <a:gd name="T32" fmla="*/ 23 w 283"/>
                    <a:gd name="T33" fmla="*/ 217 h 278"/>
                    <a:gd name="T34" fmla="*/ 35 w 283"/>
                    <a:gd name="T35" fmla="*/ 233 h 278"/>
                    <a:gd name="T36" fmla="*/ 50 w 283"/>
                    <a:gd name="T37" fmla="*/ 248 h 278"/>
                    <a:gd name="T38" fmla="*/ 67 w 283"/>
                    <a:gd name="T39" fmla="*/ 260 h 278"/>
                    <a:gd name="T40" fmla="*/ 86 w 283"/>
                    <a:gd name="T41" fmla="*/ 268 h 278"/>
                    <a:gd name="T42" fmla="*/ 105 w 283"/>
                    <a:gd name="T43" fmla="*/ 274 h 278"/>
                    <a:gd name="T44" fmla="*/ 125 w 283"/>
                    <a:gd name="T45" fmla="*/ 278 h 278"/>
                    <a:gd name="T46" fmla="*/ 157 w 283"/>
                    <a:gd name="T47" fmla="*/ 278 h 278"/>
                    <a:gd name="T48" fmla="*/ 187 w 283"/>
                    <a:gd name="T49" fmla="*/ 272 h 278"/>
                    <a:gd name="T50" fmla="*/ 207 w 283"/>
                    <a:gd name="T51" fmla="*/ 265 h 278"/>
                    <a:gd name="T52" fmla="*/ 224 w 283"/>
                    <a:gd name="T53" fmla="*/ 256 h 278"/>
                    <a:gd name="T54" fmla="*/ 240 w 283"/>
                    <a:gd name="T55" fmla="*/ 244 h 278"/>
                    <a:gd name="T56" fmla="*/ 255 w 283"/>
                    <a:gd name="T57" fmla="*/ 229 h 278"/>
                    <a:gd name="T58" fmla="*/ 266 w 283"/>
                    <a:gd name="T59" fmla="*/ 213 h 278"/>
                    <a:gd name="T60" fmla="*/ 275 w 283"/>
                    <a:gd name="T61" fmla="*/ 194 h 278"/>
                    <a:gd name="T62" fmla="*/ 280 w 283"/>
                    <a:gd name="T63" fmla="*/ 17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278">
                      <a:moveTo>
                        <a:pt x="282" y="162"/>
                      </a:moveTo>
                      <a:lnTo>
                        <a:pt x="283" y="144"/>
                      </a:lnTo>
                      <a:lnTo>
                        <a:pt x="283" y="128"/>
                      </a:lnTo>
                      <a:lnTo>
                        <a:pt x="280" y="111"/>
                      </a:lnTo>
                      <a:lnTo>
                        <a:pt x="276" y="95"/>
                      </a:lnTo>
                      <a:lnTo>
                        <a:pt x="270" y="80"/>
                      </a:lnTo>
                      <a:lnTo>
                        <a:pt x="262" y="65"/>
                      </a:lnTo>
                      <a:lnTo>
                        <a:pt x="251" y="52"/>
                      </a:lnTo>
                      <a:lnTo>
                        <a:pt x="239" y="40"/>
                      </a:lnTo>
                      <a:lnTo>
                        <a:pt x="227" y="29"/>
                      </a:lnTo>
                      <a:lnTo>
                        <a:pt x="212" y="20"/>
                      </a:lnTo>
                      <a:lnTo>
                        <a:pt x="197" y="12"/>
                      </a:lnTo>
                      <a:lnTo>
                        <a:pt x="181" y="5"/>
                      </a:lnTo>
                      <a:lnTo>
                        <a:pt x="165" y="1"/>
                      </a:lnTo>
                      <a:lnTo>
                        <a:pt x="149" y="0"/>
                      </a:lnTo>
                      <a:lnTo>
                        <a:pt x="132" y="0"/>
                      </a:lnTo>
                      <a:lnTo>
                        <a:pt x="114" y="2"/>
                      </a:lnTo>
                      <a:lnTo>
                        <a:pt x="97" y="6"/>
                      </a:lnTo>
                      <a:lnTo>
                        <a:pt x="81" y="14"/>
                      </a:lnTo>
                      <a:lnTo>
                        <a:pt x="66" y="24"/>
                      </a:lnTo>
                      <a:lnTo>
                        <a:pt x="52" y="34"/>
                      </a:lnTo>
                      <a:lnTo>
                        <a:pt x="39" y="46"/>
                      </a:lnTo>
                      <a:lnTo>
                        <a:pt x="28" y="60"/>
                      </a:lnTo>
                      <a:lnTo>
                        <a:pt x="19" y="76"/>
                      </a:lnTo>
                      <a:lnTo>
                        <a:pt x="12" y="91"/>
                      </a:lnTo>
                      <a:lnTo>
                        <a:pt x="6" y="108"/>
                      </a:lnTo>
                      <a:lnTo>
                        <a:pt x="3" y="124"/>
                      </a:lnTo>
                      <a:lnTo>
                        <a:pt x="0" y="142"/>
                      </a:lnTo>
                      <a:lnTo>
                        <a:pt x="2" y="159"/>
                      </a:lnTo>
                      <a:lnTo>
                        <a:pt x="4" y="177"/>
                      </a:lnTo>
                      <a:lnTo>
                        <a:pt x="10" y="193"/>
                      </a:lnTo>
                      <a:lnTo>
                        <a:pt x="14" y="201"/>
                      </a:lnTo>
                      <a:lnTo>
                        <a:pt x="18" y="209"/>
                      </a:lnTo>
                      <a:lnTo>
                        <a:pt x="23" y="217"/>
                      </a:lnTo>
                      <a:lnTo>
                        <a:pt x="30" y="223"/>
                      </a:lnTo>
                      <a:lnTo>
                        <a:pt x="35" y="233"/>
                      </a:lnTo>
                      <a:lnTo>
                        <a:pt x="43" y="240"/>
                      </a:lnTo>
                      <a:lnTo>
                        <a:pt x="50" y="248"/>
                      </a:lnTo>
                      <a:lnTo>
                        <a:pt x="59" y="254"/>
                      </a:lnTo>
                      <a:lnTo>
                        <a:pt x="67" y="260"/>
                      </a:lnTo>
                      <a:lnTo>
                        <a:pt x="77" y="264"/>
                      </a:lnTo>
                      <a:lnTo>
                        <a:pt x="86" y="268"/>
                      </a:lnTo>
                      <a:lnTo>
                        <a:pt x="95" y="272"/>
                      </a:lnTo>
                      <a:lnTo>
                        <a:pt x="105" y="274"/>
                      </a:lnTo>
                      <a:lnTo>
                        <a:pt x="115" y="277"/>
                      </a:lnTo>
                      <a:lnTo>
                        <a:pt x="125" y="278"/>
                      </a:lnTo>
                      <a:lnTo>
                        <a:pt x="136" y="278"/>
                      </a:lnTo>
                      <a:lnTo>
                        <a:pt x="157" y="278"/>
                      </a:lnTo>
                      <a:lnTo>
                        <a:pt x="177" y="274"/>
                      </a:lnTo>
                      <a:lnTo>
                        <a:pt x="187" y="272"/>
                      </a:lnTo>
                      <a:lnTo>
                        <a:pt x="197" y="269"/>
                      </a:lnTo>
                      <a:lnTo>
                        <a:pt x="207" y="265"/>
                      </a:lnTo>
                      <a:lnTo>
                        <a:pt x="215" y="261"/>
                      </a:lnTo>
                      <a:lnTo>
                        <a:pt x="224" y="256"/>
                      </a:lnTo>
                      <a:lnTo>
                        <a:pt x="232" y="250"/>
                      </a:lnTo>
                      <a:lnTo>
                        <a:pt x="240" y="244"/>
                      </a:lnTo>
                      <a:lnTo>
                        <a:pt x="248" y="237"/>
                      </a:lnTo>
                      <a:lnTo>
                        <a:pt x="255" y="229"/>
                      </a:lnTo>
                      <a:lnTo>
                        <a:pt x="260" y="221"/>
                      </a:lnTo>
                      <a:lnTo>
                        <a:pt x="266" y="213"/>
                      </a:lnTo>
                      <a:lnTo>
                        <a:pt x="271" y="203"/>
                      </a:lnTo>
                      <a:lnTo>
                        <a:pt x="275" y="194"/>
                      </a:lnTo>
                      <a:lnTo>
                        <a:pt x="278" y="185"/>
                      </a:lnTo>
                      <a:lnTo>
                        <a:pt x="280" y="174"/>
                      </a:lnTo>
                      <a:lnTo>
                        <a:pt x="282" y="162"/>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83" name="Freeform 59">
                  <a:extLst>
                    <a:ext uri="{FF2B5EF4-FFF2-40B4-BE49-F238E27FC236}">
                      <a16:creationId xmlns:a16="http://schemas.microsoft.com/office/drawing/2014/main" id="{CAFA232F-2CCD-1122-F559-D7D2699A5E39}"/>
                    </a:ext>
                  </a:extLst>
                </p:cNvPr>
                <p:cNvSpPr>
                  <a:spLocks/>
                </p:cNvSpPr>
                <p:nvPr/>
              </p:nvSpPr>
              <p:spPr bwMode="auto">
                <a:xfrm>
                  <a:off x="3327401" y="4506913"/>
                  <a:ext cx="407988" cy="742950"/>
                </a:xfrm>
                <a:custGeom>
                  <a:avLst/>
                  <a:gdLst>
                    <a:gd name="T0" fmla="*/ 690 w 770"/>
                    <a:gd name="T1" fmla="*/ 245 h 1403"/>
                    <a:gd name="T2" fmla="*/ 650 w 770"/>
                    <a:gd name="T3" fmla="*/ 122 h 1403"/>
                    <a:gd name="T4" fmla="*/ 616 w 770"/>
                    <a:gd name="T5" fmla="*/ 60 h 1403"/>
                    <a:gd name="T6" fmla="*/ 573 w 770"/>
                    <a:gd name="T7" fmla="*/ 25 h 1403"/>
                    <a:gd name="T8" fmla="*/ 521 w 770"/>
                    <a:gd name="T9" fmla="*/ 6 h 1403"/>
                    <a:gd name="T10" fmla="*/ 451 w 770"/>
                    <a:gd name="T11" fmla="*/ 0 h 1403"/>
                    <a:gd name="T12" fmla="*/ 323 w 770"/>
                    <a:gd name="T13" fmla="*/ 0 h 1403"/>
                    <a:gd name="T14" fmla="*/ 238 w 770"/>
                    <a:gd name="T15" fmla="*/ 8 h 1403"/>
                    <a:gd name="T16" fmla="*/ 178 w 770"/>
                    <a:gd name="T17" fmla="*/ 36 h 1403"/>
                    <a:gd name="T18" fmla="*/ 135 w 770"/>
                    <a:gd name="T19" fmla="*/ 88 h 1403"/>
                    <a:gd name="T20" fmla="*/ 95 w 770"/>
                    <a:gd name="T21" fmla="*/ 197 h 1403"/>
                    <a:gd name="T22" fmla="*/ 59 w 770"/>
                    <a:gd name="T23" fmla="*/ 325 h 1403"/>
                    <a:gd name="T24" fmla="*/ 20 w 770"/>
                    <a:gd name="T25" fmla="*/ 457 h 1403"/>
                    <a:gd name="T26" fmla="*/ 1 w 770"/>
                    <a:gd name="T27" fmla="*/ 568 h 1403"/>
                    <a:gd name="T28" fmla="*/ 24 w 770"/>
                    <a:gd name="T29" fmla="*/ 596 h 1403"/>
                    <a:gd name="T30" fmla="*/ 60 w 770"/>
                    <a:gd name="T31" fmla="*/ 603 h 1403"/>
                    <a:gd name="T32" fmla="*/ 95 w 770"/>
                    <a:gd name="T33" fmla="*/ 590 h 1403"/>
                    <a:gd name="T34" fmla="*/ 124 w 770"/>
                    <a:gd name="T35" fmla="*/ 521 h 1403"/>
                    <a:gd name="T36" fmla="*/ 175 w 770"/>
                    <a:gd name="T37" fmla="*/ 342 h 1403"/>
                    <a:gd name="T38" fmla="*/ 229 w 770"/>
                    <a:gd name="T39" fmla="*/ 199 h 1403"/>
                    <a:gd name="T40" fmla="*/ 181 w 770"/>
                    <a:gd name="T41" fmla="*/ 437 h 1403"/>
                    <a:gd name="T42" fmla="*/ 96 w 770"/>
                    <a:gd name="T43" fmla="*/ 765 h 1403"/>
                    <a:gd name="T44" fmla="*/ 202 w 770"/>
                    <a:gd name="T45" fmla="*/ 848 h 1403"/>
                    <a:gd name="T46" fmla="*/ 244 w 770"/>
                    <a:gd name="T47" fmla="*/ 1035 h 1403"/>
                    <a:gd name="T48" fmla="*/ 244 w 770"/>
                    <a:gd name="T49" fmla="*/ 1284 h 1403"/>
                    <a:gd name="T50" fmla="*/ 258 w 770"/>
                    <a:gd name="T51" fmla="*/ 1379 h 1403"/>
                    <a:gd name="T52" fmla="*/ 297 w 770"/>
                    <a:gd name="T53" fmla="*/ 1401 h 1403"/>
                    <a:gd name="T54" fmla="*/ 340 w 770"/>
                    <a:gd name="T55" fmla="*/ 1394 h 1403"/>
                    <a:gd name="T56" fmla="*/ 368 w 770"/>
                    <a:gd name="T57" fmla="*/ 1359 h 1403"/>
                    <a:gd name="T58" fmla="*/ 372 w 770"/>
                    <a:gd name="T59" fmla="*/ 1159 h 1403"/>
                    <a:gd name="T60" fmla="*/ 372 w 770"/>
                    <a:gd name="T61" fmla="*/ 910 h 1403"/>
                    <a:gd name="T62" fmla="*/ 412 w 770"/>
                    <a:gd name="T63" fmla="*/ 907 h 1403"/>
                    <a:gd name="T64" fmla="*/ 412 w 770"/>
                    <a:gd name="T65" fmla="*/ 1149 h 1403"/>
                    <a:gd name="T66" fmla="*/ 412 w 770"/>
                    <a:gd name="T67" fmla="*/ 1336 h 1403"/>
                    <a:gd name="T68" fmla="*/ 418 w 770"/>
                    <a:gd name="T69" fmla="*/ 1363 h 1403"/>
                    <a:gd name="T70" fmla="*/ 433 w 770"/>
                    <a:gd name="T71" fmla="*/ 1386 h 1403"/>
                    <a:gd name="T72" fmla="*/ 457 w 770"/>
                    <a:gd name="T73" fmla="*/ 1401 h 1403"/>
                    <a:gd name="T74" fmla="*/ 485 w 770"/>
                    <a:gd name="T75" fmla="*/ 1403 h 1403"/>
                    <a:gd name="T76" fmla="*/ 510 w 770"/>
                    <a:gd name="T77" fmla="*/ 1393 h 1403"/>
                    <a:gd name="T78" fmla="*/ 532 w 770"/>
                    <a:gd name="T79" fmla="*/ 1367 h 1403"/>
                    <a:gd name="T80" fmla="*/ 541 w 770"/>
                    <a:gd name="T81" fmla="*/ 1267 h 1403"/>
                    <a:gd name="T82" fmla="*/ 541 w 770"/>
                    <a:gd name="T83" fmla="*/ 1028 h 1403"/>
                    <a:gd name="T84" fmla="*/ 584 w 770"/>
                    <a:gd name="T85" fmla="*/ 848 h 1403"/>
                    <a:gd name="T86" fmla="*/ 686 w 770"/>
                    <a:gd name="T87" fmla="*/ 764 h 1403"/>
                    <a:gd name="T88" fmla="*/ 588 w 770"/>
                    <a:gd name="T89" fmla="*/ 430 h 1403"/>
                    <a:gd name="T90" fmla="*/ 532 w 770"/>
                    <a:gd name="T91" fmla="*/ 189 h 1403"/>
                    <a:gd name="T92" fmla="*/ 553 w 770"/>
                    <a:gd name="T93" fmla="*/ 216 h 1403"/>
                    <a:gd name="T94" fmla="*/ 596 w 770"/>
                    <a:gd name="T95" fmla="*/ 352 h 1403"/>
                    <a:gd name="T96" fmla="*/ 650 w 770"/>
                    <a:gd name="T97" fmla="*/ 523 h 1403"/>
                    <a:gd name="T98" fmla="*/ 678 w 770"/>
                    <a:gd name="T99" fmla="*/ 584 h 1403"/>
                    <a:gd name="T100" fmla="*/ 701 w 770"/>
                    <a:gd name="T101" fmla="*/ 599 h 1403"/>
                    <a:gd name="T102" fmla="*/ 752 w 770"/>
                    <a:gd name="T103" fmla="*/ 599 h 1403"/>
                    <a:gd name="T104" fmla="*/ 770 w 770"/>
                    <a:gd name="T105" fmla="*/ 548 h 1403"/>
                    <a:gd name="T106" fmla="*/ 762 w 770"/>
                    <a:gd name="T107" fmla="*/ 486 h 1403"/>
                    <a:gd name="T108" fmla="*/ 730 w 770"/>
                    <a:gd name="T109" fmla="*/ 38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0" h="1403">
                      <a:moveTo>
                        <a:pt x="722" y="352"/>
                      </a:moveTo>
                      <a:lnTo>
                        <a:pt x="710" y="316"/>
                      </a:lnTo>
                      <a:lnTo>
                        <a:pt x="699" y="281"/>
                      </a:lnTo>
                      <a:lnTo>
                        <a:pt x="690" y="245"/>
                      </a:lnTo>
                      <a:lnTo>
                        <a:pt x="679" y="209"/>
                      </a:lnTo>
                      <a:lnTo>
                        <a:pt x="669" y="174"/>
                      </a:lnTo>
                      <a:lnTo>
                        <a:pt x="656" y="139"/>
                      </a:lnTo>
                      <a:lnTo>
                        <a:pt x="650" y="122"/>
                      </a:lnTo>
                      <a:lnTo>
                        <a:pt x="642" y="104"/>
                      </a:lnTo>
                      <a:lnTo>
                        <a:pt x="634" y="88"/>
                      </a:lnTo>
                      <a:lnTo>
                        <a:pt x="624" y="72"/>
                      </a:lnTo>
                      <a:lnTo>
                        <a:pt x="616" y="60"/>
                      </a:lnTo>
                      <a:lnTo>
                        <a:pt x="607" y="49"/>
                      </a:lnTo>
                      <a:lnTo>
                        <a:pt x="596" y="40"/>
                      </a:lnTo>
                      <a:lnTo>
                        <a:pt x="585" y="32"/>
                      </a:lnTo>
                      <a:lnTo>
                        <a:pt x="573" y="25"/>
                      </a:lnTo>
                      <a:lnTo>
                        <a:pt x="561" y="18"/>
                      </a:lnTo>
                      <a:lnTo>
                        <a:pt x="548" y="13"/>
                      </a:lnTo>
                      <a:lnTo>
                        <a:pt x="536" y="9"/>
                      </a:lnTo>
                      <a:lnTo>
                        <a:pt x="521" y="6"/>
                      </a:lnTo>
                      <a:lnTo>
                        <a:pt x="508" y="4"/>
                      </a:lnTo>
                      <a:lnTo>
                        <a:pt x="494" y="1"/>
                      </a:lnTo>
                      <a:lnTo>
                        <a:pt x="479" y="1"/>
                      </a:lnTo>
                      <a:lnTo>
                        <a:pt x="451" y="0"/>
                      </a:lnTo>
                      <a:lnTo>
                        <a:pt x="425" y="1"/>
                      </a:lnTo>
                      <a:lnTo>
                        <a:pt x="391" y="1"/>
                      </a:lnTo>
                      <a:lnTo>
                        <a:pt x="356" y="1"/>
                      </a:lnTo>
                      <a:lnTo>
                        <a:pt x="323" y="0"/>
                      </a:lnTo>
                      <a:lnTo>
                        <a:pt x="288" y="1"/>
                      </a:lnTo>
                      <a:lnTo>
                        <a:pt x="270" y="2"/>
                      </a:lnTo>
                      <a:lnTo>
                        <a:pt x="254" y="5"/>
                      </a:lnTo>
                      <a:lnTo>
                        <a:pt x="238" y="8"/>
                      </a:lnTo>
                      <a:lnTo>
                        <a:pt x="222" y="12"/>
                      </a:lnTo>
                      <a:lnTo>
                        <a:pt x="206" y="18"/>
                      </a:lnTo>
                      <a:lnTo>
                        <a:pt x="191" y="26"/>
                      </a:lnTo>
                      <a:lnTo>
                        <a:pt x="178" y="36"/>
                      </a:lnTo>
                      <a:lnTo>
                        <a:pt x="164" y="47"/>
                      </a:lnTo>
                      <a:lnTo>
                        <a:pt x="154" y="60"/>
                      </a:lnTo>
                      <a:lnTo>
                        <a:pt x="144" y="73"/>
                      </a:lnTo>
                      <a:lnTo>
                        <a:pt x="135" y="88"/>
                      </a:lnTo>
                      <a:lnTo>
                        <a:pt x="128" y="103"/>
                      </a:lnTo>
                      <a:lnTo>
                        <a:pt x="115" y="132"/>
                      </a:lnTo>
                      <a:lnTo>
                        <a:pt x="104" y="165"/>
                      </a:lnTo>
                      <a:lnTo>
                        <a:pt x="95" y="197"/>
                      </a:lnTo>
                      <a:lnTo>
                        <a:pt x="87" y="229"/>
                      </a:lnTo>
                      <a:lnTo>
                        <a:pt x="77" y="261"/>
                      </a:lnTo>
                      <a:lnTo>
                        <a:pt x="68" y="293"/>
                      </a:lnTo>
                      <a:lnTo>
                        <a:pt x="59" y="325"/>
                      </a:lnTo>
                      <a:lnTo>
                        <a:pt x="49" y="359"/>
                      </a:lnTo>
                      <a:lnTo>
                        <a:pt x="38" y="391"/>
                      </a:lnTo>
                      <a:lnTo>
                        <a:pt x="29" y="425"/>
                      </a:lnTo>
                      <a:lnTo>
                        <a:pt x="20" y="457"/>
                      </a:lnTo>
                      <a:lnTo>
                        <a:pt x="10" y="490"/>
                      </a:lnTo>
                      <a:lnTo>
                        <a:pt x="4" y="524"/>
                      </a:lnTo>
                      <a:lnTo>
                        <a:pt x="0" y="557"/>
                      </a:lnTo>
                      <a:lnTo>
                        <a:pt x="1" y="568"/>
                      </a:lnTo>
                      <a:lnTo>
                        <a:pt x="5" y="576"/>
                      </a:lnTo>
                      <a:lnTo>
                        <a:pt x="9" y="584"/>
                      </a:lnTo>
                      <a:lnTo>
                        <a:pt x="16" y="591"/>
                      </a:lnTo>
                      <a:lnTo>
                        <a:pt x="24" y="596"/>
                      </a:lnTo>
                      <a:lnTo>
                        <a:pt x="32" y="600"/>
                      </a:lnTo>
                      <a:lnTo>
                        <a:pt x="41" y="603"/>
                      </a:lnTo>
                      <a:lnTo>
                        <a:pt x="50" y="604"/>
                      </a:lnTo>
                      <a:lnTo>
                        <a:pt x="60" y="603"/>
                      </a:lnTo>
                      <a:lnTo>
                        <a:pt x="69" y="602"/>
                      </a:lnTo>
                      <a:lnTo>
                        <a:pt x="79" y="599"/>
                      </a:lnTo>
                      <a:lnTo>
                        <a:pt x="87" y="595"/>
                      </a:lnTo>
                      <a:lnTo>
                        <a:pt x="95" y="590"/>
                      </a:lnTo>
                      <a:lnTo>
                        <a:pt x="101" y="583"/>
                      </a:lnTo>
                      <a:lnTo>
                        <a:pt x="107" y="575"/>
                      </a:lnTo>
                      <a:lnTo>
                        <a:pt x="109" y="565"/>
                      </a:lnTo>
                      <a:lnTo>
                        <a:pt x="124" y="521"/>
                      </a:lnTo>
                      <a:lnTo>
                        <a:pt x="138" y="477"/>
                      </a:lnTo>
                      <a:lnTo>
                        <a:pt x="151" y="431"/>
                      </a:lnTo>
                      <a:lnTo>
                        <a:pt x="163" y="387"/>
                      </a:lnTo>
                      <a:lnTo>
                        <a:pt x="175" y="342"/>
                      </a:lnTo>
                      <a:lnTo>
                        <a:pt x="189" y="296"/>
                      </a:lnTo>
                      <a:lnTo>
                        <a:pt x="202" y="252"/>
                      </a:lnTo>
                      <a:lnTo>
                        <a:pt x="217" y="207"/>
                      </a:lnTo>
                      <a:lnTo>
                        <a:pt x="229" y="199"/>
                      </a:lnTo>
                      <a:lnTo>
                        <a:pt x="242" y="190"/>
                      </a:lnTo>
                      <a:lnTo>
                        <a:pt x="222" y="273"/>
                      </a:lnTo>
                      <a:lnTo>
                        <a:pt x="202" y="355"/>
                      </a:lnTo>
                      <a:lnTo>
                        <a:pt x="181" y="437"/>
                      </a:lnTo>
                      <a:lnTo>
                        <a:pt x="159" y="519"/>
                      </a:lnTo>
                      <a:lnTo>
                        <a:pt x="138" y="600"/>
                      </a:lnTo>
                      <a:lnTo>
                        <a:pt x="118" y="683"/>
                      </a:lnTo>
                      <a:lnTo>
                        <a:pt x="96" y="765"/>
                      </a:lnTo>
                      <a:lnTo>
                        <a:pt x="76" y="847"/>
                      </a:lnTo>
                      <a:lnTo>
                        <a:pt x="118" y="848"/>
                      </a:lnTo>
                      <a:lnTo>
                        <a:pt x="159" y="848"/>
                      </a:lnTo>
                      <a:lnTo>
                        <a:pt x="202" y="848"/>
                      </a:lnTo>
                      <a:lnTo>
                        <a:pt x="244" y="848"/>
                      </a:lnTo>
                      <a:lnTo>
                        <a:pt x="244" y="910"/>
                      </a:lnTo>
                      <a:lnTo>
                        <a:pt x="244" y="973"/>
                      </a:lnTo>
                      <a:lnTo>
                        <a:pt x="244" y="1035"/>
                      </a:lnTo>
                      <a:lnTo>
                        <a:pt x="244" y="1098"/>
                      </a:lnTo>
                      <a:lnTo>
                        <a:pt x="244" y="1159"/>
                      </a:lnTo>
                      <a:lnTo>
                        <a:pt x="244" y="1221"/>
                      </a:lnTo>
                      <a:lnTo>
                        <a:pt x="244" y="1284"/>
                      </a:lnTo>
                      <a:lnTo>
                        <a:pt x="245" y="1346"/>
                      </a:lnTo>
                      <a:lnTo>
                        <a:pt x="248" y="1359"/>
                      </a:lnTo>
                      <a:lnTo>
                        <a:pt x="252" y="1370"/>
                      </a:lnTo>
                      <a:lnTo>
                        <a:pt x="258" y="1379"/>
                      </a:lnTo>
                      <a:lnTo>
                        <a:pt x="266" y="1387"/>
                      </a:lnTo>
                      <a:lnTo>
                        <a:pt x="276" y="1394"/>
                      </a:lnTo>
                      <a:lnTo>
                        <a:pt x="286" y="1398"/>
                      </a:lnTo>
                      <a:lnTo>
                        <a:pt x="297" y="1401"/>
                      </a:lnTo>
                      <a:lnTo>
                        <a:pt x="308" y="1402"/>
                      </a:lnTo>
                      <a:lnTo>
                        <a:pt x="319" y="1401"/>
                      </a:lnTo>
                      <a:lnTo>
                        <a:pt x="329" y="1398"/>
                      </a:lnTo>
                      <a:lnTo>
                        <a:pt x="340" y="1394"/>
                      </a:lnTo>
                      <a:lnTo>
                        <a:pt x="349" y="1389"/>
                      </a:lnTo>
                      <a:lnTo>
                        <a:pt x="357" y="1381"/>
                      </a:lnTo>
                      <a:lnTo>
                        <a:pt x="363" y="1371"/>
                      </a:lnTo>
                      <a:lnTo>
                        <a:pt x="368" y="1359"/>
                      </a:lnTo>
                      <a:lnTo>
                        <a:pt x="370" y="1347"/>
                      </a:lnTo>
                      <a:lnTo>
                        <a:pt x="372" y="1284"/>
                      </a:lnTo>
                      <a:lnTo>
                        <a:pt x="372" y="1222"/>
                      </a:lnTo>
                      <a:lnTo>
                        <a:pt x="372" y="1159"/>
                      </a:lnTo>
                      <a:lnTo>
                        <a:pt x="372" y="1098"/>
                      </a:lnTo>
                      <a:lnTo>
                        <a:pt x="372" y="1035"/>
                      </a:lnTo>
                      <a:lnTo>
                        <a:pt x="372" y="973"/>
                      </a:lnTo>
                      <a:lnTo>
                        <a:pt x="372" y="910"/>
                      </a:lnTo>
                      <a:lnTo>
                        <a:pt x="372" y="848"/>
                      </a:lnTo>
                      <a:lnTo>
                        <a:pt x="392" y="847"/>
                      </a:lnTo>
                      <a:lnTo>
                        <a:pt x="411" y="847"/>
                      </a:lnTo>
                      <a:lnTo>
                        <a:pt x="412" y="907"/>
                      </a:lnTo>
                      <a:lnTo>
                        <a:pt x="412" y="968"/>
                      </a:lnTo>
                      <a:lnTo>
                        <a:pt x="412" y="1028"/>
                      </a:lnTo>
                      <a:lnTo>
                        <a:pt x="412" y="1088"/>
                      </a:lnTo>
                      <a:lnTo>
                        <a:pt x="412" y="1149"/>
                      </a:lnTo>
                      <a:lnTo>
                        <a:pt x="412" y="1209"/>
                      </a:lnTo>
                      <a:lnTo>
                        <a:pt x="412" y="1269"/>
                      </a:lnTo>
                      <a:lnTo>
                        <a:pt x="412" y="1330"/>
                      </a:lnTo>
                      <a:lnTo>
                        <a:pt x="412" y="1336"/>
                      </a:lnTo>
                      <a:lnTo>
                        <a:pt x="412" y="1343"/>
                      </a:lnTo>
                      <a:lnTo>
                        <a:pt x="414" y="1350"/>
                      </a:lnTo>
                      <a:lnTo>
                        <a:pt x="415" y="1357"/>
                      </a:lnTo>
                      <a:lnTo>
                        <a:pt x="418" y="1363"/>
                      </a:lnTo>
                      <a:lnTo>
                        <a:pt x="420" y="1370"/>
                      </a:lnTo>
                      <a:lnTo>
                        <a:pt x="425" y="1375"/>
                      </a:lnTo>
                      <a:lnTo>
                        <a:pt x="429" y="1381"/>
                      </a:lnTo>
                      <a:lnTo>
                        <a:pt x="433" y="1386"/>
                      </a:lnTo>
                      <a:lnTo>
                        <a:pt x="438" y="1391"/>
                      </a:lnTo>
                      <a:lnTo>
                        <a:pt x="443" y="1394"/>
                      </a:lnTo>
                      <a:lnTo>
                        <a:pt x="450" y="1398"/>
                      </a:lnTo>
                      <a:lnTo>
                        <a:pt x="457" y="1401"/>
                      </a:lnTo>
                      <a:lnTo>
                        <a:pt x="463" y="1402"/>
                      </a:lnTo>
                      <a:lnTo>
                        <a:pt x="470" y="1403"/>
                      </a:lnTo>
                      <a:lnTo>
                        <a:pt x="477" y="1403"/>
                      </a:lnTo>
                      <a:lnTo>
                        <a:pt x="485" y="1403"/>
                      </a:lnTo>
                      <a:lnTo>
                        <a:pt x="492" y="1402"/>
                      </a:lnTo>
                      <a:lnTo>
                        <a:pt x="498" y="1399"/>
                      </a:lnTo>
                      <a:lnTo>
                        <a:pt x="504" y="1397"/>
                      </a:lnTo>
                      <a:lnTo>
                        <a:pt x="510" y="1393"/>
                      </a:lnTo>
                      <a:lnTo>
                        <a:pt x="516" y="1389"/>
                      </a:lnTo>
                      <a:lnTo>
                        <a:pt x="520" y="1385"/>
                      </a:lnTo>
                      <a:lnTo>
                        <a:pt x="524" y="1379"/>
                      </a:lnTo>
                      <a:lnTo>
                        <a:pt x="532" y="1367"/>
                      </a:lnTo>
                      <a:lnTo>
                        <a:pt x="537" y="1354"/>
                      </a:lnTo>
                      <a:lnTo>
                        <a:pt x="540" y="1340"/>
                      </a:lnTo>
                      <a:lnTo>
                        <a:pt x="540" y="1327"/>
                      </a:lnTo>
                      <a:lnTo>
                        <a:pt x="541" y="1267"/>
                      </a:lnTo>
                      <a:lnTo>
                        <a:pt x="542" y="1208"/>
                      </a:lnTo>
                      <a:lnTo>
                        <a:pt x="542" y="1147"/>
                      </a:lnTo>
                      <a:lnTo>
                        <a:pt x="541" y="1087"/>
                      </a:lnTo>
                      <a:lnTo>
                        <a:pt x="541" y="1028"/>
                      </a:lnTo>
                      <a:lnTo>
                        <a:pt x="541" y="968"/>
                      </a:lnTo>
                      <a:lnTo>
                        <a:pt x="541" y="907"/>
                      </a:lnTo>
                      <a:lnTo>
                        <a:pt x="542" y="848"/>
                      </a:lnTo>
                      <a:lnTo>
                        <a:pt x="584" y="848"/>
                      </a:lnTo>
                      <a:lnTo>
                        <a:pt x="626" y="848"/>
                      </a:lnTo>
                      <a:lnTo>
                        <a:pt x="667" y="848"/>
                      </a:lnTo>
                      <a:lnTo>
                        <a:pt x="709" y="848"/>
                      </a:lnTo>
                      <a:lnTo>
                        <a:pt x="686" y="764"/>
                      </a:lnTo>
                      <a:lnTo>
                        <a:pt x="662" y="681"/>
                      </a:lnTo>
                      <a:lnTo>
                        <a:pt x="636" y="598"/>
                      </a:lnTo>
                      <a:lnTo>
                        <a:pt x="612" y="515"/>
                      </a:lnTo>
                      <a:lnTo>
                        <a:pt x="588" y="430"/>
                      </a:lnTo>
                      <a:lnTo>
                        <a:pt x="564" y="347"/>
                      </a:lnTo>
                      <a:lnTo>
                        <a:pt x="541" y="264"/>
                      </a:lnTo>
                      <a:lnTo>
                        <a:pt x="521" y="179"/>
                      </a:lnTo>
                      <a:lnTo>
                        <a:pt x="532" y="189"/>
                      </a:lnTo>
                      <a:lnTo>
                        <a:pt x="542" y="198"/>
                      </a:lnTo>
                      <a:lnTo>
                        <a:pt x="547" y="203"/>
                      </a:lnTo>
                      <a:lnTo>
                        <a:pt x="551" y="210"/>
                      </a:lnTo>
                      <a:lnTo>
                        <a:pt x="553" y="216"/>
                      </a:lnTo>
                      <a:lnTo>
                        <a:pt x="556" y="224"/>
                      </a:lnTo>
                      <a:lnTo>
                        <a:pt x="571" y="265"/>
                      </a:lnTo>
                      <a:lnTo>
                        <a:pt x="584" y="308"/>
                      </a:lnTo>
                      <a:lnTo>
                        <a:pt x="596" y="352"/>
                      </a:lnTo>
                      <a:lnTo>
                        <a:pt x="610" y="395"/>
                      </a:lnTo>
                      <a:lnTo>
                        <a:pt x="623" y="438"/>
                      </a:lnTo>
                      <a:lnTo>
                        <a:pt x="636" y="481"/>
                      </a:lnTo>
                      <a:lnTo>
                        <a:pt x="650" y="523"/>
                      </a:lnTo>
                      <a:lnTo>
                        <a:pt x="664" y="565"/>
                      </a:lnTo>
                      <a:lnTo>
                        <a:pt x="669" y="572"/>
                      </a:lnTo>
                      <a:lnTo>
                        <a:pt x="673" y="579"/>
                      </a:lnTo>
                      <a:lnTo>
                        <a:pt x="678" y="584"/>
                      </a:lnTo>
                      <a:lnTo>
                        <a:pt x="683" y="590"/>
                      </a:lnTo>
                      <a:lnTo>
                        <a:pt x="689" y="592"/>
                      </a:lnTo>
                      <a:lnTo>
                        <a:pt x="695" y="596"/>
                      </a:lnTo>
                      <a:lnTo>
                        <a:pt x="701" y="599"/>
                      </a:lnTo>
                      <a:lnTo>
                        <a:pt x="709" y="600"/>
                      </a:lnTo>
                      <a:lnTo>
                        <a:pt x="722" y="602"/>
                      </a:lnTo>
                      <a:lnTo>
                        <a:pt x="737" y="602"/>
                      </a:lnTo>
                      <a:lnTo>
                        <a:pt x="752" y="599"/>
                      </a:lnTo>
                      <a:lnTo>
                        <a:pt x="765" y="595"/>
                      </a:lnTo>
                      <a:lnTo>
                        <a:pt x="769" y="579"/>
                      </a:lnTo>
                      <a:lnTo>
                        <a:pt x="770" y="564"/>
                      </a:lnTo>
                      <a:lnTo>
                        <a:pt x="770" y="548"/>
                      </a:lnTo>
                      <a:lnTo>
                        <a:pt x="769" y="533"/>
                      </a:lnTo>
                      <a:lnTo>
                        <a:pt x="768" y="517"/>
                      </a:lnTo>
                      <a:lnTo>
                        <a:pt x="765" y="502"/>
                      </a:lnTo>
                      <a:lnTo>
                        <a:pt x="762" y="486"/>
                      </a:lnTo>
                      <a:lnTo>
                        <a:pt x="758" y="472"/>
                      </a:lnTo>
                      <a:lnTo>
                        <a:pt x="749" y="442"/>
                      </a:lnTo>
                      <a:lnTo>
                        <a:pt x="740" y="411"/>
                      </a:lnTo>
                      <a:lnTo>
                        <a:pt x="730" y="382"/>
                      </a:lnTo>
                      <a:lnTo>
                        <a:pt x="722" y="352"/>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34" name="Group 34">
                <a:extLst>
                  <a:ext uri="{FF2B5EF4-FFF2-40B4-BE49-F238E27FC236}">
                    <a16:creationId xmlns:a16="http://schemas.microsoft.com/office/drawing/2014/main" id="{EB7A2DE9-1A76-C0E5-C866-BA9B0EE35B1D}"/>
                  </a:ext>
                </a:extLst>
              </p:cNvPr>
              <p:cNvGrpSpPr/>
              <p:nvPr/>
            </p:nvGrpSpPr>
            <p:grpSpPr>
              <a:xfrm>
                <a:off x="7435023" y="1842106"/>
                <a:ext cx="231047" cy="591857"/>
                <a:chOff x="3647164" y="2464482"/>
                <a:chExt cx="231047" cy="591857"/>
              </a:xfrm>
              <a:solidFill>
                <a:schemeClr val="bg1">
                  <a:lumMod val="75000"/>
                </a:schemeClr>
              </a:solidFill>
            </p:grpSpPr>
            <p:sp>
              <p:nvSpPr>
                <p:cNvPr id="380" name="Freeform 56">
                  <a:extLst>
                    <a:ext uri="{FF2B5EF4-FFF2-40B4-BE49-F238E27FC236}">
                      <a16:creationId xmlns:a16="http://schemas.microsoft.com/office/drawing/2014/main" id="{0C9EF715-5081-92D1-9E2D-C3EF4546B37F}"/>
                    </a:ext>
                  </a:extLst>
                </p:cNvPr>
                <p:cNvSpPr>
                  <a:spLocks/>
                </p:cNvSpPr>
                <p:nvPr/>
              </p:nvSpPr>
              <p:spPr bwMode="auto">
                <a:xfrm>
                  <a:off x="3716795" y="2464482"/>
                  <a:ext cx="96006" cy="96006"/>
                </a:xfrm>
                <a:custGeom>
                  <a:avLst/>
                  <a:gdLst>
                    <a:gd name="T0" fmla="*/ 262 w 273"/>
                    <a:gd name="T1" fmla="*/ 182 h 271"/>
                    <a:gd name="T2" fmla="*/ 266 w 273"/>
                    <a:gd name="T3" fmla="*/ 173 h 271"/>
                    <a:gd name="T4" fmla="*/ 269 w 273"/>
                    <a:gd name="T5" fmla="*/ 165 h 271"/>
                    <a:gd name="T6" fmla="*/ 272 w 273"/>
                    <a:gd name="T7" fmla="*/ 155 h 271"/>
                    <a:gd name="T8" fmla="*/ 273 w 273"/>
                    <a:gd name="T9" fmla="*/ 146 h 271"/>
                    <a:gd name="T10" fmla="*/ 273 w 273"/>
                    <a:gd name="T11" fmla="*/ 137 h 271"/>
                    <a:gd name="T12" fmla="*/ 273 w 273"/>
                    <a:gd name="T13" fmla="*/ 127 h 271"/>
                    <a:gd name="T14" fmla="*/ 272 w 273"/>
                    <a:gd name="T15" fmla="*/ 119 h 271"/>
                    <a:gd name="T16" fmla="*/ 270 w 273"/>
                    <a:gd name="T17" fmla="*/ 110 h 271"/>
                    <a:gd name="T18" fmla="*/ 265 w 273"/>
                    <a:gd name="T19" fmla="*/ 92 h 271"/>
                    <a:gd name="T20" fmla="*/ 257 w 273"/>
                    <a:gd name="T21" fmla="*/ 76 h 271"/>
                    <a:gd name="T22" fmla="*/ 246 w 273"/>
                    <a:gd name="T23" fmla="*/ 60 h 271"/>
                    <a:gd name="T24" fmla="*/ 236 w 273"/>
                    <a:gd name="T25" fmla="*/ 45 h 271"/>
                    <a:gd name="T26" fmla="*/ 222 w 273"/>
                    <a:gd name="T27" fmla="*/ 33 h 271"/>
                    <a:gd name="T28" fmla="*/ 207 w 273"/>
                    <a:gd name="T29" fmla="*/ 23 h 271"/>
                    <a:gd name="T30" fmla="*/ 191 w 273"/>
                    <a:gd name="T31" fmla="*/ 13 h 271"/>
                    <a:gd name="T32" fmla="*/ 174 w 273"/>
                    <a:gd name="T33" fmla="*/ 6 h 271"/>
                    <a:gd name="T34" fmla="*/ 165 w 273"/>
                    <a:gd name="T35" fmla="*/ 4 h 271"/>
                    <a:gd name="T36" fmla="*/ 157 w 273"/>
                    <a:gd name="T37" fmla="*/ 1 h 271"/>
                    <a:gd name="T38" fmla="*/ 147 w 273"/>
                    <a:gd name="T39" fmla="*/ 0 h 271"/>
                    <a:gd name="T40" fmla="*/ 138 w 273"/>
                    <a:gd name="T41" fmla="*/ 0 h 271"/>
                    <a:gd name="T42" fmla="*/ 128 w 273"/>
                    <a:gd name="T43" fmla="*/ 0 h 271"/>
                    <a:gd name="T44" fmla="*/ 119 w 273"/>
                    <a:gd name="T45" fmla="*/ 1 h 271"/>
                    <a:gd name="T46" fmla="*/ 110 w 273"/>
                    <a:gd name="T47" fmla="*/ 2 h 271"/>
                    <a:gd name="T48" fmla="*/ 100 w 273"/>
                    <a:gd name="T49" fmla="*/ 5 h 271"/>
                    <a:gd name="T50" fmla="*/ 92 w 273"/>
                    <a:gd name="T51" fmla="*/ 6 h 271"/>
                    <a:gd name="T52" fmla="*/ 84 w 273"/>
                    <a:gd name="T53" fmla="*/ 9 h 271"/>
                    <a:gd name="T54" fmla="*/ 76 w 273"/>
                    <a:gd name="T55" fmla="*/ 13 h 271"/>
                    <a:gd name="T56" fmla="*/ 68 w 273"/>
                    <a:gd name="T57" fmla="*/ 17 h 271"/>
                    <a:gd name="T58" fmla="*/ 53 w 273"/>
                    <a:gd name="T59" fmla="*/ 27 h 271"/>
                    <a:gd name="T60" fmla="*/ 41 w 273"/>
                    <a:gd name="T61" fmla="*/ 37 h 271"/>
                    <a:gd name="T62" fmla="*/ 29 w 273"/>
                    <a:gd name="T63" fmla="*/ 49 h 271"/>
                    <a:gd name="T64" fmla="*/ 20 w 273"/>
                    <a:gd name="T65" fmla="*/ 64 h 271"/>
                    <a:gd name="T66" fmla="*/ 12 w 273"/>
                    <a:gd name="T67" fmla="*/ 79 h 271"/>
                    <a:gd name="T68" fmla="*/ 6 w 273"/>
                    <a:gd name="T69" fmla="*/ 95 h 271"/>
                    <a:gd name="T70" fmla="*/ 2 w 273"/>
                    <a:gd name="T71" fmla="*/ 112 h 271"/>
                    <a:gd name="T72" fmla="*/ 0 w 273"/>
                    <a:gd name="T73" fmla="*/ 129 h 271"/>
                    <a:gd name="T74" fmla="*/ 0 w 273"/>
                    <a:gd name="T75" fmla="*/ 146 h 271"/>
                    <a:gd name="T76" fmla="*/ 2 w 273"/>
                    <a:gd name="T77" fmla="*/ 163 h 271"/>
                    <a:gd name="T78" fmla="*/ 6 w 273"/>
                    <a:gd name="T79" fmla="*/ 179 h 271"/>
                    <a:gd name="T80" fmla="*/ 12 w 273"/>
                    <a:gd name="T81" fmla="*/ 196 h 271"/>
                    <a:gd name="T82" fmla="*/ 21 w 273"/>
                    <a:gd name="T83" fmla="*/ 210 h 271"/>
                    <a:gd name="T84" fmla="*/ 32 w 273"/>
                    <a:gd name="T85" fmla="*/ 224 h 271"/>
                    <a:gd name="T86" fmla="*/ 39 w 273"/>
                    <a:gd name="T87" fmla="*/ 232 h 271"/>
                    <a:gd name="T88" fmla="*/ 44 w 273"/>
                    <a:gd name="T89" fmla="*/ 238 h 271"/>
                    <a:gd name="T90" fmla="*/ 51 w 273"/>
                    <a:gd name="T91" fmla="*/ 244 h 271"/>
                    <a:gd name="T92" fmla="*/ 59 w 273"/>
                    <a:gd name="T93" fmla="*/ 249 h 271"/>
                    <a:gd name="T94" fmla="*/ 73 w 273"/>
                    <a:gd name="T95" fmla="*/ 259 h 271"/>
                    <a:gd name="T96" fmla="*/ 89 w 273"/>
                    <a:gd name="T97" fmla="*/ 264 h 271"/>
                    <a:gd name="T98" fmla="*/ 107 w 273"/>
                    <a:gd name="T99" fmla="*/ 269 h 271"/>
                    <a:gd name="T100" fmla="*/ 124 w 273"/>
                    <a:gd name="T101" fmla="*/ 271 h 271"/>
                    <a:gd name="T102" fmla="*/ 142 w 273"/>
                    <a:gd name="T103" fmla="*/ 271 h 271"/>
                    <a:gd name="T104" fmla="*/ 159 w 273"/>
                    <a:gd name="T105" fmla="*/ 269 h 271"/>
                    <a:gd name="T106" fmla="*/ 177 w 273"/>
                    <a:gd name="T107" fmla="*/ 265 h 271"/>
                    <a:gd name="T108" fmla="*/ 193 w 273"/>
                    <a:gd name="T109" fmla="*/ 259 h 271"/>
                    <a:gd name="T110" fmla="*/ 209 w 273"/>
                    <a:gd name="T111" fmla="*/ 251 h 271"/>
                    <a:gd name="T112" fmla="*/ 224 w 273"/>
                    <a:gd name="T113" fmla="*/ 240 h 271"/>
                    <a:gd name="T114" fmla="*/ 236 w 273"/>
                    <a:gd name="T115" fmla="*/ 229 h 271"/>
                    <a:gd name="T116" fmla="*/ 248 w 273"/>
                    <a:gd name="T117" fmla="*/ 214 h 271"/>
                    <a:gd name="T118" fmla="*/ 252 w 273"/>
                    <a:gd name="T119" fmla="*/ 208 h 271"/>
                    <a:gd name="T120" fmla="*/ 256 w 273"/>
                    <a:gd name="T121" fmla="*/ 200 h 271"/>
                    <a:gd name="T122" fmla="*/ 260 w 273"/>
                    <a:gd name="T123" fmla="*/ 192 h 271"/>
                    <a:gd name="T124" fmla="*/ 262 w 273"/>
                    <a:gd name="T125" fmla="*/ 18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271">
                      <a:moveTo>
                        <a:pt x="262" y="182"/>
                      </a:moveTo>
                      <a:lnTo>
                        <a:pt x="266" y="173"/>
                      </a:lnTo>
                      <a:lnTo>
                        <a:pt x="269" y="165"/>
                      </a:lnTo>
                      <a:lnTo>
                        <a:pt x="272" y="155"/>
                      </a:lnTo>
                      <a:lnTo>
                        <a:pt x="273" y="146"/>
                      </a:lnTo>
                      <a:lnTo>
                        <a:pt x="273" y="137"/>
                      </a:lnTo>
                      <a:lnTo>
                        <a:pt x="273" y="127"/>
                      </a:lnTo>
                      <a:lnTo>
                        <a:pt x="272" y="119"/>
                      </a:lnTo>
                      <a:lnTo>
                        <a:pt x="270" y="110"/>
                      </a:lnTo>
                      <a:lnTo>
                        <a:pt x="265" y="92"/>
                      </a:lnTo>
                      <a:lnTo>
                        <a:pt x="257" y="76"/>
                      </a:lnTo>
                      <a:lnTo>
                        <a:pt x="246" y="60"/>
                      </a:lnTo>
                      <a:lnTo>
                        <a:pt x="236" y="45"/>
                      </a:lnTo>
                      <a:lnTo>
                        <a:pt x="222" y="33"/>
                      </a:lnTo>
                      <a:lnTo>
                        <a:pt x="207" y="23"/>
                      </a:lnTo>
                      <a:lnTo>
                        <a:pt x="191" y="13"/>
                      </a:lnTo>
                      <a:lnTo>
                        <a:pt x="174" y="6"/>
                      </a:lnTo>
                      <a:lnTo>
                        <a:pt x="165" y="4"/>
                      </a:lnTo>
                      <a:lnTo>
                        <a:pt x="157" y="1"/>
                      </a:lnTo>
                      <a:lnTo>
                        <a:pt x="147" y="0"/>
                      </a:lnTo>
                      <a:lnTo>
                        <a:pt x="138" y="0"/>
                      </a:lnTo>
                      <a:lnTo>
                        <a:pt x="128" y="0"/>
                      </a:lnTo>
                      <a:lnTo>
                        <a:pt x="119" y="1"/>
                      </a:lnTo>
                      <a:lnTo>
                        <a:pt x="110" y="2"/>
                      </a:lnTo>
                      <a:lnTo>
                        <a:pt x="100" y="5"/>
                      </a:lnTo>
                      <a:lnTo>
                        <a:pt x="92" y="6"/>
                      </a:lnTo>
                      <a:lnTo>
                        <a:pt x="84" y="9"/>
                      </a:lnTo>
                      <a:lnTo>
                        <a:pt x="76" y="13"/>
                      </a:lnTo>
                      <a:lnTo>
                        <a:pt x="68" y="17"/>
                      </a:lnTo>
                      <a:lnTo>
                        <a:pt x="53" y="27"/>
                      </a:lnTo>
                      <a:lnTo>
                        <a:pt x="41" y="37"/>
                      </a:lnTo>
                      <a:lnTo>
                        <a:pt x="29" y="49"/>
                      </a:lnTo>
                      <a:lnTo>
                        <a:pt x="20" y="64"/>
                      </a:lnTo>
                      <a:lnTo>
                        <a:pt x="12" y="79"/>
                      </a:lnTo>
                      <a:lnTo>
                        <a:pt x="6" y="95"/>
                      </a:lnTo>
                      <a:lnTo>
                        <a:pt x="2" y="112"/>
                      </a:lnTo>
                      <a:lnTo>
                        <a:pt x="0" y="129"/>
                      </a:lnTo>
                      <a:lnTo>
                        <a:pt x="0" y="146"/>
                      </a:lnTo>
                      <a:lnTo>
                        <a:pt x="2" y="163"/>
                      </a:lnTo>
                      <a:lnTo>
                        <a:pt x="6" y="179"/>
                      </a:lnTo>
                      <a:lnTo>
                        <a:pt x="12" y="196"/>
                      </a:lnTo>
                      <a:lnTo>
                        <a:pt x="21" y="210"/>
                      </a:lnTo>
                      <a:lnTo>
                        <a:pt x="32" y="224"/>
                      </a:lnTo>
                      <a:lnTo>
                        <a:pt x="39" y="232"/>
                      </a:lnTo>
                      <a:lnTo>
                        <a:pt x="44" y="238"/>
                      </a:lnTo>
                      <a:lnTo>
                        <a:pt x="51" y="244"/>
                      </a:lnTo>
                      <a:lnTo>
                        <a:pt x="59" y="249"/>
                      </a:lnTo>
                      <a:lnTo>
                        <a:pt x="73" y="259"/>
                      </a:lnTo>
                      <a:lnTo>
                        <a:pt x="89" y="264"/>
                      </a:lnTo>
                      <a:lnTo>
                        <a:pt x="107" y="269"/>
                      </a:lnTo>
                      <a:lnTo>
                        <a:pt x="124" y="271"/>
                      </a:lnTo>
                      <a:lnTo>
                        <a:pt x="142" y="271"/>
                      </a:lnTo>
                      <a:lnTo>
                        <a:pt x="159" y="269"/>
                      </a:lnTo>
                      <a:lnTo>
                        <a:pt x="177" y="265"/>
                      </a:lnTo>
                      <a:lnTo>
                        <a:pt x="193" y="259"/>
                      </a:lnTo>
                      <a:lnTo>
                        <a:pt x="209" y="251"/>
                      </a:lnTo>
                      <a:lnTo>
                        <a:pt x="224" y="240"/>
                      </a:lnTo>
                      <a:lnTo>
                        <a:pt x="236" y="229"/>
                      </a:lnTo>
                      <a:lnTo>
                        <a:pt x="248" y="214"/>
                      </a:lnTo>
                      <a:lnTo>
                        <a:pt x="252" y="208"/>
                      </a:lnTo>
                      <a:lnTo>
                        <a:pt x="256" y="200"/>
                      </a:lnTo>
                      <a:lnTo>
                        <a:pt x="260" y="192"/>
                      </a:lnTo>
                      <a:lnTo>
                        <a:pt x="262" y="182"/>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81" name="Freeform 57">
                  <a:extLst>
                    <a:ext uri="{FF2B5EF4-FFF2-40B4-BE49-F238E27FC236}">
                      <a16:creationId xmlns:a16="http://schemas.microsoft.com/office/drawing/2014/main" id="{030A3A68-8B08-96F1-8D97-6F5162FDE104}"/>
                    </a:ext>
                  </a:extLst>
                </p:cNvPr>
                <p:cNvSpPr>
                  <a:spLocks/>
                </p:cNvSpPr>
                <p:nvPr/>
              </p:nvSpPr>
              <p:spPr bwMode="auto">
                <a:xfrm>
                  <a:off x="3647164" y="2569982"/>
                  <a:ext cx="231047" cy="486357"/>
                </a:xfrm>
                <a:custGeom>
                  <a:avLst/>
                  <a:gdLst>
                    <a:gd name="T0" fmla="*/ 566 w 658"/>
                    <a:gd name="T1" fmla="*/ 20 h 1383"/>
                    <a:gd name="T2" fmla="*/ 506 w 658"/>
                    <a:gd name="T3" fmla="*/ 4 h 1383"/>
                    <a:gd name="T4" fmla="*/ 396 w 658"/>
                    <a:gd name="T5" fmla="*/ 0 h 1383"/>
                    <a:gd name="T6" fmla="*/ 259 w 658"/>
                    <a:gd name="T7" fmla="*/ 0 h 1383"/>
                    <a:gd name="T8" fmla="*/ 136 w 658"/>
                    <a:gd name="T9" fmla="*/ 8 h 1383"/>
                    <a:gd name="T10" fmla="*/ 74 w 658"/>
                    <a:gd name="T11" fmla="*/ 27 h 1383"/>
                    <a:gd name="T12" fmla="*/ 40 w 658"/>
                    <a:gd name="T13" fmla="*/ 53 h 1383"/>
                    <a:gd name="T14" fmla="*/ 16 w 658"/>
                    <a:gd name="T15" fmla="*/ 90 h 1383"/>
                    <a:gd name="T16" fmla="*/ 4 w 658"/>
                    <a:gd name="T17" fmla="*/ 131 h 1383"/>
                    <a:gd name="T18" fmla="*/ 2 w 658"/>
                    <a:gd name="T19" fmla="*/ 220 h 1383"/>
                    <a:gd name="T20" fmla="*/ 0 w 658"/>
                    <a:gd name="T21" fmla="*/ 448 h 1383"/>
                    <a:gd name="T22" fmla="*/ 2 w 658"/>
                    <a:gd name="T23" fmla="*/ 629 h 1383"/>
                    <a:gd name="T24" fmla="*/ 19 w 658"/>
                    <a:gd name="T25" fmla="*/ 665 h 1383"/>
                    <a:gd name="T26" fmla="*/ 42 w 658"/>
                    <a:gd name="T27" fmla="*/ 676 h 1383"/>
                    <a:gd name="T28" fmla="*/ 73 w 658"/>
                    <a:gd name="T29" fmla="*/ 676 h 1383"/>
                    <a:gd name="T30" fmla="*/ 97 w 658"/>
                    <a:gd name="T31" fmla="*/ 657 h 1383"/>
                    <a:gd name="T32" fmla="*/ 117 w 658"/>
                    <a:gd name="T33" fmla="*/ 602 h 1383"/>
                    <a:gd name="T34" fmla="*/ 118 w 658"/>
                    <a:gd name="T35" fmla="*/ 452 h 1383"/>
                    <a:gd name="T36" fmla="*/ 118 w 658"/>
                    <a:gd name="T37" fmla="*/ 273 h 1383"/>
                    <a:gd name="T38" fmla="*/ 153 w 658"/>
                    <a:gd name="T39" fmla="*/ 296 h 1383"/>
                    <a:gd name="T40" fmla="*/ 153 w 658"/>
                    <a:gd name="T41" fmla="*/ 566 h 1383"/>
                    <a:gd name="T42" fmla="*/ 153 w 658"/>
                    <a:gd name="T43" fmla="*/ 836 h 1383"/>
                    <a:gd name="T44" fmla="*/ 153 w 658"/>
                    <a:gd name="T45" fmla="*/ 1107 h 1383"/>
                    <a:gd name="T46" fmla="*/ 154 w 658"/>
                    <a:gd name="T47" fmla="*/ 1323 h 1383"/>
                    <a:gd name="T48" fmla="*/ 175 w 658"/>
                    <a:gd name="T49" fmla="*/ 1363 h 1383"/>
                    <a:gd name="T50" fmla="*/ 215 w 658"/>
                    <a:gd name="T51" fmla="*/ 1382 h 1383"/>
                    <a:gd name="T52" fmla="*/ 262 w 658"/>
                    <a:gd name="T53" fmla="*/ 1379 h 1383"/>
                    <a:gd name="T54" fmla="*/ 299 w 658"/>
                    <a:gd name="T55" fmla="*/ 1349 h 1383"/>
                    <a:gd name="T56" fmla="*/ 311 w 658"/>
                    <a:gd name="T57" fmla="*/ 1272 h 1383"/>
                    <a:gd name="T58" fmla="*/ 311 w 658"/>
                    <a:gd name="T59" fmla="*/ 1030 h 1383"/>
                    <a:gd name="T60" fmla="*/ 313 w 658"/>
                    <a:gd name="T61" fmla="*/ 745 h 1383"/>
                    <a:gd name="T62" fmla="*/ 347 w 658"/>
                    <a:gd name="T63" fmla="*/ 756 h 1383"/>
                    <a:gd name="T64" fmla="*/ 347 w 658"/>
                    <a:gd name="T65" fmla="*/ 1082 h 1383"/>
                    <a:gd name="T66" fmla="*/ 350 w 658"/>
                    <a:gd name="T67" fmla="*/ 1333 h 1383"/>
                    <a:gd name="T68" fmla="*/ 361 w 658"/>
                    <a:gd name="T69" fmla="*/ 1359 h 1383"/>
                    <a:gd name="T70" fmla="*/ 388 w 658"/>
                    <a:gd name="T71" fmla="*/ 1378 h 1383"/>
                    <a:gd name="T72" fmla="*/ 444 w 658"/>
                    <a:gd name="T73" fmla="*/ 1379 h 1383"/>
                    <a:gd name="T74" fmla="*/ 484 w 658"/>
                    <a:gd name="T75" fmla="*/ 1355 h 1383"/>
                    <a:gd name="T76" fmla="*/ 496 w 658"/>
                    <a:gd name="T77" fmla="*/ 1331 h 1383"/>
                    <a:gd name="T78" fmla="*/ 499 w 658"/>
                    <a:gd name="T79" fmla="*/ 1240 h 1383"/>
                    <a:gd name="T80" fmla="*/ 499 w 658"/>
                    <a:gd name="T81" fmla="*/ 971 h 1383"/>
                    <a:gd name="T82" fmla="*/ 499 w 658"/>
                    <a:gd name="T83" fmla="*/ 700 h 1383"/>
                    <a:gd name="T84" fmla="*/ 499 w 658"/>
                    <a:gd name="T85" fmla="*/ 429 h 1383"/>
                    <a:gd name="T86" fmla="*/ 510 w 658"/>
                    <a:gd name="T87" fmla="*/ 226 h 1383"/>
                    <a:gd name="T88" fmla="*/ 542 w 658"/>
                    <a:gd name="T89" fmla="*/ 273 h 1383"/>
                    <a:gd name="T90" fmla="*/ 542 w 658"/>
                    <a:gd name="T91" fmla="*/ 461 h 1383"/>
                    <a:gd name="T92" fmla="*/ 543 w 658"/>
                    <a:gd name="T93" fmla="*/ 617 h 1383"/>
                    <a:gd name="T94" fmla="*/ 565 w 658"/>
                    <a:gd name="T95" fmla="*/ 662 h 1383"/>
                    <a:gd name="T96" fmla="*/ 589 w 658"/>
                    <a:gd name="T97" fmla="*/ 676 h 1383"/>
                    <a:gd name="T98" fmla="*/ 618 w 658"/>
                    <a:gd name="T99" fmla="*/ 676 h 1383"/>
                    <a:gd name="T100" fmla="*/ 638 w 658"/>
                    <a:gd name="T101" fmla="*/ 665 h 1383"/>
                    <a:gd name="T102" fmla="*/ 653 w 658"/>
                    <a:gd name="T103" fmla="*/ 639 h 1383"/>
                    <a:gd name="T104" fmla="*/ 658 w 658"/>
                    <a:gd name="T105" fmla="*/ 555 h 1383"/>
                    <a:gd name="T106" fmla="*/ 658 w 658"/>
                    <a:gd name="T107" fmla="*/ 360 h 1383"/>
                    <a:gd name="T108" fmla="*/ 658 w 658"/>
                    <a:gd name="T109" fmla="*/ 192 h 1383"/>
                    <a:gd name="T110" fmla="*/ 648 w 658"/>
                    <a:gd name="T111" fmla="*/ 111 h 1383"/>
                    <a:gd name="T112" fmla="*/ 629 w 658"/>
                    <a:gd name="T113" fmla="*/ 71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1383">
                      <a:moveTo>
                        <a:pt x="605" y="45"/>
                      </a:moveTo>
                      <a:lnTo>
                        <a:pt x="593" y="36"/>
                      </a:lnTo>
                      <a:lnTo>
                        <a:pt x="579" y="27"/>
                      </a:lnTo>
                      <a:lnTo>
                        <a:pt x="566" y="20"/>
                      </a:lnTo>
                      <a:lnTo>
                        <a:pt x="551" y="15"/>
                      </a:lnTo>
                      <a:lnTo>
                        <a:pt x="536" y="11"/>
                      </a:lnTo>
                      <a:lnTo>
                        <a:pt x="522" y="6"/>
                      </a:lnTo>
                      <a:lnTo>
                        <a:pt x="506" y="4"/>
                      </a:lnTo>
                      <a:lnTo>
                        <a:pt x="491" y="2"/>
                      </a:lnTo>
                      <a:lnTo>
                        <a:pt x="459" y="0"/>
                      </a:lnTo>
                      <a:lnTo>
                        <a:pt x="427" y="0"/>
                      </a:lnTo>
                      <a:lnTo>
                        <a:pt x="396" y="0"/>
                      </a:lnTo>
                      <a:lnTo>
                        <a:pt x="365" y="0"/>
                      </a:lnTo>
                      <a:lnTo>
                        <a:pt x="330" y="1"/>
                      </a:lnTo>
                      <a:lnTo>
                        <a:pt x="294" y="0"/>
                      </a:lnTo>
                      <a:lnTo>
                        <a:pt x="259" y="0"/>
                      </a:lnTo>
                      <a:lnTo>
                        <a:pt x="223" y="0"/>
                      </a:lnTo>
                      <a:lnTo>
                        <a:pt x="188" y="1"/>
                      </a:lnTo>
                      <a:lnTo>
                        <a:pt x="153" y="4"/>
                      </a:lnTo>
                      <a:lnTo>
                        <a:pt x="136" y="8"/>
                      </a:lnTo>
                      <a:lnTo>
                        <a:pt x="118" y="12"/>
                      </a:lnTo>
                      <a:lnTo>
                        <a:pt x="101" y="16"/>
                      </a:lnTo>
                      <a:lnTo>
                        <a:pt x="85" y="23"/>
                      </a:lnTo>
                      <a:lnTo>
                        <a:pt x="74" y="27"/>
                      </a:lnTo>
                      <a:lnTo>
                        <a:pt x="65" y="32"/>
                      </a:lnTo>
                      <a:lnTo>
                        <a:pt x="55" y="39"/>
                      </a:lnTo>
                      <a:lnTo>
                        <a:pt x="47" y="45"/>
                      </a:lnTo>
                      <a:lnTo>
                        <a:pt x="40" y="53"/>
                      </a:lnTo>
                      <a:lnTo>
                        <a:pt x="32" y="61"/>
                      </a:lnTo>
                      <a:lnTo>
                        <a:pt x="27" y="70"/>
                      </a:lnTo>
                      <a:lnTo>
                        <a:pt x="22" y="79"/>
                      </a:lnTo>
                      <a:lnTo>
                        <a:pt x="16" y="90"/>
                      </a:lnTo>
                      <a:lnTo>
                        <a:pt x="12" y="99"/>
                      </a:lnTo>
                      <a:lnTo>
                        <a:pt x="8" y="110"/>
                      </a:lnTo>
                      <a:lnTo>
                        <a:pt x="6" y="120"/>
                      </a:lnTo>
                      <a:lnTo>
                        <a:pt x="4" y="131"/>
                      </a:lnTo>
                      <a:lnTo>
                        <a:pt x="2" y="142"/>
                      </a:lnTo>
                      <a:lnTo>
                        <a:pt x="2" y="153"/>
                      </a:lnTo>
                      <a:lnTo>
                        <a:pt x="2" y="163"/>
                      </a:lnTo>
                      <a:lnTo>
                        <a:pt x="2" y="220"/>
                      </a:lnTo>
                      <a:lnTo>
                        <a:pt x="2" y="277"/>
                      </a:lnTo>
                      <a:lnTo>
                        <a:pt x="0" y="334"/>
                      </a:lnTo>
                      <a:lnTo>
                        <a:pt x="0" y="390"/>
                      </a:lnTo>
                      <a:lnTo>
                        <a:pt x="0" y="448"/>
                      </a:lnTo>
                      <a:lnTo>
                        <a:pt x="2" y="504"/>
                      </a:lnTo>
                      <a:lnTo>
                        <a:pt x="2" y="562"/>
                      </a:lnTo>
                      <a:lnTo>
                        <a:pt x="2" y="618"/>
                      </a:lnTo>
                      <a:lnTo>
                        <a:pt x="2" y="629"/>
                      </a:lnTo>
                      <a:lnTo>
                        <a:pt x="4" y="638"/>
                      </a:lnTo>
                      <a:lnTo>
                        <a:pt x="7" y="649"/>
                      </a:lnTo>
                      <a:lnTo>
                        <a:pt x="12" y="658"/>
                      </a:lnTo>
                      <a:lnTo>
                        <a:pt x="19" y="665"/>
                      </a:lnTo>
                      <a:lnTo>
                        <a:pt x="28" y="672"/>
                      </a:lnTo>
                      <a:lnTo>
                        <a:pt x="32" y="673"/>
                      </a:lnTo>
                      <a:lnTo>
                        <a:pt x="38" y="676"/>
                      </a:lnTo>
                      <a:lnTo>
                        <a:pt x="42" y="676"/>
                      </a:lnTo>
                      <a:lnTo>
                        <a:pt x="47" y="676"/>
                      </a:lnTo>
                      <a:lnTo>
                        <a:pt x="57" y="677"/>
                      </a:lnTo>
                      <a:lnTo>
                        <a:pt x="65" y="677"/>
                      </a:lnTo>
                      <a:lnTo>
                        <a:pt x="73" y="676"/>
                      </a:lnTo>
                      <a:lnTo>
                        <a:pt x="79" y="672"/>
                      </a:lnTo>
                      <a:lnTo>
                        <a:pt x="86" y="667"/>
                      </a:lnTo>
                      <a:lnTo>
                        <a:pt x="91" y="663"/>
                      </a:lnTo>
                      <a:lnTo>
                        <a:pt x="97" y="657"/>
                      </a:lnTo>
                      <a:lnTo>
                        <a:pt x="101" y="650"/>
                      </a:lnTo>
                      <a:lnTo>
                        <a:pt x="109" y="635"/>
                      </a:lnTo>
                      <a:lnTo>
                        <a:pt x="114" y="619"/>
                      </a:lnTo>
                      <a:lnTo>
                        <a:pt x="117" y="602"/>
                      </a:lnTo>
                      <a:lnTo>
                        <a:pt x="117" y="587"/>
                      </a:lnTo>
                      <a:lnTo>
                        <a:pt x="118" y="541"/>
                      </a:lnTo>
                      <a:lnTo>
                        <a:pt x="118" y="497"/>
                      </a:lnTo>
                      <a:lnTo>
                        <a:pt x="118" y="452"/>
                      </a:lnTo>
                      <a:lnTo>
                        <a:pt x="117" y="407"/>
                      </a:lnTo>
                      <a:lnTo>
                        <a:pt x="117" y="362"/>
                      </a:lnTo>
                      <a:lnTo>
                        <a:pt x="117" y="318"/>
                      </a:lnTo>
                      <a:lnTo>
                        <a:pt x="118" y="273"/>
                      </a:lnTo>
                      <a:lnTo>
                        <a:pt x="118" y="228"/>
                      </a:lnTo>
                      <a:lnTo>
                        <a:pt x="136" y="228"/>
                      </a:lnTo>
                      <a:lnTo>
                        <a:pt x="152" y="228"/>
                      </a:lnTo>
                      <a:lnTo>
                        <a:pt x="153" y="296"/>
                      </a:lnTo>
                      <a:lnTo>
                        <a:pt x="153" y="363"/>
                      </a:lnTo>
                      <a:lnTo>
                        <a:pt x="153" y="430"/>
                      </a:lnTo>
                      <a:lnTo>
                        <a:pt x="153" y="499"/>
                      </a:lnTo>
                      <a:lnTo>
                        <a:pt x="153" y="566"/>
                      </a:lnTo>
                      <a:lnTo>
                        <a:pt x="153" y="634"/>
                      </a:lnTo>
                      <a:lnTo>
                        <a:pt x="153" y="701"/>
                      </a:lnTo>
                      <a:lnTo>
                        <a:pt x="153" y="769"/>
                      </a:lnTo>
                      <a:lnTo>
                        <a:pt x="153" y="836"/>
                      </a:lnTo>
                      <a:lnTo>
                        <a:pt x="153" y="903"/>
                      </a:lnTo>
                      <a:lnTo>
                        <a:pt x="153" y="972"/>
                      </a:lnTo>
                      <a:lnTo>
                        <a:pt x="153" y="1039"/>
                      </a:lnTo>
                      <a:lnTo>
                        <a:pt x="153" y="1107"/>
                      </a:lnTo>
                      <a:lnTo>
                        <a:pt x="153" y="1174"/>
                      </a:lnTo>
                      <a:lnTo>
                        <a:pt x="153" y="1243"/>
                      </a:lnTo>
                      <a:lnTo>
                        <a:pt x="154" y="1310"/>
                      </a:lnTo>
                      <a:lnTo>
                        <a:pt x="154" y="1323"/>
                      </a:lnTo>
                      <a:lnTo>
                        <a:pt x="157" y="1335"/>
                      </a:lnTo>
                      <a:lnTo>
                        <a:pt x="161" y="1346"/>
                      </a:lnTo>
                      <a:lnTo>
                        <a:pt x="168" y="1355"/>
                      </a:lnTo>
                      <a:lnTo>
                        <a:pt x="175" y="1363"/>
                      </a:lnTo>
                      <a:lnTo>
                        <a:pt x="184" y="1370"/>
                      </a:lnTo>
                      <a:lnTo>
                        <a:pt x="193" y="1375"/>
                      </a:lnTo>
                      <a:lnTo>
                        <a:pt x="204" y="1379"/>
                      </a:lnTo>
                      <a:lnTo>
                        <a:pt x="215" y="1382"/>
                      </a:lnTo>
                      <a:lnTo>
                        <a:pt x="227" y="1383"/>
                      </a:lnTo>
                      <a:lnTo>
                        <a:pt x="239" y="1383"/>
                      </a:lnTo>
                      <a:lnTo>
                        <a:pt x="251" y="1382"/>
                      </a:lnTo>
                      <a:lnTo>
                        <a:pt x="262" y="1379"/>
                      </a:lnTo>
                      <a:lnTo>
                        <a:pt x="274" y="1375"/>
                      </a:lnTo>
                      <a:lnTo>
                        <a:pt x="283" y="1370"/>
                      </a:lnTo>
                      <a:lnTo>
                        <a:pt x="294" y="1363"/>
                      </a:lnTo>
                      <a:lnTo>
                        <a:pt x="299" y="1349"/>
                      </a:lnTo>
                      <a:lnTo>
                        <a:pt x="303" y="1334"/>
                      </a:lnTo>
                      <a:lnTo>
                        <a:pt x="306" y="1319"/>
                      </a:lnTo>
                      <a:lnTo>
                        <a:pt x="309" y="1303"/>
                      </a:lnTo>
                      <a:lnTo>
                        <a:pt x="311" y="1272"/>
                      </a:lnTo>
                      <a:lnTo>
                        <a:pt x="313" y="1241"/>
                      </a:lnTo>
                      <a:lnTo>
                        <a:pt x="313" y="1170"/>
                      </a:lnTo>
                      <a:lnTo>
                        <a:pt x="311" y="1101"/>
                      </a:lnTo>
                      <a:lnTo>
                        <a:pt x="311" y="1030"/>
                      </a:lnTo>
                      <a:lnTo>
                        <a:pt x="311" y="958"/>
                      </a:lnTo>
                      <a:lnTo>
                        <a:pt x="311" y="887"/>
                      </a:lnTo>
                      <a:lnTo>
                        <a:pt x="313" y="816"/>
                      </a:lnTo>
                      <a:lnTo>
                        <a:pt x="313" y="745"/>
                      </a:lnTo>
                      <a:lnTo>
                        <a:pt x="313" y="674"/>
                      </a:lnTo>
                      <a:lnTo>
                        <a:pt x="330" y="674"/>
                      </a:lnTo>
                      <a:lnTo>
                        <a:pt x="347" y="674"/>
                      </a:lnTo>
                      <a:lnTo>
                        <a:pt x="347" y="756"/>
                      </a:lnTo>
                      <a:lnTo>
                        <a:pt x="347" y="838"/>
                      </a:lnTo>
                      <a:lnTo>
                        <a:pt x="347" y="918"/>
                      </a:lnTo>
                      <a:lnTo>
                        <a:pt x="347" y="1000"/>
                      </a:lnTo>
                      <a:lnTo>
                        <a:pt x="347" y="1082"/>
                      </a:lnTo>
                      <a:lnTo>
                        <a:pt x="347" y="1162"/>
                      </a:lnTo>
                      <a:lnTo>
                        <a:pt x="347" y="1244"/>
                      </a:lnTo>
                      <a:lnTo>
                        <a:pt x="349" y="1324"/>
                      </a:lnTo>
                      <a:lnTo>
                        <a:pt x="350" y="1333"/>
                      </a:lnTo>
                      <a:lnTo>
                        <a:pt x="351" y="1341"/>
                      </a:lnTo>
                      <a:lnTo>
                        <a:pt x="354" y="1347"/>
                      </a:lnTo>
                      <a:lnTo>
                        <a:pt x="357" y="1354"/>
                      </a:lnTo>
                      <a:lnTo>
                        <a:pt x="361" y="1359"/>
                      </a:lnTo>
                      <a:lnTo>
                        <a:pt x="366" y="1363"/>
                      </a:lnTo>
                      <a:lnTo>
                        <a:pt x="370" y="1369"/>
                      </a:lnTo>
                      <a:lnTo>
                        <a:pt x="377" y="1373"/>
                      </a:lnTo>
                      <a:lnTo>
                        <a:pt x="388" y="1378"/>
                      </a:lnTo>
                      <a:lnTo>
                        <a:pt x="401" y="1382"/>
                      </a:lnTo>
                      <a:lnTo>
                        <a:pt x="416" y="1383"/>
                      </a:lnTo>
                      <a:lnTo>
                        <a:pt x="429" y="1382"/>
                      </a:lnTo>
                      <a:lnTo>
                        <a:pt x="444" y="1379"/>
                      </a:lnTo>
                      <a:lnTo>
                        <a:pt x="457" y="1375"/>
                      </a:lnTo>
                      <a:lnTo>
                        <a:pt x="469" y="1369"/>
                      </a:lnTo>
                      <a:lnTo>
                        <a:pt x="480" y="1359"/>
                      </a:lnTo>
                      <a:lnTo>
                        <a:pt x="484" y="1355"/>
                      </a:lnTo>
                      <a:lnTo>
                        <a:pt x="488" y="1350"/>
                      </a:lnTo>
                      <a:lnTo>
                        <a:pt x="492" y="1343"/>
                      </a:lnTo>
                      <a:lnTo>
                        <a:pt x="495" y="1338"/>
                      </a:lnTo>
                      <a:lnTo>
                        <a:pt x="496" y="1331"/>
                      </a:lnTo>
                      <a:lnTo>
                        <a:pt x="498" y="1323"/>
                      </a:lnTo>
                      <a:lnTo>
                        <a:pt x="499" y="1316"/>
                      </a:lnTo>
                      <a:lnTo>
                        <a:pt x="498" y="1308"/>
                      </a:lnTo>
                      <a:lnTo>
                        <a:pt x="499" y="1240"/>
                      </a:lnTo>
                      <a:lnTo>
                        <a:pt x="499" y="1173"/>
                      </a:lnTo>
                      <a:lnTo>
                        <a:pt x="499" y="1106"/>
                      </a:lnTo>
                      <a:lnTo>
                        <a:pt x="499" y="1038"/>
                      </a:lnTo>
                      <a:lnTo>
                        <a:pt x="499" y="971"/>
                      </a:lnTo>
                      <a:lnTo>
                        <a:pt x="499" y="902"/>
                      </a:lnTo>
                      <a:lnTo>
                        <a:pt x="499" y="835"/>
                      </a:lnTo>
                      <a:lnTo>
                        <a:pt x="499" y="767"/>
                      </a:lnTo>
                      <a:lnTo>
                        <a:pt x="499" y="700"/>
                      </a:lnTo>
                      <a:lnTo>
                        <a:pt x="499" y="633"/>
                      </a:lnTo>
                      <a:lnTo>
                        <a:pt x="499" y="564"/>
                      </a:lnTo>
                      <a:lnTo>
                        <a:pt x="499" y="497"/>
                      </a:lnTo>
                      <a:lnTo>
                        <a:pt x="499" y="429"/>
                      </a:lnTo>
                      <a:lnTo>
                        <a:pt x="499" y="362"/>
                      </a:lnTo>
                      <a:lnTo>
                        <a:pt x="499" y="293"/>
                      </a:lnTo>
                      <a:lnTo>
                        <a:pt x="499" y="226"/>
                      </a:lnTo>
                      <a:lnTo>
                        <a:pt x="510" y="226"/>
                      </a:lnTo>
                      <a:lnTo>
                        <a:pt x="520" y="226"/>
                      </a:lnTo>
                      <a:lnTo>
                        <a:pt x="532" y="226"/>
                      </a:lnTo>
                      <a:lnTo>
                        <a:pt x="542" y="225"/>
                      </a:lnTo>
                      <a:lnTo>
                        <a:pt x="542" y="273"/>
                      </a:lnTo>
                      <a:lnTo>
                        <a:pt x="542" y="320"/>
                      </a:lnTo>
                      <a:lnTo>
                        <a:pt x="542" y="367"/>
                      </a:lnTo>
                      <a:lnTo>
                        <a:pt x="542" y="414"/>
                      </a:lnTo>
                      <a:lnTo>
                        <a:pt x="542" y="461"/>
                      </a:lnTo>
                      <a:lnTo>
                        <a:pt x="542" y="508"/>
                      </a:lnTo>
                      <a:lnTo>
                        <a:pt x="542" y="556"/>
                      </a:lnTo>
                      <a:lnTo>
                        <a:pt x="542" y="603"/>
                      </a:lnTo>
                      <a:lnTo>
                        <a:pt x="543" y="617"/>
                      </a:lnTo>
                      <a:lnTo>
                        <a:pt x="546" y="631"/>
                      </a:lnTo>
                      <a:lnTo>
                        <a:pt x="553" y="645"/>
                      </a:lnTo>
                      <a:lnTo>
                        <a:pt x="561" y="657"/>
                      </a:lnTo>
                      <a:lnTo>
                        <a:pt x="565" y="662"/>
                      </a:lnTo>
                      <a:lnTo>
                        <a:pt x="570" y="667"/>
                      </a:lnTo>
                      <a:lnTo>
                        <a:pt x="577" y="670"/>
                      </a:lnTo>
                      <a:lnTo>
                        <a:pt x="582" y="674"/>
                      </a:lnTo>
                      <a:lnTo>
                        <a:pt x="589" y="676"/>
                      </a:lnTo>
                      <a:lnTo>
                        <a:pt x="597" y="677"/>
                      </a:lnTo>
                      <a:lnTo>
                        <a:pt x="604" y="677"/>
                      </a:lnTo>
                      <a:lnTo>
                        <a:pt x="612" y="676"/>
                      </a:lnTo>
                      <a:lnTo>
                        <a:pt x="618" y="676"/>
                      </a:lnTo>
                      <a:lnTo>
                        <a:pt x="624" y="674"/>
                      </a:lnTo>
                      <a:lnTo>
                        <a:pt x="629" y="672"/>
                      </a:lnTo>
                      <a:lnTo>
                        <a:pt x="634" y="669"/>
                      </a:lnTo>
                      <a:lnTo>
                        <a:pt x="638" y="665"/>
                      </a:lnTo>
                      <a:lnTo>
                        <a:pt x="642" y="661"/>
                      </a:lnTo>
                      <a:lnTo>
                        <a:pt x="645" y="655"/>
                      </a:lnTo>
                      <a:lnTo>
                        <a:pt x="649" y="650"/>
                      </a:lnTo>
                      <a:lnTo>
                        <a:pt x="653" y="639"/>
                      </a:lnTo>
                      <a:lnTo>
                        <a:pt x="656" y="627"/>
                      </a:lnTo>
                      <a:lnTo>
                        <a:pt x="658" y="615"/>
                      </a:lnTo>
                      <a:lnTo>
                        <a:pt x="658" y="603"/>
                      </a:lnTo>
                      <a:lnTo>
                        <a:pt x="658" y="555"/>
                      </a:lnTo>
                      <a:lnTo>
                        <a:pt x="658" y="505"/>
                      </a:lnTo>
                      <a:lnTo>
                        <a:pt x="658" y="457"/>
                      </a:lnTo>
                      <a:lnTo>
                        <a:pt x="658" y="409"/>
                      </a:lnTo>
                      <a:lnTo>
                        <a:pt x="658" y="360"/>
                      </a:lnTo>
                      <a:lnTo>
                        <a:pt x="658" y="311"/>
                      </a:lnTo>
                      <a:lnTo>
                        <a:pt x="658" y="263"/>
                      </a:lnTo>
                      <a:lnTo>
                        <a:pt x="658" y="214"/>
                      </a:lnTo>
                      <a:lnTo>
                        <a:pt x="658" y="192"/>
                      </a:lnTo>
                      <a:lnTo>
                        <a:pt x="657" y="169"/>
                      </a:lnTo>
                      <a:lnTo>
                        <a:pt x="654" y="146"/>
                      </a:lnTo>
                      <a:lnTo>
                        <a:pt x="650" y="123"/>
                      </a:lnTo>
                      <a:lnTo>
                        <a:pt x="648" y="111"/>
                      </a:lnTo>
                      <a:lnTo>
                        <a:pt x="644" y="100"/>
                      </a:lnTo>
                      <a:lnTo>
                        <a:pt x="640" y="90"/>
                      </a:lnTo>
                      <a:lnTo>
                        <a:pt x="634" y="80"/>
                      </a:lnTo>
                      <a:lnTo>
                        <a:pt x="629" y="71"/>
                      </a:lnTo>
                      <a:lnTo>
                        <a:pt x="622" y="61"/>
                      </a:lnTo>
                      <a:lnTo>
                        <a:pt x="614" y="53"/>
                      </a:lnTo>
                      <a:lnTo>
                        <a:pt x="605" y="45"/>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35" name="Group 37">
                <a:extLst>
                  <a:ext uri="{FF2B5EF4-FFF2-40B4-BE49-F238E27FC236}">
                    <a16:creationId xmlns:a16="http://schemas.microsoft.com/office/drawing/2014/main" id="{7E837062-BF6C-5257-C04A-91C79B7C7247}"/>
                  </a:ext>
                </a:extLst>
              </p:cNvPr>
              <p:cNvGrpSpPr/>
              <p:nvPr/>
            </p:nvGrpSpPr>
            <p:grpSpPr>
              <a:xfrm>
                <a:off x="7829338" y="2591953"/>
                <a:ext cx="271137" cy="607684"/>
                <a:chOff x="3327401" y="4335463"/>
                <a:chExt cx="407988" cy="914400"/>
              </a:xfrm>
              <a:solidFill>
                <a:schemeClr val="bg1">
                  <a:lumMod val="75000"/>
                </a:schemeClr>
              </a:solidFill>
            </p:grpSpPr>
            <p:sp>
              <p:nvSpPr>
                <p:cNvPr id="378" name="Freeform 58">
                  <a:extLst>
                    <a:ext uri="{FF2B5EF4-FFF2-40B4-BE49-F238E27FC236}">
                      <a16:creationId xmlns:a16="http://schemas.microsoft.com/office/drawing/2014/main" id="{1EBE7873-4E82-069C-960E-82342E4770FA}"/>
                    </a:ext>
                  </a:extLst>
                </p:cNvPr>
                <p:cNvSpPr>
                  <a:spLocks/>
                </p:cNvSpPr>
                <p:nvPr/>
              </p:nvSpPr>
              <p:spPr bwMode="auto">
                <a:xfrm>
                  <a:off x="3455988" y="4335463"/>
                  <a:ext cx="149225" cy="147638"/>
                </a:xfrm>
                <a:custGeom>
                  <a:avLst/>
                  <a:gdLst>
                    <a:gd name="T0" fmla="*/ 283 w 283"/>
                    <a:gd name="T1" fmla="*/ 144 h 278"/>
                    <a:gd name="T2" fmla="*/ 280 w 283"/>
                    <a:gd name="T3" fmla="*/ 111 h 278"/>
                    <a:gd name="T4" fmla="*/ 270 w 283"/>
                    <a:gd name="T5" fmla="*/ 80 h 278"/>
                    <a:gd name="T6" fmla="*/ 251 w 283"/>
                    <a:gd name="T7" fmla="*/ 52 h 278"/>
                    <a:gd name="T8" fmla="*/ 227 w 283"/>
                    <a:gd name="T9" fmla="*/ 29 h 278"/>
                    <a:gd name="T10" fmla="*/ 197 w 283"/>
                    <a:gd name="T11" fmla="*/ 12 h 278"/>
                    <a:gd name="T12" fmla="*/ 165 w 283"/>
                    <a:gd name="T13" fmla="*/ 1 h 278"/>
                    <a:gd name="T14" fmla="*/ 132 w 283"/>
                    <a:gd name="T15" fmla="*/ 0 h 278"/>
                    <a:gd name="T16" fmla="*/ 97 w 283"/>
                    <a:gd name="T17" fmla="*/ 6 h 278"/>
                    <a:gd name="T18" fmla="*/ 66 w 283"/>
                    <a:gd name="T19" fmla="*/ 24 h 278"/>
                    <a:gd name="T20" fmla="*/ 39 w 283"/>
                    <a:gd name="T21" fmla="*/ 46 h 278"/>
                    <a:gd name="T22" fmla="*/ 19 w 283"/>
                    <a:gd name="T23" fmla="*/ 76 h 278"/>
                    <a:gd name="T24" fmla="*/ 6 w 283"/>
                    <a:gd name="T25" fmla="*/ 108 h 278"/>
                    <a:gd name="T26" fmla="*/ 0 w 283"/>
                    <a:gd name="T27" fmla="*/ 142 h 278"/>
                    <a:gd name="T28" fmla="*/ 4 w 283"/>
                    <a:gd name="T29" fmla="*/ 177 h 278"/>
                    <a:gd name="T30" fmla="*/ 14 w 283"/>
                    <a:gd name="T31" fmla="*/ 201 h 278"/>
                    <a:gd name="T32" fmla="*/ 23 w 283"/>
                    <a:gd name="T33" fmla="*/ 217 h 278"/>
                    <a:gd name="T34" fmla="*/ 35 w 283"/>
                    <a:gd name="T35" fmla="*/ 233 h 278"/>
                    <a:gd name="T36" fmla="*/ 50 w 283"/>
                    <a:gd name="T37" fmla="*/ 248 h 278"/>
                    <a:gd name="T38" fmla="*/ 67 w 283"/>
                    <a:gd name="T39" fmla="*/ 260 h 278"/>
                    <a:gd name="T40" fmla="*/ 86 w 283"/>
                    <a:gd name="T41" fmla="*/ 268 h 278"/>
                    <a:gd name="T42" fmla="*/ 105 w 283"/>
                    <a:gd name="T43" fmla="*/ 274 h 278"/>
                    <a:gd name="T44" fmla="*/ 125 w 283"/>
                    <a:gd name="T45" fmla="*/ 278 h 278"/>
                    <a:gd name="T46" fmla="*/ 157 w 283"/>
                    <a:gd name="T47" fmla="*/ 278 h 278"/>
                    <a:gd name="T48" fmla="*/ 187 w 283"/>
                    <a:gd name="T49" fmla="*/ 272 h 278"/>
                    <a:gd name="T50" fmla="*/ 207 w 283"/>
                    <a:gd name="T51" fmla="*/ 265 h 278"/>
                    <a:gd name="T52" fmla="*/ 224 w 283"/>
                    <a:gd name="T53" fmla="*/ 256 h 278"/>
                    <a:gd name="T54" fmla="*/ 240 w 283"/>
                    <a:gd name="T55" fmla="*/ 244 h 278"/>
                    <a:gd name="T56" fmla="*/ 255 w 283"/>
                    <a:gd name="T57" fmla="*/ 229 h 278"/>
                    <a:gd name="T58" fmla="*/ 266 w 283"/>
                    <a:gd name="T59" fmla="*/ 213 h 278"/>
                    <a:gd name="T60" fmla="*/ 275 w 283"/>
                    <a:gd name="T61" fmla="*/ 194 h 278"/>
                    <a:gd name="T62" fmla="*/ 280 w 283"/>
                    <a:gd name="T63" fmla="*/ 17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278">
                      <a:moveTo>
                        <a:pt x="282" y="162"/>
                      </a:moveTo>
                      <a:lnTo>
                        <a:pt x="283" y="144"/>
                      </a:lnTo>
                      <a:lnTo>
                        <a:pt x="283" y="128"/>
                      </a:lnTo>
                      <a:lnTo>
                        <a:pt x="280" y="111"/>
                      </a:lnTo>
                      <a:lnTo>
                        <a:pt x="276" y="95"/>
                      </a:lnTo>
                      <a:lnTo>
                        <a:pt x="270" y="80"/>
                      </a:lnTo>
                      <a:lnTo>
                        <a:pt x="262" y="65"/>
                      </a:lnTo>
                      <a:lnTo>
                        <a:pt x="251" y="52"/>
                      </a:lnTo>
                      <a:lnTo>
                        <a:pt x="239" y="40"/>
                      </a:lnTo>
                      <a:lnTo>
                        <a:pt x="227" y="29"/>
                      </a:lnTo>
                      <a:lnTo>
                        <a:pt x="212" y="20"/>
                      </a:lnTo>
                      <a:lnTo>
                        <a:pt x="197" y="12"/>
                      </a:lnTo>
                      <a:lnTo>
                        <a:pt x="181" y="5"/>
                      </a:lnTo>
                      <a:lnTo>
                        <a:pt x="165" y="1"/>
                      </a:lnTo>
                      <a:lnTo>
                        <a:pt x="149" y="0"/>
                      </a:lnTo>
                      <a:lnTo>
                        <a:pt x="132" y="0"/>
                      </a:lnTo>
                      <a:lnTo>
                        <a:pt x="114" y="2"/>
                      </a:lnTo>
                      <a:lnTo>
                        <a:pt x="97" y="6"/>
                      </a:lnTo>
                      <a:lnTo>
                        <a:pt x="81" y="14"/>
                      </a:lnTo>
                      <a:lnTo>
                        <a:pt x="66" y="24"/>
                      </a:lnTo>
                      <a:lnTo>
                        <a:pt x="52" y="34"/>
                      </a:lnTo>
                      <a:lnTo>
                        <a:pt x="39" y="46"/>
                      </a:lnTo>
                      <a:lnTo>
                        <a:pt x="28" y="60"/>
                      </a:lnTo>
                      <a:lnTo>
                        <a:pt x="19" y="76"/>
                      </a:lnTo>
                      <a:lnTo>
                        <a:pt x="12" y="91"/>
                      </a:lnTo>
                      <a:lnTo>
                        <a:pt x="6" y="108"/>
                      </a:lnTo>
                      <a:lnTo>
                        <a:pt x="3" y="124"/>
                      </a:lnTo>
                      <a:lnTo>
                        <a:pt x="0" y="142"/>
                      </a:lnTo>
                      <a:lnTo>
                        <a:pt x="2" y="159"/>
                      </a:lnTo>
                      <a:lnTo>
                        <a:pt x="4" y="177"/>
                      </a:lnTo>
                      <a:lnTo>
                        <a:pt x="10" y="193"/>
                      </a:lnTo>
                      <a:lnTo>
                        <a:pt x="14" y="201"/>
                      </a:lnTo>
                      <a:lnTo>
                        <a:pt x="18" y="209"/>
                      </a:lnTo>
                      <a:lnTo>
                        <a:pt x="23" y="217"/>
                      </a:lnTo>
                      <a:lnTo>
                        <a:pt x="30" y="223"/>
                      </a:lnTo>
                      <a:lnTo>
                        <a:pt x="35" y="233"/>
                      </a:lnTo>
                      <a:lnTo>
                        <a:pt x="43" y="240"/>
                      </a:lnTo>
                      <a:lnTo>
                        <a:pt x="50" y="248"/>
                      </a:lnTo>
                      <a:lnTo>
                        <a:pt x="59" y="254"/>
                      </a:lnTo>
                      <a:lnTo>
                        <a:pt x="67" y="260"/>
                      </a:lnTo>
                      <a:lnTo>
                        <a:pt x="77" y="264"/>
                      </a:lnTo>
                      <a:lnTo>
                        <a:pt x="86" y="268"/>
                      </a:lnTo>
                      <a:lnTo>
                        <a:pt x="95" y="272"/>
                      </a:lnTo>
                      <a:lnTo>
                        <a:pt x="105" y="274"/>
                      </a:lnTo>
                      <a:lnTo>
                        <a:pt x="115" y="277"/>
                      </a:lnTo>
                      <a:lnTo>
                        <a:pt x="125" y="278"/>
                      </a:lnTo>
                      <a:lnTo>
                        <a:pt x="136" y="278"/>
                      </a:lnTo>
                      <a:lnTo>
                        <a:pt x="157" y="278"/>
                      </a:lnTo>
                      <a:lnTo>
                        <a:pt x="177" y="274"/>
                      </a:lnTo>
                      <a:lnTo>
                        <a:pt x="187" y="272"/>
                      </a:lnTo>
                      <a:lnTo>
                        <a:pt x="197" y="269"/>
                      </a:lnTo>
                      <a:lnTo>
                        <a:pt x="207" y="265"/>
                      </a:lnTo>
                      <a:lnTo>
                        <a:pt x="215" y="261"/>
                      </a:lnTo>
                      <a:lnTo>
                        <a:pt x="224" y="256"/>
                      </a:lnTo>
                      <a:lnTo>
                        <a:pt x="232" y="250"/>
                      </a:lnTo>
                      <a:lnTo>
                        <a:pt x="240" y="244"/>
                      </a:lnTo>
                      <a:lnTo>
                        <a:pt x="248" y="237"/>
                      </a:lnTo>
                      <a:lnTo>
                        <a:pt x="255" y="229"/>
                      </a:lnTo>
                      <a:lnTo>
                        <a:pt x="260" y="221"/>
                      </a:lnTo>
                      <a:lnTo>
                        <a:pt x="266" y="213"/>
                      </a:lnTo>
                      <a:lnTo>
                        <a:pt x="271" y="203"/>
                      </a:lnTo>
                      <a:lnTo>
                        <a:pt x="275" y="194"/>
                      </a:lnTo>
                      <a:lnTo>
                        <a:pt x="278" y="185"/>
                      </a:lnTo>
                      <a:lnTo>
                        <a:pt x="280" y="174"/>
                      </a:lnTo>
                      <a:lnTo>
                        <a:pt x="282" y="1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79" name="Freeform 59">
                  <a:extLst>
                    <a:ext uri="{FF2B5EF4-FFF2-40B4-BE49-F238E27FC236}">
                      <a16:creationId xmlns:a16="http://schemas.microsoft.com/office/drawing/2014/main" id="{99597CAF-26C6-435F-564F-160B08FCB8A6}"/>
                    </a:ext>
                  </a:extLst>
                </p:cNvPr>
                <p:cNvSpPr>
                  <a:spLocks/>
                </p:cNvSpPr>
                <p:nvPr/>
              </p:nvSpPr>
              <p:spPr bwMode="auto">
                <a:xfrm>
                  <a:off x="3327401" y="4506913"/>
                  <a:ext cx="407988" cy="742950"/>
                </a:xfrm>
                <a:custGeom>
                  <a:avLst/>
                  <a:gdLst>
                    <a:gd name="T0" fmla="*/ 690 w 770"/>
                    <a:gd name="T1" fmla="*/ 245 h 1403"/>
                    <a:gd name="T2" fmla="*/ 650 w 770"/>
                    <a:gd name="T3" fmla="*/ 122 h 1403"/>
                    <a:gd name="T4" fmla="*/ 616 w 770"/>
                    <a:gd name="T5" fmla="*/ 60 h 1403"/>
                    <a:gd name="T6" fmla="*/ 573 w 770"/>
                    <a:gd name="T7" fmla="*/ 25 h 1403"/>
                    <a:gd name="T8" fmla="*/ 521 w 770"/>
                    <a:gd name="T9" fmla="*/ 6 h 1403"/>
                    <a:gd name="T10" fmla="*/ 451 w 770"/>
                    <a:gd name="T11" fmla="*/ 0 h 1403"/>
                    <a:gd name="T12" fmla="*/ 323 w 770"/>
                    <a:gd name="T13" fmla="*/ 0 h 1403"/>
                    <a:gd name="T14" fmla="*/ 238 w 770"/>
                    <a:gd name="T15" fmla="*/ 8 h 1403"/>
                    <a:gd name="T16" fmla="*/ 178 w 770"/>
                    <a:gd name="T17" fmla="*/ 36 h 1403"/>
                    <a:gd name="T18" fmla="*/ 135 w 770"/>
                    <a:gd name="T19" fmla="*/ 88 h 1403"/>
                    <a:gd name="T20" fmla="*/ 95 w 770"/>
                    <a:gd name="T21" fmla="*/ 197 h 1403"/>
                    <a:gd name="T22" fmla="*/ 59 w 770"/>
                    <a:gd name="T23" fmla="*/ 325 h 1403"/>
                    <a:gd name="T24" fmla="*/ 20 w 770"/>
                    <a:gd name="T25" fmla="*/ 457 h 1403"/>
                    <a:gd name="T26" fmla="*/ 1 w 770"/>
                    <a:gd name="T27" fmla="*/ 568 h 1403"/>
                    <a:gd name="T28" fmla="*/ 24 w 770"/>
                    <a:gd name="T29" fmla="*/ 596 h 1403"/>
                    <a:gd name="T30" fmla="*/ 60 w 770"/>
                    <a:gd name="T31" fmla="*/ 603 h 1403"/>
                    <a:gd name="T32" fmla="*/ 95 w 770"/>
                    <a:gd name="T33" fmla="*/ 590 h 1403"/>
                    <a:gd name="T34" fmla="*/ 124 w 770"/>
                    <a:gd name="T35" fmla="*/ 521 h 1403"/>
                    <a:gd name="T36" fmla="*/ 175 w 770"/>
                    <a:gd name="T37" fmla="*/ 342 h 1403"/>
                    <a:gd name="T38" fmla="*/ 229 w 770"/>
                    <a:gd name="T39" fmla="*/ 199 h 1403"/>
                    <a:gd name="T40" fmla="*/ 181 w 770"/>
                    <a:gd name="T41" fmla="*/ 437 h 1403"/>
                    <a:gd name="T42" fmla="*/ 96 w 770"/>
                    <a:gd name="T43" fmla="*/ 765 h 1403"/>
                    <a:gd name="T44" fmla="*/ 202 w 770"/>
                    <a:gd name="T45" fmla="*/ 848 h 1403"/>
                    <a:gd name="T46" fmla="*/ 244 w 770"/>
                    <a:gd name="T47" fmla="*/ 1035 h 1403"/>
                    <a:gd name="T48" fmla="*/ 244 w 770"/>
                    <a:gd name="T49" fmla="*/ 1284 h 1403"/>
                    <a:gd name="T50" fmla="*/ 258 w 770"/>
                    <a:gd name="T51" fmla="*/ 1379 h 1403"/>
                    <a:gd name="T52" fmla="*/ 297 w 770"/>
                    <a:gd name="T53" fmla="*/ 1401 h 1403"/>
                    <a:gd name="T54" fmla="*/ 340 w 770"/>
                    <a:gd name="T55" fmla="*/ 1394 h 1403"/>
                    <a:gd name="T56" fmla="*/ 368 w 770"/>
                    <a:gd name="T57" fmla="*/ 1359 h 1403"/>
                    <a:gd name="T58" fmla="*/ 372 w 770"/>
                    <a:gd name="T59" fmla="*/ 1159 h 1403"/>
                    <a:gd name="T60" fmla="*/ 372 w 770"/>
                    <a:gd name="T61" fmla="*/ 910 h 1403"/>
                    <a:gd name="T62" fmla="*/ 412 w 770"/>
                    <a:gd name="T63" fmla="*/ 907 h 1403"/>
                    <a:gd name="T64" fmla="*/ 412 w 770"/>
                    <a:gd name="T65" fmla="*/ 1149 h 1403"/>
                    <a:gd name="T66" fmla="*/ 412 w 770"/>
                    <a:gd name="T67" fmla="*/ 1336 h 1403"/>
                    <a:gd name="T68" fmla="*/ 418 w 770"/>
                    <a:gd name="T69" fmla="*/ 1363 h 1403"/>
                    <a:gd name="T70" fmla="*/ 433 w 770"/>
                    <a:gd name="T71" fmla="*/ 1386 h 1403"/>
                    <a:gd name="T72" fmla="*/ 457 w 770"/>
                    <a:gd name="T73" fmla="*/ 1401 h 1403"/>
                    <a:gd name="T74" fmla="*/ 485 w 770"/>
                    <a:gd name="T75" fmla="*/ 1403 h 1403"/>
                    <a:gd name="T76" fmla="*/ 510 w 770"/>
                    <a:gd name="T77" fmla="*/ 1393 h 1403"/>
                    <a:gd name="T78" fmla="*/ 532 w 770"/>
                    <a:gd name="T79" fmla="*/ 1367 h 1403"/>
                    <a:gd name="T80" fmla="*/ 541 w 770"/>
                    <a:gd name="T81" fmla="*/ 1267 h 1403"/>
                    <a:gd name="T82" fmla="*/ 541 w 770"/>
                    <a:gd name="T83" fmla="*/ 1028 h 1403"/>
                    <a:gd name="T84" fmla="*/ 584 w 770"/>
                    <a:gd name="T85" fmla="*/ 848 h 1403"/>
                    <a:gd name="T86" fmla="*/ 686 w 770"/>
                    <a:gd name="T87" fmla="*/ 764 h 1403"/>
                    <a:gd name="T88" fmla="*/ 588 w 770"/>
                    <a:gd name="T89" fmla="*/ 430 h 1403"/>
                    <a:gd name="T90" fmla="*/ 532 w 770"/>
                    <a:gd name="T91" fmla="*/ 189 h 1403"/>
                    <a:gd name="T92" fmla="*/ 553 w 770"/>
                    <a:gd name="T93" fmla="*/ 216 h 1403"/>
                    <a:gd name="T94" fmla="*/ 596 w 770"/>
                    <a:gd name="T95" fmla="*/ 352 h 1403"/>
                    <a:gd name="T96" fmla="*/ 650 w 770"/>
                    <a:gd name="T97" fmla="*/ 523 h 1403"/>
                    <a:gd name="T98" fmla="*/ 678 w 770"/>
                    <a:gd name="T99" fmla="*/ 584 h 1403"/>
                    <a:gd name="T100" fmla="*/ 701 w 770"/>
                    <a:gd name="T101" fmla="*/ 599 h 1403"/>
                    <a:gd name="T102" fmla="*/ 752 w 770"/>
                    <a:gd name="T103" fmla="*/ 599 h 1403"/>
                    <a:gd name="T104" fmla="*/ 770 w 770"/>
                    <a:gd name="T105" fmla="*/ 548 h 1403"/>
                    <a:gd name="T106" fmla="*/ 762 w 770"/>
                    <a:gd name="T107" fmla="*/ 486 h 1403"/>
                    <a:gd name="T108" fmla="*/ 730 w 770"/>
                    <a:gd name="T109" fmla="*/ 38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0" h="1403">
                      <a:moveTo>
                        <a:pt x="722" y="352"/>
                      </a:moveTo>
                      <a:lnTo>
                        <a:pt x="710" y="316"/>
                      </a:lnTo>
                      <a:lnTo>
                        <a:pt x="699" y="281"/>
                      </a:lnTo>
                      <a:lnTo>
                        <a:pt x="690" y="245"/>
                      </a:lnTo>
                      <a:lnTo>
                        <a:pt x="679" y="209"/>
                      </a:lnTo>
                      <a:lnTo>
                        <a:pt x="669" y="174"/>
                      </a:lnTo>
                      <a:lnTo>
                        <a:pt x="656" y="139"/>
                      </a:lnTo>
                      <a:lnTo>
                        <a:pt x="650" y="122"/>
                      </a:lnTo>
                      <a:lnTo>
                        <a:pt x="642" y="104"/>
                      </a:lnTo>
                      <a:lnTo>
                        <a:pt x="634" y="88"/>
                      </a:lnTo>
                      <a:lnTo>
                        <a:pt x="624" y="72"/>
                      </a:lnTo>
                      <a:lnTo>
                        <a:pt x="616" y="60"/>
                      </a:lnTo>
                      <a:lnTo>
                        <a:pt x="607" y="49"/>
                      </a:lnTo>
                      <a:lnTo>
                        <a:pt x="596" y="40"/>
                      </a:lnTo>
                      <a:lnTo>
                        <a:pt x="585" y="32"/>
                      </a:lnTo>
                      <a:lnTo>
                        <a:pt x="573" y="25"/>
                      </a:lnTo>
                      <a:lnTo>
                        <a:pt x="561" y="18"/>
                      </a:lnTo>
                      <a:lnTo>
                        <a:pt x="548" y="13"/>
                      </a:lnTo>
                      <a:lnTo>
                        <a:pt x="536" y="9"/>
                      </a:lnTo>
                      <a:lnTo>
                        <a:pt x="521" y="6"/>
                      </a:lnTo>
                      <a:lnTo>
                        <a:pt x="508" y="4"/>
                      </a:lnTo>
                      <a:lnTo>
                        <a:pt x="494" y="1"/>
                      </a:lnTo>
                      <a:lnTo>
                        <a:pt x="479" y="1"/>
                      </a:lnTo>
                      <a:lnTo>
                        <a:pt x="451" y="0"/>
                      </a:lnTo>
                      <a:lnTo>
                        <a:pt x="425" y="1"/>
                      </a:lnTo>
                      <a:lnTo>
                        <a:pt x="391" y="1"/>
                      </a:lnTo>
                      <a:lnTo>
                        <a:pt x="356" y="1"/>
                      </a:lnTo>
                      <a:lnTo>
                        <a:pt x="323" y="0"/>
                      </a:lnTo>
                      <a:lnTo>
                        <a:pt x="288" y="1"/>
                      </a:lnTo>
                      <a:lnTo>
                        <a:pt x="270" y="2"/>
                      </a:lnTo>
                      <a:lnTo>
                        <a:pt x="254" y="5"/>
                      </a:lnTo>
                      <a:lnTo>
                        <a:pt x="238" y="8"/>
                      </a:lnTo>
                      <a:lnTo>
                        <a:pt x="222" y="12"/>
                      </a:lnTo>
                      <a:lnTo>
                        <a:pt x="206" y="18"/>
                      </a:lnTo>
                      <a:lnTo>
                        <a:pt x="191" y="26"/>
                      </a:lnTo>
                      <a:lnTo>
                        <a:pt x="178" y="36"/>
                      </a:lnTo>
                      <a:lnTo>
                        <a:pt x="164" y="47"/>
                      </a:lnTo>
                      <a:lnTo>
                        <a:pt x="154" y="60"/>
                      </a:lnTo>
                      <a:lnTo>
                        <a:pt x="144" y="73"/>
                      </a:lnTo>
                      <a:lnTo>
                        <a:pt x="135" y="88"/>
                      </a:lnTo>
                      <a:lnTo>
                        <a:pt x="128" y="103"/>
                      </a:lnTo>
                      <a:lnTo>
                        <a:pt x="115" y="132"/>
                      </a:lnTo>
                      <a:lnTo>
                        <a:pt x="104" y="165"/>
                      </a:lnTo>
                      <a:lnTo>
                        <a:pt x="95" y="197"/>
                      </a:lnTo>
                      <a:lnTo>
                        <a:pt x="87" y="229"/>
                      </a:lnTo>
                      <a:lnTo>
                        <a:pt x="77" y="261"/>
                      </a:lnTo>
                      <a:lnTo>
                        <a:pt x="68" y="293"/>
                      </a:lnTo>
                      <a:lnTo>
                        <a:pt x="59" y="325"/>
                      </a:lnTo>
                      <a:lnTo>
                        <a:pt x="49" y="359"/>
                      </a:lnTo>
                      <a:lnTo>
                        <a:pt x="38" y="391"/>
                      </a:lnTo>
                      <a:lnTo>
                        <a:pt x="29" y="425"/>
                      </a:lnTo>
                      <a:lnTo>
                        <a:pt x="20" y="457"/>
                      </a:lnTo>
                      <a:lnTo>
                        <a:pt x="10" y="490"/>
                      </a:lnTo>
                      <a:lnTo>
                        <a:pt x="4" y="524"/>
                      </a:lnTo>
                      <a:lnTo>
                        <a:pt x="0" y="557"/>
                      </a:lnTo>
                      <a:lnTo>
                        <a:pt x="1" y="568"/>
                      </a:lnTo>
                      <a:lnTo>
                        <a:pt x="5" y="576"/>
                      </a:lnTo>
                      <a:lnTo>
                        <a:pt x="9" y="584"/>
                      </a:lnTo>
                      <a:lnTo>
                        <a:pt x="16" y="591"/>
                      </a:lnTo>
                      <a:lnTo>
                        <a:pt x="24" y="596"/>
                      </a:lnTo>
                      <a:lnTo>
                        <a:pt x="32" y="600"/>
                      </a:lnTo>
                      <a:lnTo>
                        <a:pt x="41" y="603"/>
                      </a:lnTo>
                      <a:lnTo>
                        <a:pt x="50" y="604"/>
                      </a:lnTo>
                      <a:lnTo>
                        <a:pt x="60" y="603"/>
                      </a:lnTo>
                      <a:lnTo>
                        <a:pt x="69" y="602"/>
                      </a:lnTo>
                      <a:lnTo>
                        <a:pt x="79" y="599"/>
                      </a:lnTo>
                      <a:lnTo>
                        <a:pt x="87" y="595"/>
                      </a:lnTo>
                      <a:lnTo>
                        <a:pt x="95" y="590"/>
                      </a:lnTo>
                      <a:lnTo>
                        <a:pt x="101" y="583"/>
                      </a:lnTo>
                      <a:lnTo>
                        <a:pt x="107" y="575"/>
                      </a:lnTo>
                      <a:lnTo>
                        <a:pt x="109" y="565"/>
                      </a:lnTo>
                      <a:lnTo>
                        <a:pt x="124" y="521"/>
                      </a:lnTo>
                      <a:lnTo>
                        <a:pt x="138" y="477"/>
                      </a:lnTo>
                      <a:lnTo>
                        <a:pt x="151" y="431"/>
                      </a:lnTo>
                      <a:lnTo>
                        <a:pt x="163" y="387"/>
                      </a:lnTo>
                      <a:lnTo>
                        <a:pt x="175" y="342"/>
                      </a:lnTo>
                      <a:lnTo>
                        <a:pt x="189" y="296"/>
                      </a:lnTo>
                      <a:lnTo>
                        <a:pt x="202" y="252"/>
                      </a:lnTo>
                      <a:lnTo>
                        <a:pt x="217" y="207"/>
                      </a:lnTo>
                      <a:lnTo>
                        <a:pt x="229" y="199"/>
                      </a:lnTo>
                      <a:lnTo>
                        <a:pt x="242" y="190"/>
                      </a:lnTo>
                      <a:lnTo>
                        <a:pt x="222" y="273"/>
                      </a:lnTo>
                      <a:lnTo>
                        <a:pt x="202" y="355"/>
                      </a:lnTo>
                      <a:lnTo>
                        <a:pt x="181" y="437"/>
                      </a:lnTo>
                      <a:lnTo>
                        <a:pt x="159" y="519"/>
                      </a:lnTo>
                      <a:lnTo>
                        <a:pt x="138" y="600"/>
                      </a:lnTo>
                      <a:lnTo>
                        <a:pt x="118" y="683"/>
                      </a:lnTo>
                      <a:lnTo>
                        <a:pt x="96" y="765"/>
                      </a:lnTo>
                      <a:lnTo>
                        <a:pt x="76" y="847"/>
                      </a:lnTo>
                      <a:lnTo>
                        <a:pt x="118" y="848"/>
                      </a:lnTo>
                      <a:lnTo>
                        <a:pt x="159" y="848"/>
                      </a:lnTo>
                      <a:lnTo>
                        <a:pt x="202" y="848"/>
                      </a:lnTo>
                      <a:lnTo>
                        <a:pt x="244" y="848"/>
                      </a:lnTo>
                      <a:lnTo>
                        <a:pt x="244" y="910"/>
                      </a:lnTo>
                      <a:lnTo>
                        <a:pt x="244" y="973"/>
                      </a:lnTo>
                      <a:lnTo>
                        <a:pt x="244" y="1035"/>
                      </a:lnTo>
                      <a:lnTo>
                        <a:pt x="244" y="1098"/>
                      </a:lnTo>
                      <a:lnTo>
                        <a:pt x="244" y="1159"/>
                      </a:lnTo>
                      <a:lnTo>
                        <a:pt x="244" y="1221"/>
                      </a:lnTo>
                      <a:lnTo>
                        <a:pt x="244" y="1284"/>
                      </a:lnTo>
                      <a:lnTo>
                        <a:pt x="245" y="1346"/>
                      </a:lnTo>
                      <a:lnTo>
                        <a:pt x="248" y="1359"/>
                      </a:lnTo>
                      <a:lnTo>
                        <a:pt x="252" y="1370"/>
                      </a:lnTo>
                      <a:lnTo>
                        <a:pt x="258" y="1379"/>
                      </a:lnTo>
                      <a:lnTo>
                        <a:pt x="266" y="1387"/>
                      </a:lnTo>
                      <a:lnTo>
                        <a:pt x="276" y="1394"/>
                      </a:lnTo>
                      <a:lnTo>
                        <a:pt x="286" y="1398"/>
                      </a:lnTo>
                      <a:lnTo>
                        <a:pt x="297" y="1401"/>
                      </a:lnTo>
                      <a:lnTo>
                        <a:pt x="308" y="1402"/>
                      </a:lnTo>
                      <a:lnTo>
                        <a:pt x="319" y="1401"/>
                      </a:lnTo>
                      <a:lnTo>
                        <a:pt x="329" y="1398"/>
                      </a:lnTo>
                      <a:lnTo>
                        <a:pt x="340" y="1394"/>
                      </a:lnTo>
                      <a:lnTo>
                        <a:pt x="349" y="1389"/>
                      </a:lnTo>
                      <a:lnTo>
                        <a:pt x="357" y="1381"/>
                      </a:lnTo>
                      <a:lnTo>
                        <a:pt x="363" y="1371"/>
                      </a:lnTo>
                      <a:lnTo>
                        <a:pt x="368" y="1359"/>
                      </a:lnTo>
                      <a:lnTo>
                        <a:pt x="370" y="1347"/>
                      </a:lnTo>
                      <a:lnTo>
                        <a:pt x="372" y="1284"/>
                      </a:lnTo>
                      <a:lnTo>
                        <a:pt x="372" y="1222"/>
                      </a:lnTo>
                      <a:lnTo>
                        <a:pt x="372" y="1159"/>
                      </a:lnTo>
                      <a:lnTo>
                        <a:pt x="372" y="1098"/>
                      </a:lnTo>
                      <a:lnTo>
                        <a:pt x="372" y="1035"/>
                      </a:lnTo>
                      <a:lnTo>
                        <a:pt x="372" y="973"/>
                      </a:lnTo>
                      <a:lnTo>
                        <a:pt x="372" y="910"/>
                      </a:lnTo>
                      <a:lnTo>
                        <a:pt x="372" y="848"/>
                      </a:lnTo>
                      <a:lnTo>
                        <a:pt x="392" y="847"/>
                      </a:lnTo>
                      <a:lnTo>
                        <a:pt x="411" y="847"/>
                      </a:lnTo>
                      <a:lnTo>
                        <a:pt x="412" y="907"/>
                      </a:lnTo>
                      <a:lnTo>
                        <a:pt x="412" y="968"/>
                      </a:lnTo>
                      <a:lnTo>
                        <a:pt x="412" y="1028"/>
                      </a:lnTo>
                      <a:lnTo>
                        <a:pt x="412" y="1088"/>
                      </a:lnTo>
                      <a:lnTo>
                        <a:pt x="412" y="1149"/>
                      </a:lnTo>
                      <a:lnTo>
                        <a:pt x="412" y="1209"/>
                      </a:lnTo>
                      <a:lnTo>
                        <a:pt x="412" y="1269"/>
                      </a:lnTo>
                      <a:lnTo>
                        <a:pt x="412" y="1330"/>
                      </a:lnTo>
                      <a:lnTo>
                        <a:pt x="412" y="1336"/>
                      </a:lnTo>
                      <a:lnTo>
                        <a:pt x="412" y="1343"/>
                      </a:lnTo>
                      <a:lnTo>
                        <a:pt x="414" y="1350"/>
                      </a:lnTo>
                      <a:lnTo>
                        <a:pt x="415" y="1357"/>
                      </a:lnTo>
                      <a:lnTo>
                        <a:pt x="418" y="1363"/>
                      </a:lnTo>
                      <a:lnTo>
                        <a:pt x="420" y="1370"/>
                      </a:lnTo>
                      <a:lnTo>
                        <a:pt x="425" y="1375"/>
                      </a:lnTo>
                      <a:lnTo>
                        <a:pt x="429" y="1381"/>
                      </a:lnTo>
                      <a:lnTo>
                        <a:pt x="433" y="1386"/>
                      </a:lnTo>
                      <a:lnTo>
                        <a:pt x="438" y="1391"/>
                      </a:lnTo>
                      <a:lnTo>
                        <a:pt x="443" y="1394"/>
                      </a:lnTo>
                      <a:lnTo>
                        <a:pt x="450" y="1398"/>
                      </a:lnTo>
                      <a:lnTo>
                        <a:pt x="457" y="1401"/>
                      </a:lnTo>
                      <a:lnTo>
                        <a:pt x="463" y="1402"/>
                      </a:lnTo>
                      <a:lnTo>
                        <a:pt x="470" y="1403"/>
                      </a:lnTo>
                      <a:lnTo>
                        <a:pt x="477" y="1403"/>
                      </a:lnTo>
                      <a:lnTo>
                        <a:pt x="485" y="1403"/>
                      </a:lnTo>
                      <a:lnTo>
                        <a:pt x="492" y="1402"/>
                      </a:lnTo>
                      <a:lnTo>
                        <a:pt x="498" y="1399"/>
                      </a:lnTo>
                      <a:lnTo>
                        <a:pt x="504" y="1397"/>
                      </a:lnTo>
                      <a:lnTo>
                        <a:pt x="510" y="1393"/>
                      </a:lnTo>
                      <a:lnTo>
                        <a:pt x="516" y="1389"/>
                      </a:lnTo>
                      <a:lnTo>
                        <a:pt x="520" y="1385"/>
                      </a:lnTo>
                      <a:lnTo>
                        <a:pt x="524" y="1379"/>
                      </a:lnTo>
                      <a:lnTo>
                        <a:pt x="532" y="1367"/>
                      </a:lnTo>
                      <a:lnTo>
                        <a:pt x="537" y="1354"/>
                      </a:lnTo>
                      <a:lnTo>
                        <a:pt x="540" y="1340"/>
                      </a:lnTo>
                      <a:lnTo>
                        <a:pt x="540" y="1327"/>
                      </a:lnTo>
                      <a:lnTo>
                        <a:pt x="541" y="1267"/>
                      </a:lnTo>
                      <a:lnTo>
                        <a:pt x="542" y="1208"/>
                      </a:lnTo>
                      <a:lnTo>
                        <a:pt x="542" y="1147"/>
                      </a:lnTo>
                      <a:lnTo>
                        <a:pt x="541" y="1087"/>
                      </a:lnTo>
                      <a:lnTo>
                        <a:pt x="541" y="1028"/>
                      </a:lnTo>
                      <a:lnTo>
                        <a:pt x="541" y="968"/>
                      </a:lnTo>
                      <a:lnTo>
                        <a:pt x="541" y="907"/>
                      </a:lnTo>
                      <a:lnTo>
                        <a:pt x="542" y="848"/>
                      </a:lnTo>
                      <a:lnTo>
                        <a:pt x="584" y="848"/>
                      </a:lnTo>
                      <a:lnTo>
                        <a:pt x="626" y="848"/>
                      </a:lnTo>
                      <a:lnTo>
                        <a:pt x="667" y="848"/>
                      </a:lnTo>
                      <a:lnTo>
                        <a:pt x="709" y="848"/>
                      </a:lnTo>
                      <a:lnTo>
                        <a:pt x="686" y="764"/>
                      </a:lnTo>
                      <a:lnTo>
                        <a:pt x="662" y="681"/>
                      </a:lnTo>
                      <a:lnTo>
                        <a:pt x="636" y="598"/>
                      </a:lnTo>
                      <a:lnTo>
                        <a:pt x="612" y="515"/>
                      </a:lnTo>
                      <a:lnTo>
                        <a:pt x="588" y="430"/>
                      </a:lnTo>
                      <a:lnTo>
                        <a:pt x="564" y="347"/>
                      </a:lnTo>
                      <a:lnTo>
                        <a:pt x="541" y="264"/>
                      </a:lnTo>
                      <a:lnTo>
                        <a:pt x="521" y="179"/>
                      </a:lnTo>
                      <a:lnTo>
                        <a:pt x="532" y="189"/>
                      </a:lnTo>
                      <a:lnTo>
                        <a:pt x="542" y="198"/>
                      </a:lnTo>
                      <a:lnTo>
                        <a:pt x="547" y="203"/>
                      </a:lnTo>
                      <a:lnTo>
                        <a:pt x="551" y="210"/>
                      </a:lnTo>
                      <a:lnTo>
                        <a:pt x="553" y="216"/>
                      </a:lnTo>
                      <a:lnTo>
                        <a:pt x="556" y="224"/>
                      </a:lnTo>
                      <a:lnTo>
                        <a:pt x="571" y="265"/>
                      </a:lnTo>
                      <a:lnTo>
                        <a:pt x="584" y="308"/>
                      </a:lnTo>
                      <a:lnTo>
                        <a:pt x="596" y="352"/>
                      </a:lnTo>
                      <a:lnTo>
                        <a:pt x="610" y="395"/>
                      </a:lnTo>
                      <a:lnTo>
                        <a:pt x="623" y="438"/>
                      </a:lnTo>
                      <a:lnTo>
                        <a:pt x="636" y="481"/>
                      </a:lnTo>
                      <a:lnTo>
                        <a:pt x="650" y="523"/>
                      </a:lnTo>
                      <a:lnTo>
                        <a:pt x="664" y="565"/>
                      </a:lnTo>
                      <a:lnTo>
                        <a:pt x="669" y="572"/>
                      </a:lnTo>
                      <a:lnTo>
                        <a:pt x="673" y="579"/>
                      </a:lnTo>
                      <a:lnTo>
                        <a:pt x="678" y="584"/>
                      </a:lnTo>
                      <a:lnTo>
                        <a:pt x="683" y="590"/>
                      </a:lnTo>
                      <a:lnTo>
                        <a:pt x="689" y="592"/>
                      </a:lnTo>
                      <a:lnTo>
                        <a:pt x="695" y="596"/>
                      </a:lnTo>
                      <a:lnTo>
                        <a:pt x="701" y="599"/>
                      </a:lnTo>
                      <a:lnTo>
                        <a:pt x="709" y="600"/>
                      </a:lnTo>
                      <a:lnTo>
                        <a:pt x="722" y="602"/>
                      </a:lnTo>
                      <a:lnTo>
                        <a:pt x="737" y="602"/>
                      </a:lnTo>
                      <a:lnTo>
                        <a:pt x="752" y="599"/>
                      </a:lnTo>
                      <a:lnTo>
                        <a:pt x="765" y="595"/>
                      </a:lnTo>
                      <a:lnTo>
                        <a:pt x="769" y="579"/>
                      </a:lnTo>
                      <a:lnTo>
                        <a:pt x="770" y="564"/>
                      </a:lnTo>
                      <a:lnTo>
                        <a:pt x="770" y="548"/>
                      </a:lnTo>
                      <a:lnTo>
                        <a:pt x="769" y="533"/>
                      </a:lnTo>
                      <a:lnTo>
                        <a:pt x="768" y="517"/>
                      </a:lnTo>
                      <a:lnTo>
                        <a:pt x="765" y="502"/>
                      </a:lnTo>
                      <a:lnTo>
                        <a:pt x="762" y="486"/>
                      </a:lnTo>
                      <a:lnTo>
                        <a:pt x="758" y="472"/>
                      </a:lnTo>
                      <a:lnTo>
                        <a:pt x="749" y="442"/>
                      </a:lnTo>
                      <a:lnTo>
                        <a:pt x="740" y="411"/>
                      </a:lnTo>
                      <a:lnTo>
                        <a:pt x="730" y="382"/>
                      </a:lnTo>
                      <a:lnTo>
                        <a:pt x="722" y="3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36" name="Group 40">
                <a:extLst>
                  <a:ext uri="{FF2B5EF4-FFF2-40B4-BE49-F238E27FC236}">
                    <a16:creationId xmlns:a16="http://schemas.microsoft.com/office/drawing/2014/main" id="{1F9A6DFC-37C2-D7B2-89BA-E6A744AB0528}"/>
                  </a:ext>
                </a:extLst>
              </p:cNvPr>
              <p:cNvGrpSpPr/>
              <p:nvPr/>
            </p:nvGrpSpPr>
            <p:grpSpPr>
              <a:xfrm>
                <a:off x="7825084" y="1842106"/>
                <a:ext cx="231047" cy="591857"/>
                <a:chOff x="3647164" y="2464482"/>
                <a:chExt cx="231047" cy="591857"/>
              </a:xfrm>
              <a:solidFill>
                <a:schemeClr val="bg1">
                  <a:lumMod val="75000"/>
                </a:schemeClr>
              </a:solidFill>
            </p:grpSpPr>
            <p:sp>
              <p:nvSpPr>
                <p:cNvPr id="376" name="Freeform 56">
                  <a:extLst>
                    <a:ext uri="{FF2B5EF4-FFF2-40B4-BE49-F238E27FC236}">
                      <a16:creationId xmlns:a16="http://schemas.microsoft.com/office/drawing/2014/main" id="{FB0082F4-C99F-27C8-0519-4B7B54277A2F}"/>
                    </a:ext>
                  </a:extLst>
                </p:cNvPr>
                <p:cNvSpPr>
                  <a:spLocks/>
                </p:cNvSpPr>
                <p:nvPr/>
              </p:nvSpPr>
              <p:spPr bwMode="auto">
                <a:xfrm>
                  <a:off x="3716795" y="2464482"/>
                  <a:ext cx="96006" cy="96006"/>
                </a:xfrm>
                <a:custGeom>
                  <a:avLst/>
                  <a:gdLst>
                    <a:gd name="T0" fmla="*/ 262 w 273"/>
                    <a:gd name="T1" fmla="*/ 182 h 271"/>
                    <a:gd name="T2" fmla="*/ 266 w 273"/>
                    <a:gd name="T3" fmla="*/ 173 h 271"/>
                    <a:gd name="T4" fmla="*/ 269 w 273"/>
                    <a:gd name="T5" fmla="*/ 165 h 271"/>
                    <a:gd name="T6" fmla="*/ 272 w 273"/>
                    <a:gd name="T7" fmla="*/ 155 h 271"/>
                    <a:gd name="T8" fmla="*/ 273 w 273"/>
                    <a:gd name="T9" fmla="*/ 146 h 271"/>
                    <a:gd name="T10" fmla="*/ 273 w 273"/>
                    <a:gd name="T11" fmla="*/ 137 h 271"/>
                    <a:gd name="T12" fmla="*/ 273 w 273"/>
                    <a:gd name="T13" fmla="*/ 127 h 271"/>
                    <a:gd name="T14" fmla="*/ 272 w 273"/>
                    <a:gd name="T15" fmla="*/ 119 h 271"/>
                    <a:gd name="T16" fmla="*/ 270 w 273"/>
                    <a:gd name="T17" fmla="*/ 110 h 271"/>
                    <a:gd name="T18" fmla="*/ 265 w 273"/>
                    <a:gd name="T19" fmla="*/ 92 h 271"/>
                    <a:gd name="T20" fmla="*/ 257 w 273"/>
                    <a:gd name="T21" fmla="*/ 76 h 271"/>
                    <a:gd name="T22" fmla="*/ 246 w 273"/>
                    <a:gd name="T23" fmla="*/ 60 h 271"/>
                    <a:gd name="T24" fmla="*/ 236 w 273"/>
                    <a:gd name="T25" fmla="*/ 45 h 271"/>
                    <a:gd name="T26" fmla="*/ 222 w 273"/>
                    <a:gd name="T27" fmla="*/ 33 h 271"/>
                    <a:gd name="T28" fmla="*/ 207 w 273"/>
                    <a:gd name="T29" fmla="*/ 23 h 271"/>
                    <a:gd name="T30" fmla="*/ 191 w 273"/>
                    <a:gd name="T31" fmla="*/ 13 h 271"/>
                    <a:gd name="T32" fmla="*/ 174 w 273"/>
                    <a:gd name="T33" fmla="*/ 6 h 271"/>
                    <a:gd name="T34" fmla="*/ 165 w 273"/>
                    <a:gd name="T35" fmla="*/ 4 h 271"/>
                    <a:gd name="T36" fmla="*/ 157 w 273"/>
                    <a:gd name="T37" fmla="*/ 1 h 271"/>
                    <a:gd name="T38" fmla="*/ 147 w 273"/>
                    <a:gd name="T39" fmla="*/ 0 h 271"/>
                    <a:gd name="T40" fmla="*/ 138 w 273"/>
                    <a:gd name="T41" fmla="*/ 0 h 271"/>
                    <a:gd name="T42" fmla="*/ 128 w 273"/>
                    <a:gd name="T43" fmla="*/ 0 h 271"/>
                    <a:gd name="T44" fmla="*/ 119 w 273"/>
                    <a:gd name="T45" fmla="*/ 1 h 271"/>
                    <a:gd name="T46" fmla="*/ 110 w 273"/>
                    <a:gd name="T47" fmla="*/ 2 h 271"/>
                    <a:gd name="T48" fmla="*/ 100 w 273"/>
                    <a:gd name="T49" fmla="*/ 5 h 271"/>
                    <a:gd name="T50" fmla="*/ 92 w 273"/>
                    <a:gd name="T51" fmla="*/ 6 h 271"/>
                    <a:gd name="T52" fmla="*/ 84 w 273"/>
                    <a:gd name="T53" fmla="*/ 9 h 271"/>
                    <a:gd name="T54" fmla="*/ 76 w 273"/>
                    <a:gd name="T55" fmla="*/ 13 h 271"/>
                    <a:gd name="T56" fmla="*/ 68 w 273"/>
                    <a:gd name="T57" fmla="*/ 17 h 271"/>
                    <a:gd name="T58" fmla="*/ 53 w 273"/>
                    <a:gd name="T59" fmla="*/ 27 h 271"/>
                    <a:gd name="T60" fmla="*/ 41 w 273"/>
                    <a:gd name="T61" fmla="*/ 37 h 271"/>
                    <a:gd name="T62" fmla="*/ 29 w 273"/>
                    <a:gd name="T63" fmla="*/ 49 h 271"/>
                    <a:gd name="T64" fmla="*/ 20 w 273"/>
                    <a:gd name="T65" fmla="*/ 64 h 271"/>
                    <a:gd name="T66" fmla="*/ 12 w 273"/>
                    <a:gd name="T67" fmla="*/ 79 h 271"/>
                    <a:gd name="T68" fmla="*/ 6 w 273"/>
                    <a:gd name="T69" fmla="*/ 95 h 271"/>
                    <a:gd name="T70" fmla="*/ 2 w 273"/>
                    <a:gd name="T71" fmla="*/ 112 h 271"/>
                    <a:gd name="T72" fmla="*/ 0 w 273"/>
                    <a:gd name="T73" fmla="*/ 129 h 271"/>
                    <a:gd name="T74" fmla="*/ 0 w 273"/>
                    <a:gd name="T75" fmla="*/ 146 h 271"/>
                    <a:gd name="T76" fmla="*/ 2 w 273"/>
                    <a:gd name="T77" fmla="*/ 163 h 271"/>
                    <a:gd name="T78" fmla="*/ 6 w 273"/>
                    <a:gd name="T79" fmla="*/ 179 h 271"/>
                    <a:gd name="T80" fmla="*/ 12 w 273"/>
                    <a:gd name="T81" fmla="*/ 196 h 271"/>
                    <a:gd name="T82" fmla="*/ 21 w 273"/>
                    <a:gd name="T83" fmla="*/ 210 h 271"/>
                    <a:gd name="T84" fmla="*/ 32 w 273"/>
                    <a:gd name="T85" fmla="*/ 224 h 271"/>
                    <a:gd name="T86" fmla="*/ 39 w 273"/>
                    <a:gd name="T87" fmla="*/ 232 h 271"/>
                    <a:gd name="T88" fmla="*/ 44 w 273"/>
                    <a:gd name="T89" fmla="*/ 238 h 271"/>
                    <a:gd name="T90" fmla="*/ 51 w 273"/>
                    <a:gd name="T91" fmla="*/ 244 h 271"/>
                    <a:gd name="T92" fmla="*/ 59 w 273"/>
                    <a:gd name="T93" fmla="*/ 249 h 271"/>
                    <a:gd name="T94" fmla="*/ 73 w 273"/>
                    <a:gd name="T95" fmla="*/ 259 h 271"/>
                    <a:gd name="T96" fmla="*/ 89 w 273"/>
                    <a:gd name="T97" fmla="*/ 264 h 271"/>
                    <a:gd name="T98" fmla="*/ 107 w 273"/>
                    <a:gd name="T99" fmla="*/ 269 h 271"/>
                    <a:gd name="T100" fmla="*/ 124 w 273"/>
                    <a:gd name="T101" fmla="*/ 271 h 271"/>
                    <a:gd name="T102" fmla="*/ 142 w 273"/>
                    <a:gd name="T103" fmla="*/ 271 h 271"/>
                    <a:gd name="T104" fmla="*/ 159 w 273"/>
                    <a:gd name="T105" fmla="*/ 269 h 271"/>
                    <a:gd name="T106" fmla="*/ 177 w 273"/>
                    <a:gd name="T107" fmla="*/ 265 h 271"/>
                    <a:gd name="T108" fmla="*/ 193 w 273"/>
                    <a:gd name="T109" fmla="*/ 259 h 271"/>
                    <a:gd name="T110" fmla="*/ 209 w 273"/>
                    <a:gd name="T111" fmla="*/ 251 h 271"/>
                    <a:gd name="T112" fmla="*/ 224 w 273"/>
                    <a:gd name="T113" fmla="*/ 240 h 271"/>
                    <a:gd name="T114" fmla="*/ 236 w 273"/>
                    <a:gd name="T115" fmla="*/ 229 h 271"/>
                    <a:gd name="T116" fmla="*/ 248 w 273"/>
                    <a:gd name="T117" fmla="*/ 214 h 271"/>
                    <a:gd name="T118" fmla="*/ 252 w 273"/>
                    <a:gd name="T119" fmla="*/ 208 h 271"/>
                    <a:gd name="T120" fmla="*/ 256 w 273"/>
                    <a:gd name="T121" fmla="*/ 200 h 271"/>
                    <a:gd name="T122" fmla="*/ 260 w 273"/>
                    <a:gd name="T123" fmla="*/ 192 h 271"/>
                    <a:gd name="T124" fmla="*/ 262 w 273"/>
                    <a:gd name="T125" fmla="*/ 18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271">
                      <a:moveTo>
                        <a:pt x="262" y="182"/>
                      </a:moveTo>
                      <a:lnTo>
                        <a:pt x="266" y="173"/>
                      </a:lnTo>
                      <a:lnTo>
                        <a:pt x="269" y="165"/>
                      </a:lnTo>
                      <a:lnTo>
                        <a:pt x="272" y="155"/>
                      </a:lnTo>
                      <a:lnTo>
                        <a:pt x="273" y="146"/>
                      </a:lnTo>
                      <a:lnTo>
                        <a:pt x="273" y="137"/>
                      </a:lnTo>
                      <a:lnTo>
                        <a:pt x="273" y="127"/>
                      </a:lnTo>
                      <a:lnTo>
                        <a:pt x="272" y="119"/>
                      </a:lnTo>
                      <a:lnTo>
                        <a:pt x="270" y="110"/>
                      </a:lnTo>
                      <a:lnTo>
                        <a:pt x="265" y="92"/>
                      </a:lnTo>
                      <a:lnTo>
                        <a:pt x="257" y="76"/>
                      </a:lnTo>
                      <a:lnTo>
                        <a:pt x="246" y="60"/>
                      </a:lnTo>
                      <a:lnTo>
                        <a:pt x="236" y="45"/>
                      </a:lnTo>
                      <a:lnTo>
                        <a:pt x="222" y="33"/>
                      </a:lnTo>
                      <a:lnTo>
                        <a:pt x="207" y="23"/>
                      </a:lnTo>
                      <a:lnTo>
                        <a:pt x="191" y="13"/>
                      </a:lnTo>
                      <a:lnTo>
                        <a:pt x="174" y="6"/>
                      </a:lnTo>
                      <a:lnTo>
                        <a:pt x="165" y="4"/>
                      </a:lnTo>
                      <a:lnTo>
                        <a:pt x="157" y="1"/>
                      </a:lnTo>
                      <a:lnTo>
                        <a:pt x="147" y="0"/>
                      </a:lnTo>
                      <a:lnTo>
                        <a:pt x="138" y="0"/>
                      </a:lnTo>
                      <a:lnTo>
                        <a:pt x="128" y="0"/>
                      </a:lnTo>
                      <a:lnTo>
                        <a:pt x="119" y="1"/>
                      </a:lnTo>
                      <a:lnTo>
                        <a:pt x="110" y="2"/>
                      </a:lnTo>
                      <a:lnTo>
                        <a:pt x="100" y="5"/>
                      </a:lnTo>
                      <a:lnTo>
                        <a:pt x="92" y="6"/>
                      </a:lnTo>
                      <a:lnTo>
                        <a:pt x="84" y="9"/>
                      </a:lnTo>
                      <a:lnTo>
                        <a:pt x="76" y="13"/>
                      </a:lnTo>
                      <a:lnTo>
                        <a:pt x="68" y="17"/>
                      </a:lnTo>
                      <a:lnTo>
                        <a:pt x="53" y="27"/>
                      </a:lnTo>
                      <a:lnTo>
                        <a:pt x="41" y="37"/>
                      </a:lnTo>
                      <a:lnTo>
                        <a:pt x="29" y="49"/>
                      </a:lnTo>
                      <a:lnTo>
                        <a:pt x="20" y="64"/>
                      </a:lnTo>
                      <a:lnTo>
                        <a:pt x="12" y="79"/>
                      </a:lnTo>
                      <a:lnTo>
                        <a:pt x="6" y="95"/>
                      </a:lnTo>
                      <a:lnTo>
                        <a:pt x="2" y="112"/>
                      </a:lnTo>
                      <a:lnTo>
                        <a:pt x="0" y="129"/>
                      </a:lnTo>
                      <a:lnTo>
                        <a:pt x="0" y="146"/>
                      </a:lnTo>
                      <a:lnTo>
                        <a:pt x="2" y="163"/>
                      </a:lnTo>
                      <a:lnTo>
                        <a:pt x="6" y="179"/>
                      </a:lnTo>
                      <a:lnTo>
                        <a:pt x="12" y="196"/>
                      </a:lnTo>
                      <a:lnTo>
                        <a:pt x="21" y="210"/>
                      </a:lnTo>
                      <a:lnTo>
                        <a:pt x="32" y="224"/>
                      </a:lnTo>
                      <a:lnTo>
                        <a:pt x="39" y="232"/>
                      </a:lnTo>
                      <a:lnTo>
                        <a:pt x="44" y="238"/>
                      </a:lnTo>
                      <a:lnTo>
                        <a:pt x="51" y="244"/>
                      </a:lnTo>
                      <a:lnTo>
                        <a:pt x="59" y="249"/>
                      </a:lnTo>
                      <a:lnTo>
                        <a:pt x="73" y="259"/>
                      </a:lnTo>
                      <a:lnTo>
                        <a:pt x="89" y="264"/>
                      </a:lnTo>
                      <a:lnTo>
                        <a:pt x="107" y="269"/>
                      </a:lnTo>
                      <a:lnTo>
                        <a:pt x="124" y="271"/>
                      </a:lnTo>
                      <a:lnTo>
                        <a:pt x="142" y="271"/>
                      </a:lnTo>
                      <a:lnTo>
                        <a:pt x="159" y="269"/>
                      </a:lnTo>
                      <a:lnTo>
                        <a:pt x="177" y="265"/>
                      </a:lnTo>
                      <a:lnTo>
                        <a:pt x="193" y="259"/>
                      </a:lnTo>
                      <a:lnTo>
                        <a:pt x="209" y="251"/>
                      </a:lnTo>
                      <a:lnTo>
                        <a:pt x="224" y="240"/>
                      </a:lnTo>
                      <a:lnTo>
                        <a:pt x="236" y="229"/>
                      </a:lnTo>
                      <a:lnTo>
                        <a:pt x="248" y="214"/>
                      </a:lnTo>
                      <a:lnTo>
                        <a:pt x="252" y="208"/>
                      </a:lnTo>
                      <a:lnTo>
                        <a:pt x="256" y="200"/>
                      </a:lnTo>
                      <a:lnTo>
                        <a:pt x="260" y="192"/>
                      </a:lnTo>
                      <a:lnTo>
                        <a:pt x="262" y="182"/>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77" name="Freeform 57">
                  <a:extLst>
                    <a:ext uri="{FF2B5EF4-FFF2-40B4-BE49-F238E27FC236}">
                      <a16:creationId xmlns:a16="http://schemas.microsoft.com/office/drawing/2014/main" id="{7C9795F9-9920-1D0D-EADB-E51BF0FF8DF9}"/>
                    </a:ext>
                  </a:extLst>
                </p:cNvPr>
                <p:cNvSpPr>
                  <a:spLocks/>
                </p:cNvSpPr>
                <p:nvPr/>
              </p:nvSpPr>
              <p:spPr bwMode="auto">
                <a:xfrm>
                  <a:off x="3647164" y="2569982"/>
                  <a:ext cx="231047" cy="486357"/>
                </a:xfrm>
                <a:custGeom>
                  <a:avLst/>
                  <a:gdLst>
                    <a:gd name="T0" fmla="*/ 566 w 658"/>
                    <a:gd name="T1" fmla="*/ 20 h 1383"/>
                    <a:gd name="T2" fmla="*/ 506 w 658"/>
                    <a:gd name="T3" fmla="*/ 4 h 1383"/>
                    <a:gd name="T4" fmla="*/ 396 w 658"/>
                    <a:gd name="T5" fmla="*/ 0 h 1383"/>
                    <a:gd name="T6" fmla="*/ 259 w 658"/>
                    <a:gd name="T7" fmla="*/ 0 h 1383"/>
                    <a:gd name="T8" fmla="*/ 136 w 658"/>
                    <a:gd name="T9" fmla="*/ 8 h 1383"/>
                    <a:gd name="T10" fmla="*/ 74 w 658"/>
                    <a:gd name="T11" fmla="*/ 27 h 1383"/>
                    <a:gd name="T12" fmla="*/ 40 w 658"/>
                    <a:gd name="T13" fmla="*/ 53 h 1383"/>
                    <a:gd name="T14" fmla="*/ 16 w 658"/>
                    <a:gd name="T15" fmla="*/ 90 h 1383"/>
                    <a:gd name="T16" fmla="*/ 4 w 658"/>
                    <a:gd name="T17" fmla="*/ 131 h 1383"/>
                    <a:gd name="T18" fmla="*/ 2 w 658"/>
                    <a:gd name="T19" fmla="*/ 220 h 1383"/>
                    <a:gd name="T20" fmla="*/ 0 w 658"/>
                    <a:gd name="T21" fmla="*/ 448 h 1383"/>
                    <a:gd name="T22" fmla="*/ 2 w 658"/>
                    <a:gd name="T23" fmla="*/ 629 h 1383"/>
                    <a:gd name="T24" fmla="*/ 19 w 658"/>
                    <a:gd name="T25" fmla="*/ 665 h 1383"/>
                    <a:gd name="T26" fmla="*/ 42 w 658"/>
                    <a:gd name="T27" fmla="*/ 676 h 1383"/>
                    <a:gd name="T28" fmla="*/ 73 w 658"/>
                    <a:gd name="T29" fmla="*/ 676 h 1383"/>
                    <a:gd name="T30" fmla="*/ 97 w 658"/>
                    <a:gd name="T31" fmla="*/ 657 h 1383"/>
                    <a:gd name="T32" fmla="*/ 117 w 658"/>
                    <a:gd name="T33" fmla="*/ 602 h 1383"/>
                    <a:gd name="T34" fmla="*/ 118 w 658"/>
                    <a:gd name="T35" fmla="*/ 452 h 1383"/>
                    <a:gd name="T36" fmla="*/ 118 w 658"/>
                    <a:gd name="T37" fmla="*/ 273 h 1383"/>
                    <a:gd name="T38" fmla="*/ 153 w 658"/>
                    <a:gd name="T39" fmla="*/ 296 h 1383"/>
                    <a:gd name="T40" fmla="*/ 153 w 658"/>
                    <a:gd name="T41" fmla="*/ 566 h 1383"/>
                    <a:gd name="T42" fmla="*/ 153 w 658"/>
                    <a:gd name="T43" fmla="*/ 836 h 1383"/>
                    <a:gd name="T44" fmla="*/ 153 w 658"/>
                    <a:gd name="T45" fmla="*/ 1107 h 1383"/>
                    <a:gd name="T46" fmla="*/ 154 w 658"/>
                    <a:gd name="T47" fmla="*/ 1323 h 1383"/>
                    <a:gd name="T48" fmla="*/ 175 w 658"/>
                    <a:gd name="T49" fmla="*/ 1363 h 1383"/>
                    <a:gd name="T50" fmla="*/ 215 w 658"/>
                    <a:gd name="T51" fmla="*/ 1382 h 1383"/>
                    <a:gd name="T52" fmla="*/ 262 w 658"/>
                    <a:gd name="T53" fmla="*/ 1379 h 1383"/>
                    <a:gd name="T54" fmla="*/ 299 w 658"/>
                    <a:gd name="T55" fmla="*/ 1349 h 1383"/>
                    <a:gd name="T56" fmla="*/ 311 w 658"/>
                    <a:gd name="T57" fmla="*/ 1272 h 1383"/>
                    <a:gd name="T58" fmla="*/ 311 w 658"/>
                    <a:gd name="T59" fmla="*/ 1030 h 1383"/>
                    <a:gd name="T60" fmla="*/ 313 w 658"/>
                    <a:gd name="T61" fmla="*/ 745 h 1383"/>
                    <a:gd name="T62" fmla="*/ 347 w 658"/>
                    <a:gd name="T63" fmla="*/ 756 h 1383"/>
                    <a:gd name="T64" fmla="*/ 347 w 658"/>
                    <a:gd name="T65" fmla="*/ 1082 h 1383"/>
                    <a:gd name="T66" fmla="*/ 350 w 658"/>
                    <a:gd name="T67" fmla="*/ 1333 h 1383"/>
                    <a:gd name="T68" fmla="*/ 361 w 658"/>
                    <a:gd name="T69" fmla="*/ 1359 h 1383"/>
                    <a:gd name="T70" fmla="*/ 388 w 658"/>
                    <a:gd name="T71" fmla="*/ 1378 h 1383"/>
                    <a:gd name="T72" fmla="*/ 444 w 658"/>
                    <a:gd name="T73" fmla="*/ 1379 h 1383"/>
                    <a:gd name="T74" fmla="*/ 484 w 658"/>
                    <a:gd name="T75" fmla="*/ 1355 h 1383"/>
                    <a:gd name="T76" fmla="*/ 496 w 658"/>
                    <a:gd name="T77" fmla="*/ 1331 h 1383"/>
                    <a:gd name="T78" fmla="*/ 499 w 658"/>
                    <a:gd name="T79" fmla="*/ 1240 h 1383"/>
                    <a:gd name="T80" fmla="*/ 499 w 658"/>
                    <a:gd name="T81" fmla="*/ 971 h 1383"/>
                    <a:gd name="T82" fmla="*/ 499 w 658"/>
                    <a:gd name="T83" fmla="*/ 700 h 1383"/>
                    <a:gd name="T84" fmla="*/ 499 w 658"/>
                    <a:gd name="T85" fmla="*/ 429 h 1383"/>
                    <a:gd name="T86" fmla="*/ 510 w 658"/>
                    <a:gd name="T87" fmla="*/ 226 h 1383"/>
                    <a:gd name="T88" fmla="*/ 542 w 658"/>
                    <a:gd name="T89" fmla="*/ 273 h 1383"/>
                    <a:gd name="T90" fmla="*/ 542 w 658"/>
                    <a:gd name="T91" fmla="*/ 461 h 1383"/>
                    <a:gd name="T92" fmla="*/ 543 w 658"/>
                    <a:gd name="T93" fmla="*/ 617 h 1383"/>
                    <a:gd name="T94" fmla="*/ 565 w 658"/>
                    <a:gd name="T95" fmla="*/ 662 h 1383"/>
                    <a:gd name="T96" fmla="*/ 589 w 658"/>
                    <a:gd name="T97" fmla="*/ 676 h 1383"/>
                    <a:gd name="T98" fmla="*/ 618 w 658"/>
                    <a:gd name="T99" fmla="*/ 676 h 1383"/>
                    <a:gd name="T100" fmla="*/ 638 w 658"/>
                    <a:gd name="T101" fmla="*/ 665 h 1383"/>
                    <a:gd name="T102" fmla="*/ 653 w 658"/>
                    <a:gd name="T103" fmla="*/ 639 h 1383"/>
                    <a:gd name="T104" fmla="*/ 658 w 658"/>
                    <a:gd name="T105" fmla="*/ 555 h 1383"/>
                    <a:gd name="T106" fmla="*/ 658 w 658"/>
                    <a:gd name="T107" fmla="*/ 360 h 1383"/>
                    <a:gd name="T108" fmla="*/ 658 w 658"/>
                    <a:gd name="T109" fmla="*/ 192 h 1383"/>
                    <a:gd name="T110" fmla="*/ 648 w 658"/>
                    <a:gd name="T111" fmla="*/ 111 h 1383"/>
                    <a:gd name="T112" fmla="*/ 629 w 658"/>
                    <a:gd name="T113" fmla="*/ 71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1383">
                      <a:moveTo>
                        <a:pt x="605" y="45"/>
                      </a:moveTo>
                      <a:lnTo>
                        <a:pt x="593" y="36"/>
                      </a:lnTo>
                      <a:lnTo>
                        <a:pt x="579" y="27"/>
                      </a:lnTo>
                      <a:lnTo>
                        <a:pt x="566" y="20"/>
                      </a:lnTo>
                      <a:lnTo>
                        <a:pt x="551" y="15"/>
                      </a:lnTo>
                      <a:lnTo>
                        <a:pt x="536" y="11"/>
                      </a:lnTo>
                      <a:lnTo>
                        <a:pt x="522" y="6"/>
                      </a:lnTo>
                      <a:lnTo>
                        <a:pt x="506" y="4"/>
                      </a:lnTo>
                      <a:lnTo>
                        <a:pt x="491" y="2"/>
                      </a:lnTo>
                      <a:lnTo>
                        <a:pt x="459" y="0"/>
                      </a:lnTo>
                      <a:lnTo>
                        <a:pt x="427" y="0"/>
                      </a:lnTo>
                      <a:lnTo>
                        <a:pt x="396" y="0"/>
                      </a:lnTo>
                      <a:lnTo>
                        <a:pt x="365" y="0"/>
                      </a:lnTo>
                      <a:lnTo>
                        <a:pt x="330" y="1"/>
                      </a:lnTo>
                      <a:lnTo>
                        <a:pt x="294" y="0"/>
                      </a:lnTo>
                      <a:lnTo>
                        <a:pt x="259" y="0"/>
                      </a:lnTo>
                      <a:lnTo>
                        <a:pt x="223" y="0"/>
                      </a:lnTo>
                      <a:lnTo>
                        <a:pt x="188" y="1"/>
                      </a:lnTo>
                      <a:lnTo>
                        <a:pt x="153" y="4"/>
                      </a:lnTo>
                      <a:lnTo>
                        <a:pt x="136" y="8"/>
                      </a:lnTo>
                      <a:lnTo>
                        <a:pt x="118" y="12"/>
                      </a:lnTo>
                      <a:lnTo>
                        <a:pt x="101" y="16"/>
                      </a:lnTo>
                      <a:lnTo>
                        <a:pt x="85" y="23"/>
                      </a:lnTo>
                      <a:lnTo>
                        <a:pt x="74" y="27"/>
                      </a:lnTo>
                      <a:lnTo>
                        <a:pt x="65" y="32"/>
                      </a:lnTo>
                      <a:lnTo>
                        <a:pt x="55" y="39"/>
                      </a:lnTo>
                      <a:lnTo>
                        <a:pt x="47" y="45"/>
                      </a:lnTo>
                      <a:lnTo>
                        <a:pt x="40" y="53"/>
                      </a:lnTo>
                      <a:lnTo>
                        <a:pt x="32" y="61"/>
                      </a:lnTo>
                      <a:lnTo>
                        <a:pt x="27" y="70"/>
                      </a:lnTo>
                      <a:lnTo>
                        <a:pt x="22" y="79"/>
                      </a:lnTo>
                      <a:lnTo>
                        <a:pt x="16" y="90"/>
                      </a:lnTo>
                      <a:lnTo>
                        <a:pt x="12" y="99"/>
                      </a:lnTo>
                      <a:lnTo>
                        <a:pt x="8" y="110"/>
                      </a:lnTo>
                      <a:lnTo>
                        <a:pt x="6" y="120"/>
                      </a:lnTo>
                      <a:lnTo>
                        <a:pt x="4" y="131"/>
                      </a:lnTo>
                      <a:lnTo>
                        <a:pt x="2" y="142"/>
                      </a:lnTo>
                      <a:lnTo>
                        <a:pt x="2" y="153"/>
                      </a:lnTo>
                      <a:lnTo>
                        <a:pt x="2" y="163"/>
                      </a:lnTo>
                      <a:lnTo>
                        <a:pt x="2" y="220"/>
                      </a:lnTo>
                      <a:lnTo>
                        <a:pt x="2" y="277"/>
                      </a:lnTo>
                      <a:lnTo>
                        <a:pt x="0" y="334"/>
                      </a:lnTo>
                      <a:lnTo>
                        <a:pt x="0" y="390"/>
                      </a:lnTo>
                      <a:lnTo>
                        <a:pt x="0" y="448"/>
                      </a:lnTo>
                      <a:lnTo>
                        <a:pt x="2" y="504"/>
                      </a:lnTo>
                      <a:lnTo>
                        <a:pt x="2" y="562"/>
                      </a:lnTo>
                      <a:lnTo>
                        <a:pt x="2" y="618"/>
                      </a:lnTo>
                      <a:lnTo>
                        <a:pt x="2" y="629"/>
                      </a:lnTo>
                      <a:lnTo>
                        <a:pt x="4" y="638"/>
                      </a:lnTo>
                      <a:lnTo>
                        <a:pt x="7" y="649"/>
                      </a:lnTo>
                      <a:lnTo>
                        <a:pt x="12" y="658"/>
                      </a:lnTo>
                      <a:lnTo>
                        <a:pt x="19" y="665"/>
                      </a:lnTo>
                      <a:lnTo>
                        <a:pt x="28" y="672"/>
                      </a:lnTo>
                      <a:lnTo>
                        <a:pt x="32" y="673"/>
                      </a:lnTo>
                      <a:lnTo>
                        <a:pt x="38" y="676"/>
                      </a:lnTo>
                      <a:lnTo>
                        <a:pt x="42" y="676"/>
                      </a:lnTo>
                      <a:lnTo>
                        <a:pt x="47" y="676"/>
                      </a:lnTo>
                      <a:lnTo>
                        <a:pt x="57" y="677"/>
                      </a:lnTo>
                      <a:lnTo>
                        <a:pt x="65" y="677"/>
                      </a:lnTo>
                      <a:lnTo>
                        <a:pt x="73" y="676"/>
                      </a:lnTo>
                      <a:lnTo>
                        <a:pt x="79" y="672"/>
                      </a:lnTo>
                      <a:lnTo>
                        <a:pt x="86" y="667"/>
                      </a:lnTo>
                      <a:lnTo>
                        <a:pt x="91" y="663"/>
                      </a:lnTo>
                      <a:lnTo>
                        <a:pt x="97" y="657"/>
                      </a:lnTo>
                      <a:lnTo>
                        <a:pt x="101" y="650"/>
                      </a:lnTo>
                      <a:lnTo>
                        <a:pt x="109" y="635"/>
                      </a:lnTo>
                      <a:lnTo>
                        <a:pt x="114" y="619"/>
                      </a:lnTo>
                      <a:lnTo>
                        <a:pt x="117" y="602"/>
                      </a:lnTo>
                      <a:lnTo>
                        <a:pt x="117" y="587"/>
                      </a:lnTo>
                      <a:lnTo>
                        <a:pt x="118" y="541"/>
                      </a:lnTo>
                      <a:lnTo>
                        <a:pt x="118" y="497"/>
                      </a:lnTo>
                      <a:lnTo>
                        <a:pt x="118" y="452"/>
                      </a:lnTo>
                      <a:lnTo>
                        <a:pt x="117" y="407"/>
                      </a:lnTo>
                      <a:lnTo>
                        <a:pt x="117" y="362"/>
                      </a:lnTo>
                      <a:lnTo>
                        <a:pt x="117" y="318"/>
                      </a:lnTo>
                      <a:lnTo>
                        <a:pt x="118" y="273"/>
                      </a:lnTo>
                      <a:lnTo>
                        <a:pt x="118" y="228"/>
                      </a:lnTo>
                      <a:lnTo>
                        <a:pt x="136" y="228"/>
                      </a:lnTo>
                      <a:lnTo>
                        <a:pt x="152" y="228"/>
                      </a:lnTo>
                      <a:lnTo>
                        <a:pt x="153" y="296"/>
                      </a:lnTo>
                      <a:lnTo>
                        <a:pt x="153" y="363"/>
                      </a:lnTo>
                      <a:lnTo>
                        <a:pt x="153" y="430"/>
                      </a:lnTo>
                      <a:lnTo>
                        <a:pt x="153" y="499"/>
                      </a:lnTo>
                      <a:lnTo>
                        <a:pt x="153" y="566"/>
                      </a:lnTo>
                      <a:lnTo>
                        <a:pt x="153" y="634"/>
                      </a:lnTo>
                      <a:lnTo>
                        <a:pt x="153" y="701"/>
                      </a:lnTo>
                      <a:lnTo>
                        <a:pt x="153" y="769"/>
                      </a:lnTo>
                      <a:lnTo>
                        <a:pt x="153" y="836"/>
                      </a:lnTo>
                      <a:lnTo>
                        <a:pt x="153" y="903"/>
                      </a:lnTo>
                      <a:lnTo>
                        <a:pt x="153" y="972"/>
                      </a:lnTo>
                      <a:lnTo>
                        <a:pt x="153" y="1039"/>
                      </a:lnTo>
                      <a:lnTo>
                        <a:pt x="153" y="1107"/>
                      </a:lnTo>
                      <a:lnTo>
                        <a:pt x="153" y="1174"/>
                      </a:lnTo>
                      <a:lnTo>
                        <a:pt x="153" y="1243"/>
                      </a:lnTo>
                      <a:lnTo>
                        <a:pt x="154" y="1310"/>
                      </a:lnTo>
                      <a:lnTo>
                        <a:pt x="154" y="1323"/>
                      </a:lnTo>
                      <a:lnTo>
                        <a:pt x="157" y="1335"/>
                      </a:lnTo>
                      <a:lnTo>
                        <a:pt x="161" y="1346"/>
                      </a:lnTo>
                      <a:lnTo>
                        <a:pt x="168" y="1355"/>
                      </a:lnTo>
                      <a:lnTo>
                        <a:pt x="175" y="1363"/>
                      </a:lnTo>
                      <a:lnTo>
                        <a:pt x="184" y="1370"/>
                      </a:lnTo>
                      <a:lnTo>
                        <a:pt x="193" y="1375"/>
                      </a:lnTo>
                      <a:lnTo>
                        <a:pt x="204" y="1379"/>
                      </a:lnTo>
                      <a:lnTo>
                        <a:pt x="215" y="1382"/>
                      </a:lnTo>
                      <a:lnTo>
                        <a:pt x="227" y="1383"/>
                      </a:lnTo>
                      <a:lnTo>
                        <a:pt x="239" y="1383"/>
                      </a:lnTo>
                      <a:lnTo>
                        <a:pt x="251" y="1382"/>
                      </a:lnTo>
                      <a:lnTo>
                        <a:pt x="262" y="1379"/>
                      </a:lnTo>
                      <a:lnTo>
                        <a:pt x="274" y="1375"/>
                      </a:lnTo>
                      <a:lnTo>
                        <a:pt x="283" y="1370"/>
                      </a:lnTo>
                      <a:lnTo>
                        <a:pt x="294" y="1363"/>
                      </a:lnTo>
                      <a:lnTo>
                        <a:pt x="299" y="1349"/>
                      </a:lnTo>
                      <a:lnTo>
                        <a:pt x="303" y="1334"/>
                      </a:lnTo>
                      <a:lnTo>
                        <a:pt x="306" y="1319"/>
                      </a:lnTo>
                      <a:lnTo>
                        <a:pt x="309" y="1303"/>
                      </a:lnTo>
                      <a:lnTo>
                        <a:pt x="311" y="1272"/>
                      </a:lnTo>
                      <a:lnTo>
                        <a:pt x="313" y="1241"/>
                      </a:lnTo>
                      <a:lnTo>
                        <a:pt x="313" y="1170"/>
                      </a:lnTo>
                      <a:lnTo>
                        <a:pt x="311" y="1101"/>
                      </a:lnTo>
                      <a:lnTo>
                        <a:pt x="311" y="1030"/>
                      </a:lnTo>
                      <a:lnTo>
                        <a:pt x="311" y="958"/>
                      </a:lnTo>
                      <a:lnTo>
                        <a:pt x="311" y="887"/>
                      </a:lnTo>
                      <a:lnTo>
                        <a:pt x="313" y="816"/>
                      </a:lnTo>
                      <a:lnTo>
                        <a:pt x="313" y="745"/>
                      </a:lnTo>
                      <a:lnTo>
                        <a:pt x="313" y="674"/>
                      </a:lnTo>
                      <a:lnTo>
                        <a:pt x="330" y="674"/>
                      </a:lnTo>
                      <a:lnTo>
                        <a:pt x="347" y="674"/>
                      </a:lnTo>
                      <a:lnTo>
                        <a:pt x="347" y="756"/>
                      </a:lnTo>
                      <a:lnTo>
                        <a:pt x="347" y="838"/>
                      </a:lnTo>
                      <a:lnTo>
                        <a:pt x="347" y="918"/>
                      </a:lnTo>
                      <a:lnTo>
                        <a:pt x="347" y="1000"/>
                      </a:lnTo>
                      <a:lnTo>
                        <a:pt x="347" y="1082"/>
                      </a:lnTo>
                      <a:lnTo>
                        <a:pt x="347" y="1162"/>
                      </a:lnTo>
                      <a:lnTo>
                        <a:pt x="347" y="1244"/>
                      </a:lnTo>
                      <a:lnTo>
                        <a:pt x="349" y="1324"/>
                      </a:lnTo>
                      <a:lnTo>
                        <a:pt x="350" y="1333"/>
                      </a:lnTo>
                      <a:lnTo>
                        <a:pt x="351" y="1341"/>
                      </a:lnTo>
                      <a:lnTo>
                        <a:pt x="354" y="1347"/>
                      </a:lnTo>
                      <a:lnTo>
                        <a:pt x="357" y="1354"/>
                      </a:lnTo>
                      <a:lnTo>
                        <a:pt x="361" y="1359"/>
                      </a:lnTo>
                      <a:lnTo>
                        <a:pt x="366" y="1363"/>
                      </a:lnTo>
                      <a:lnTo>
                        <a:pt x="370" y="1369"/>
                      </a:lnTo>
                      <a:lnTo>
                        <a:pt x="377" y="1373"/>
                      </a:lnTo>
                      <a:lnTo>
                        <a:pt x="388" y="1378"/>
                      </a:lnTo>
                      <a:lnTo>
                        <a:pt x="401" y="1382"/>
                      </a:lnTo>
                      <a:lnTo>
                        <a:pt x="416" y="1383"/>
                      </a:lnTo>
                      <a:lnTo>
                        <a:pt x="429" y="1382"/>
                      </a:lnTo>
                      <a:lnTo>
                        <a:pt x="444" y="1379"/>
                      </a:lnTo>
                      <a:lnTo>
                        <a:pt x="457" y="1375"/>
                      </a:lnTo>
                      <a:lnTo>
                        <a:pt x="469" y="1369"/>
                      </a:lnTo>
                      <a:lnTo>
                        <a:pt x="480" y="1359"/>
                      </a:lnTo>
                      <a:lnTo>
                        <a:pt x="484" y="1355"/>
                      </a:lnTo>
                      <a:lnTo>
                        <a:pt x="488" y="1350"/>
                      </a:lnTo>
                      <a:lnTo>
                        <a:pt x="492" y="1343"/>
                      </a:lnTo>
                      <a:lnTo>
                        <a:pt x="495" y="1338"/>
                      </a:lnTo>
                      <a:lnTo>
                        <a:pt x="496" y="1331"/>
                      </a:lnTo>
                      <a:lnTo>
                        <a:pt x="498" y="1323"/>
                      </a:lnTo>
                      <a:lnTo>
                        <a:pt x="499" y="1316"/>
                      </a:lnTo>
                      <a:lnTo>
                        <a:pt x="498" y="1308"/>
                      </a:lnTo>
                      <a:lnTo>
                        <a:pt x="499" y="1240"/>
                      </a:lnTo>
                      <a:lnTo>
                        <a:pt x="499" y="1173"/>
                      </a:lnTo>
                      <a:lnTo>
                        <a:pt x="499" y="1106"/>
                      </a:lnTo>
                      <a:lnTo>
                        <a:pt x="499" y="1038"/>
                      </a:lnTo>
                      <a:lnTo>
                        <a:pt x="499" y="971"/>
                      </a:lnTo>
                      <a:lnTo>
                        <a:pt x="499" y="902"/>
                      </a:lnTo>
                      <a:lnTo>
                        <a:pt x="499" y="835"/>
                      </a:lnTo>
                      <a:lnTo>
                        <a:pt x="499" y="767"/>
                      </a:lnTo>
                      <a:lnTo>
                        <a:pt x="499" y="700"/>
                      </a:lnTo>
                      <a:lnTo>
                        <a:pt x="499" y="633"/>
                      </a:lnTo>
                      <a:lnTo>
                        <a:pt x="499" y="564"/>
                      </a:lnTo>
                      <a:lnTo>
                        <a:pt x="499" y="497"/>
                      </a:lnTo>
                      <a:lnTo>
                        <a:pt x="499" y="429"/>
                      </a:lnTo>
                      <a:lnTo>
                        <a:pt x="499" y="362"/>
                      </a:lnTo>
                      <a:lnTo>
                        <a:pt x="499" y="293"/>
                      </a:lnTo>
                      <a:lnTo>
                        <a:pt x="499" y="226"/>
                      </a:lnTo>
                      <a:lnTo>
                        <a:pt x="510" y="226"/>
                      </a:lnTo>
                      <a:lnTo>
                        <a:pt x="520" y="226"/>
                      </a:lnTo>
                      <a:lnTo>
                        <a:pt x="532" y="226"/>
                      </a:lnTo>
                      <a:lnTo>
                        <a:pt x="542" y="225"/>
                      </a:lnTo>
                      <a:lnTo>
                        <a:pt x="542" y="273"/>
                      </a:lnTo>
                      <a:lnTo>
                        <a:pt x="542" y="320"/>
                      </a:lnTo>
                      <a:lnTo>
                        <a:pt x="542" y="367"/>
                      </a:lnTo>
                      <a:lnTo>
                        <a:pt x="542" y="414"/>
                      </a:lnTo>
                      <a:lnTo>
                        <a:pt x="542" y="461"/>
                      </a:lnTo>
                      <a:lnTo>
                        <a:pt x="542" y="508"/>
                      </a:lnTo>
                      <a:lnTo>
                        <a:pt x="542" y="556"/>
                      </a:lnTo>
                      <a:lnTo>
                        <a:pt x="542" y="603"/>
                      </a:lnTo>
                      <a:lnTo>
                        <a:pt x="543" y="617"/>
                      </a:lnTo>
                      <a:lnTo>
                        <a:pt x="546" y="631"/>
                      </a:lnTo>
                      <a:lnTo>
                        <a:pt x="553" y="645"/>
                      </a:lnTo>
                      <a:lnTo>
                        <a:pt x="561" y="657"/>
                      </a:lnTo>
                      <a:lnTo>
                        <a:pt x="565" y="662"/>
                      </a:lnTo>
                      <a:lnTo>
                        <a:pt x="570" y="667"/>
                      </a:lnTo>
                      <a:lnTo>
                        <a:pt x="577" y="670"/>
                      </a:lnTo>
                      <a:lnTo>
                        <a:pt x="582" y="674"/>
                      </a:lnTo>
                      <a:lnTo>
                        <a:pt x="589" y="676"/>
                      </a:lnTo>
                      <a:lnTo>
                        <a:pt x="597" y="677"/>
                      </a:lnTo>
                      <a:lnTo>
                        <a:pt x="604" y="677"/>
                      </a:lnTo>
                      <a:lnTo>
                        <a:pt x="612" y="676"/>
                      </a:lnTo>
                      <a:lnTo>
                        <a:pt x="618" y="676"/>
                      </a:lnTo>
                      <a:lnTo>
                        <a:pt x="624" y="674"/>
                      </a:lnTo>
                      <a:lnTo>
                        <a:pt x="629" y="672"/>
                      </a:lnTo>
                      <a:lnTo>
                        <a:pt x="634" y="669"/>
                      </a:lnTo>
                      <a:lnTo>
                        <a:pt x="638" y="665"/>
                      </a:lnTo>
                      <a:lnTo>
                        <a:pt x="642" y="661"/>
                      </a:lnTo>
                      <a:lnTo>
                        <a:pt x="645" y="655"/>
                      </a:lnTo>
                      <a:lnTo>
                        <a:pt x="649" y="650"/>
                      </a:lnTo>
                      <a:lnTo>
                        <a:pt x="653" y="639"/>
                      </a:lnTo>
                      <a:lnTo>
                        <a:pt x="656" y="627"/>
                      </a:lnTo>
                      <a:lnTo>
                        <a:pt x="658" y="615"/>
                      </a:lnTo>
                      <a:lnTo>
                        <a:pt x="658" y="603"/>
                      </a:lnTo>
                      <a:lnTo>
                        <a:pt x="658" y="555"/>
                      </a:lnTo>
                      <a:lnTo>
                        <a:pt x="658" y="505"/>
                      </a:lnTo>
                      <a:lnTo>
                        <a:pt x="658" y="457"/>
                      </a:lnTo>
                      <a:lnTo>
                        <a:pt x="658" y="409"/>
                      </a:lnTo>
                      <a:lnTo>
                        <a:pt x="658" y="360"/>
                      </a:lnTo>
                      <a:lnTo>
                        <a:pt x="658" y="311"/>
                      </a:lnTo>
                      <a:lnTo>
                        <a:pt x="658" y="263"/>
                      </a:lnTo>
                      <a:lnTo>
                        <a:pt x="658" y="214"/>
                      </a:lnTo>
                      <a:lnTo>
                        <a:pt x="658" y="192"/>
                      </a:lnTo>
                      <a:lnTo>
                        <a:pt x="657" y="169"/>
                      </a:lnTo>
                      <a:lnTo>
                        <a:pt x="654" y="146"/>
                      </a:lnTo>
                      <a:lnTo>
                        <a:pt x="650" y="123"/>
                      </a:lnTo>
                      <a:lnTo>
                        <a:pt x="648" y="111"/>
                      </a:lnTo>
                      <a:lnTo>
                        <a:pt x="644" y="100"/>
                      </a:lnTo>
                      <a:lnTo>
                        <a:pt x="640" y="90"/>
                      </a:lnTo>
                      <a:lnTo>
                        <a:pt x="634" y="80"/>
                      </a:lnTo>
                      <a:lnTo>
                        <a:pt x="629" y="71"/>
                      </a:lnTo>
                      <a:lnTo>
                        <a:pt x="622" y="61"/>
                      </a:lnTo>
                      <a:lnTo>
                        <a:pt x="614" y="53"/>
                      </a:lnTo>
                      <a:lnTo>
                        <a:pt x="605" y="45"/>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37" name="Group 43">
                <a:extLst>
                  <a:ext uri="{FF2B5EF4-FFF2-40B4-BE49-F238E27FC236}">
                    <a16:creationId xmlns:a16="http://schemas.microsoft.com/office/drawing/2014/main" id="{95395124-5DAE-FC24-791C-A7F489E596EF}"/>
                  </a:ext>
                </a:extLst>
              </p:cNvPr>
              <p:cNvGrpSpPr/>
              <p:nvPr/>
            </p:nvGrpSpPr>
            <p:grpSpPr>
              <a:xfrm>
                <a:off x="8219399" y="2591953"/>
                <a:ext cx="271137" cy="607684"/>
                <a:chOff x="3327401" y="4335463"/>
                <a:chExt cx="407988" cy="914400"/>
              </a:xfrm>
              <a:solidFill>
                <a:schemeClr val="bg1">
                  <a:lumMod val="75000"/>
                </a:schemeClr>
              </a:solidFill>
            </p:grpSpPr>
            <p:sp>
              <p:nvSpPr>
                <p:cNvPr id="374" name="Freeform 58">
                  <a:extLst>
                    <a:ext uri="{FF2B5EF4-FFF2-40B4-BE49-F238E27FC236}">
                      <a16:creationId xmlns:a16="http://schemas.microsoft.com/office/drawing/2014/main" id="{601F39DB-C01A-45CA-B8CC-6B12BBFC3023}"/>
                    </a:ext>
                  </a:extLst>
                </p:cNvPr>
                <p:cNvSpPr>
                  <a:spLocks/>
                </p:cNvSpPr>
                <p:nvPr/>
              </p:nvSpPr>
              <p:spPr bwMode="auto">
                <a:xfrm>
                  <a:off x="3455988" y="4335463"/>
                  <a:ext cx="149225" cy="147638"/>
                </a:xfrm>
                <a:custGeom>
                  <a:avLst/>
                  <a:gdLst>
                    <a:gd name="T0" fmla="*/ 283 w 283"/>
                    <a:gd name="T1" fmla="*/ 144 h 278"/>
                    <a:gd name="T2" fmla="*/ 280 w 283"/>
                    <a:gd name="T3" fmla="*/ 111 h 278"/>
                    <a:gd name="T4" fmla="*/ 270 w 283"/>
                    <a:gd name="T5" fmla="*/ 80 h 278"/>
                    <a:gd name="T6" fmla="*/ 251 w 283"/>
                    <a:gd name="T7" fmla="*/ 52 h 278"/>
                    <a:gd name="T8" fmla="*/ 227 w 283"/>
                    <a:gd name="T9" fmla="*/ 29 h 278"/>
                    <a:gd name="T10" fmla="*/ 197 w 283"/>
                    <a:gd name="T11" fmla="*/ 12 h 278"/>
                    <a:gd name="T12" fmla="*/ 165 w 283"/>
                    <a:gd name="T13" fmla="*/ 1 h 278"/>
                    <a:gd name="T14" fmla="*/ 132 w 283"/>
                    <a:gd name="T15" fmla="*/ 0 h 278"/>
                    <a:gd name="T16" fmla="*/ 97 w 283"/>
                    <a:gd name="T17" fmla="*/ 6 h 278"/>
                    <a:gd name="T18" fmla="*/ 66 w 283"/>
                    <a:gd name="T19" fmla="*/ 24 h 278"/>
                    <a:gd name="T20" fmla="*/ 39 w 283"/>
                    <a:gd name="T21" fmla="*/ 46 h 278"/>
                    <a:gd name="T22" fmla="*/ 19 w 283"/>
                    <a:gd name="T23" fmla="*/ 76 h 278"/>
                    <a:gd name="T24" fmla="*/ 6 w 283"/>
                    <a:gd name="T25" fmla="*/ 108 h 278"/>
                    <a:gd name="T26" fmla="*/ 0 w 283"/>
                    <a:gd name="T27" fmla="*/ 142 h 278"/>
                    <a:gd name="T28" fmla="*/ 4 w 283"/>
                    <a:gd name="T29" fmla="*/ 177 h 278"/>
                    <a:gd name="T30" fmla="*/ 14 w 283"/>
                    <a:gd name="T31" fmla="*/ 201 h 278"/>
                    <a:gd name="T32" fmla="*/ 23 w 283"/>
                    <a:gd name="T33" fmla="*/ 217 h 278"/>
                    <a:gd name="T34" fmla="*/ 35 w 283"/>
                    <a:gd name="T35" fmla="*/ 233 h 278"/>
                    <a:gd name="T36" fmla="*/ 50 w 283"/>
                    <a:gd name="T37" fmla="*/ 248 h 278"/>
                    <a:gd name="T38" fmla="*/ 67 w 283"/>
                    <a:gd name="T39" fmla="*/ 260 h 278"/>
                    <a:gd name="T40" fmla="*/ 86 w 283"/>
                    <a:gd name="T41" fmla="*/ 268 h 278"/>
                    <a:gd name="T42" fmla="*/ 105 w 283"/>
                    <a:gd name="T43" fmla="*/ 274 h 278"/>
                    <a:gd name="T44" fmla="*/ 125 w 283"/>
                    <a:gd name="T45" fmla="*/ 278 h 278"/>
                    <a:gd name="T46" fmla="*/ 157 w 283"/>
                    <a:gd name="T47" fmla="*/ 278 h 278"/>
                    <a:gd name="T48" fmla="*/ 187 w 283"/>
                    <a:gd name="T49" fmla="*/ 272 h 278"/>
                    <a:gd name="T50" fmla="*/ 207 w 283"/>
                    <a:gd name="T51" fmla="*/ 265 h 278"/>
                    <a:gd name="T52" fmla="*/ 224 w 283"/>
                    <a:gd name="T53" fmla="*/ 256 h 278"/>
                    <a:gd name="T54" fmla="*/ 240 w 283"/>
                    <a:gd name="T55" fmla="*/ 244 h 278"/>
                    <a:gd name="T56" fmla="*/ 255 w 283"/>
                    <a:gd name="T57" fmla="*/ 229 h 278"/>
                    <a:gd name="T58" fmla="*/ 266 w 283"/>
                    <a:gd name="T59" fmla="*/ 213 h 278"/>
                    <a:gd name="T60" fmla="*/ 275 w 283"/>
                    <a:gd name="T61" fmla="*/ 194 h 278"/>
                    <a:gd name="T62" fmla="*/ 280 w 283"/>
                    <a:gd name="T63" fmla="*/ 17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278">
                      <a:moveTo>
                        <a:pt x="282" y="162"/>
                      </a:moveTo>
                      <a:lnTo>
                        <a:pt x="283" y="144"/>
                      </a:lnTo>
                      <a:lnTo>
                        <a:pt x="283" y="128"/>
                      </a:lnTo>
                      <a:lnTo>
                        <a:pt x="280" y="111"/>
                      </a:lnTo>
                      <a:lnTo>
                        <a:pt x="276" y="95"/>
                      </a:lnTo>
                      <a:lnTo>
                        <a:pt x="270" y="80"/>
                      </a:lnTo>
                      <a:lnTo>
                        <a:pt x="262" y="65"/>
                      </a:lnTo>
                      <a:lnTo>
                        <a:pt x="251" y="52"/>
                      </a:lnTo>
                      <a:lnTo>
                        <a:pt x="239" y="40"/>
                      </a:lnTo>
                      <a:lnTo>
                        <a:pt x="227" y="29"/>
                      </a:lnTo>
                      <a:lnTo>
                        <a:pt x="212" y="20"/>
                      </a:lnTo>
                      <a:lnTo>
                        <a:pt x="197" y="12"/>
                      </a:lnTo>
                      <a:lnTo>
                        <a:pt x="181" y="5"/>
                      </a:lnTo>
                      <a:lnTo>
                        <a:pt x="165" y="1"/>
                      </a:lnTo>
                      <a:lnTo>
                        <a:pt x="149" y="0"/>
                      </a:lnTo>
                      <a:lnTo>
                        <a:pt x="132" y="0"/>
                      </a:lnTo>
                      <a:lnTo>
                        <a:pt x="114" y="2"/>
                      </a:lnTo>
                      <a:lnTo>
                        <a:pt x="97" y="6"/>
                      </a:lnTo>
                      <a:lnTo>
                        <a:pt x="81" y="14"/>
                      </a:lnTo>
                      <a:lnTo>
                        <a:pt x="66" y="24"/>
                      </a:lnTo>
                      <a:lnTo>
                        <a:pt x="52" y="34"/>
                      </a:lnTo>
                      <a:lnTo>
                        <a:pt x="39" y="46"/>
                      </a:lnTo>
                      <a:lnTo>
                        <a:pt x="28" y="60"/>
                      </a:lnTo>
                      <a:lnTo>
                        <a:pt x="19" y="76"/>
                      </a:lnTo>
                      <a:lnTo>
                        <a:pt x="12" y="91"/>
                      </a:lnTo>
                      <a:lnTo>
                        <a:pt x="6" y="108"/>
                      </a:lnTo>
                      <a:lnTo>
                        <a:pt x="3" y="124"/>
                      </a:lnTo>
                      <a:lnTo>
                        <a:pt x="0" y="142"/>
                      </a:lnTo>
                      <a:lnTo>
                        <a:pt x="2" y="159"/>
                      </a:lnTo>
                      <a:lnTo>
                        <a:pt x="4" y="177"/>
                      </a:lnTo>
                      <a:lnTo>
                        <a:pt x="10" y="193"/>
                      </a:lnTo>
                      <a:lnTo>
                        <a:pt x="14" y="201"/>
                      </a:lnTo>
                      <a:lnTo>
                        <a:pt x="18" y="209"/>
                      </a:lnTo>
                      <a:lnTo>
                        <a:pt x="23" y="217"/>
                      </a:lnTo>
                      <a:lnTo>
                        <a:pt x="30" y="223"/>
                      </a:lnTo>
                      <a:lnTo>
                        <a:pt x="35" y="233"/>
                      </a:lnTo>
                      <a:lnTo>
                        <a:pt x="43" y="240"/>
                      </a:lnTo>
                      <a:lnTo>
                        <a:pt x="50" y="248"/>
                      </a:lnTo>
                      <a:lnTo>
                        <a:pt x="59" y="254"/>
                      </a:lnTo>
                      <a:lnTo>
                        <a:pt x="67" y="260"/>
                      </a:lnTo>
                      <a:lnTo>
                        <a:pt x="77" y="264"/>
                      </a:lnTo>
                      <a:lnTo>
                        <a:pt x="86" y="268"/>
                      </a:lnTo>
                      <a:lnTo>
                        <a:pt x="95" y="272"/>
                      </a:lnTo>
                      <a:lnTo>
                        <a:pt x="105" y="274"/>
                      </a:lnTo>
                      <a:lnTo>
                        <a:pt x="115" y="277"/>
                      </a:lnTo>
                      <a:lnTo>
                        <a:pt x="125" y="278"/>
                      </a:lnTo>
                      <a:lnTo>
                        <a:pt x="136" y="278"/>
                      </a:lnTo>
                      <a:lnTo>
                        <a:pt x="157" y="278"/>
                      </a:lnTo>
                      <a:lnTo>
                        <a:pt x="177" y="274"/>
                      </a:lnTo>
                      <a:lnTo>
                        <a:pt x="187" y="272"/>
                      </a:lnTo>
                      <a:lnTo>
                        <a:pt x="197" y="269"/>
                      </a:lnTo>
                      <a:lnTo>
                        <a:pt x="207" y="265"/>
                      </a:lnTo>
                      <a:lnTo>
                        <a:pt x="215" y="261"/>
                      </a:lnTo>
                      <a:lnTo>
                        <a:pt x="224" y="256"/>
                      </a:lnTo>
                      <a:lnTo>
                        <a:pt x="232" y="250"/>
                      </a:lnTo>
                      <a:lnTo>
                        <a:pt x="240" y="244"/>
                      </a:lnTo>
                      <a:lnTo>
                        <a:pt x="248" y="237"/>
                      </a:lnTo>
                      <a:lnTo>
                        <a:pt x="255" y="229"/>
                      </a:lnTo>
                      <a:lnTo>
                        <a:pt x="260" y="221"/>
                      </a:lnTo>
                      <a:lnTo>
                        <a:pt x="266" y="213"/>
                      </a:lnTo>
                      <a:lnTo>
                        <a:pt x="271" y="203"/>
                      </a:lnTo>
                      <a:lnTo>
                        <a:pt x="275" y="194"/>
                      </a:lnTo>
                      <a:lnTo>
                        <a:pt x="278" y="185"/>
                      </a:lnTo>
                      <a:lnTo>
                        <a:pt x="280" y="174"/>
                      </a:lnTo>
                      <a:lnTo>
                        <a:pt x="282" y="1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75" name="Freeform 59">
                  <a:extLst>
                    <a:ext uri="{FF2B5EF4-FFF2-40B4-BE49-F238E27FC236}">
                      <a16:creationId xmlns:a16="http://schemas.microsoft.com/office/drawing/2014/main" id="{3FD784BA-2FF8-9CB8-09E3-D018C7C94FDF}"/>
                    </a:ext>
                  </a:extLst>
                </p:cNvPr>
                <p:cNvSpPr>
                  <a:spLocks/>
                </p:cNvSpPr>
                <p:nvPr/>
              </p:nvSpPr>
              <p:spPr bwMode="auto">
                <a:xfrm>
                  <a:off x="3327401" y="4506913"/>
                  <a:ext cx="407988" cy="742950"/>
                </a:xfrm>
                <a:custGeom>
                  <a:avLst/>
                  <a:gdLst>
                    <a:gd name="T0" fmla="*/ 690 w 770"/>
                    <a:gd name="T1" fmla="*/ 245 h 1403"/>
                    <a:gd name="T2" fmla="*/ 650 w 770"/>
                    <a:gd name="T3" fmla="*/ 122 h 1403"/>
                    <a:gd name="T4" fmla="*/ 616 w 770"/>
                    <a:gd name="T5" fmla="*/ 60 h 1403"/>
                    <a:gd name="T6" fmla="*/ 573 w 770"/>
                    <a:gd name="T7" fmla="*/ 25 h 1403"/>
                    <a:gd name="T8" fmla="*/ 521 w 770"/>
                    <a:gd name="T9" fmla="*/ 6 h 1403"/>
                    <a:gd name="T10" fmla="*/ 451 w 770"/>
                    <a:gd name="T11" fmla="*/ 0 h 1403"/>
                    <a:gd name="T12" fmla="*/ 323 w 770"/>
                    <a:gd name="T13" fmla="*/ 0 h 1403"/>
                    <a:gd name="T14" fmla="*/ 238 w 770"/>
                    <a:gd name="T15" fmla="*/ 8 h 1403"/>
                    <a:gd name="T16" fmla="*/ 178 w 770"/>
                    <a:gd name="T17" fmla="*/ 36 h 1403"/>
                    <a:gd name="T18" fmla="*/ 135 w 770"/>
                    <a:gd name="T19" fmla="*/ 88 h 1403"/>
                    <a:gd name="T20" fmla="*/ 95 w 770"/>
                    <a:gd name="T21" fmla="*/ 197 h 1403"/>
                    <a:gd name="T22" fmla="*/ 59 w 770"/>
                    <a:gd name="T23" fmla="*/ 325 h 1403"/>
                    <a:gd name="T24" fmla="*/ 20 w 770"/>
                    <a:gd name="T25" fmla="*/ 457 h 1403"/>
                    <a:gd name="T26" fmla="*/ 1 w 770"/>
                    <a:gd name="T27" fmla="*/ 568 h 1403"/>
                    <a:gd name="T28" fmla="*/ 24 w 770"/>
                    <a:gd name="T29" fmla="*/ 596 h 1403"/>
                    <a:gd name="T30" fmla="*/ 60 w 770"/>
                    <a:gd name="T31" fmla="*/ 603 h 1403"/>
                    <a:gd name="T32" fmla="*/ 95 w 770"/>
                    <a:gd name="T33" fmla="*/ 590 h 1403"/>
                    <a:gd name="T34" fmla="*/ 124 w 770"/>
                    <a:gd name="T35" fmla="*/ 521 h 1403"/>
                    <a:gd name="T36" fmla="*/ 175 w 770"/>
                    <a:gd name="T37" fmla="*/ 342 h 1403"/>
                    <a:gd name="T38" fmla="*/ 229 w 770"/>
                    <a:gd name="T39" fmla="*/ 199 h 1403"/>
                    <a:gd name="T40" fmla="*/ 181 w 770"/>
                    <a:gd name="T41" fmla="*/ 437 h 1403"/>
                    <a:gd name="T42" fmla="*/ 96 w 770"/>
                    <a:gd name="T43" fmla="*/ 765 h 1403"/>
                    <a:gd name="T44" fmla="*/ 202 w 770"/>
                    <a:gd name="T45" fmla="*/ 848 h 1403"/>
                    <a:gd name="T46" fmla="*/ 244 w 770"/>
                    <a:gd name="T47" fmla="*/ 1035 h 1403"/>
                    <a:gd name="T48" fmla="*/ 244 w 770"/>
                    <a:gd name="T49" fmla="*/ 1284 h 1403"/>
                    <a:gd name="T50" fmla="*/ 258 w 770"/>
                    <a:gd name="T51" fmla="*/ 1379 h 1403"/>
                    <a:gd name="T52" fmla="*/ 297 w 770"/>
                    <a:gd name="T53" fmla="*/ 1401 h 1403"/>
                    <a:gd name="T54" fmla="*/ 340 w 770"/>
                    <a:gd name="T55" fmla="*/ 1394 h 1403"/>
                    <a:gd name="T56" fmla="*/ 368 w 770"/>
                    <a:gd name="T57" fmla="*/ 1359 h 1403"/>
                    <a:gd name="T58" fmla="*/ 372 w 770"/>
                    <a:gd name="T59" fmla="*/ 1159 h 1403"/>
                    <a:gd name="T60" fmla="*/ 372 w 770"/>
                    <a:gd name="T61" fmla="*/ 910 h 1403"/>
                    <a:gd name="T62" fmla="*/ 412 w 770"/>
                    <a:gd name="T63" fmla="*/ 907 h 1403"/>
                    <a:gd name="T64" fmla="*/ 412 w 770"/>
                    <a:gd name="T65" fmla="*/ 1149 h 1403"/>
                    <a:gd name="T66" fmla="*/ 412 w 770"/>
                    <a:gd name="T67" fmla="*/ 1336 h 1403"/>
                    <a:gd name="T68" fmla="*/ 418 w 770"/>
                    <a:gd name="T69" fmla="*/ 1363 h 1403"/>
                    <a:gd name="T70" fmla="*/ 433 w 770"/>
                    <a:gd name="T71" fmla="*/ 1386 h 1403"/>
                    <a:gd name="T72" fmla="*/ 457 w 770"/>
                    <a:gd name="T73" fmla="*/ 1401 h 1403"/>
                    <a:gd name="T74" fmla="*/ 485 w 770"/>
                    <a:gd name="T75" fmla="*/ 1403 h 1403"/>
                    <a:gd name="T76" fmla="*/ 510 w 770"/>
                    <a:gd name="T77" fmla="*/ 1393 h 1403"/>
                    <a:gd name="T78" fmla="*/ 532 w 770"/>
                    <a:gd name="T79" fmla="*/ 1367 h 1403"/>
                    <a:gd name="T80" fmla="*/ 541 w 770"/>
                    <a:gd name="T81" fmla="*/ 1267 h 1403"/>
                    <a:gd name="T82" fmla="*/ 541 w 770"/>
                    <a:gd name="T83" fmla="*/ 1028 h 1403"/>
                    <a:gd name="T84" fmla="*/ 584 w 770"/>
                    <a:gd name="T85" fmla="*/ 848 h 1403"/>
                    <a:gd name="T86" fmla="*/ 686 w 770"/>
                    <a:gd name="T87" fmla="*/ 764 h 1403"/>
                    <a:gd name="T88" fmla="*/ 588 w 770"/>
                    <a:gd name="T89" fmla="*/ 430 h 1403"/>
                    <a:gd name="T90" fmla="*/ 532 w 770"/>
                    <a:gd name="T91" fmla="*/ 189 h 1403"/>
                    <a:gd name="T92" fmla="*/ 553 w 770"/>
                    <a:gd name="T93" fmla="*/ 216 h 1403"/>
                    <a:gd name="T94" fmla="*/ 596 w 770"/>
                    <a:gd name="T95" fmla="*/ 352 h 1403"/>
                    <a:gd name="T96" fmla="*/ 650 w 770"/>
                    <a:gd name="T97" fmla="*/ 523 h 1403"/>
                    <a:gd name="T98" fmla="*/ 678 w 770"/>
                    <a:gd name="T99" fmla="*/ 584 h 1403"/>
                    <a:gd name="T100" fmla="*/ 701 w 770"/>
                    <a:gd name="T101" fmla="*/ 599 h 1403"/>
                    <a:gd name="T102" fmla="*/ 752 w 770"/>
                    <a:gd name="T103" fmla="*/ 599 h 1403"/>
                    <a:gd name="T104" fmla="*/ 770 w 770"/>
                    <a:gd name="T105" fmla="*/ 548 h 1403"/>
                    <a:gd name="T106" fmla="*/ 762 w 770"/>
                    <a:gd name="T107" fmla="*/ 486 h 1403"/>
                    <a:gd name="T108" fmla="*/ 730 w 770"/>
                    <a:gd name="T109" fmla="*/ 38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0" h="1403">
                      <a:moveTo>
                        <a:pt x="722" y="352"/>
                      </a:moveTo>
                      <a:lnTo>
                        <a:pt x="710" y="316"/>
                      </a:lnTo>
                      <a:lnTo>
                        <a:pt x="699" y="281"/>
                      </a:lnTo>
                      <a:lnTo>
                        <a:pt x="690" y="245"/>
                      </a:lnTo>
                      <a:lnTo>
                        <a:pt x="679" y="209"/>
                      </a:lnTo>
                      <a:lnTo>
                        <a:pt x="669" y="174"/>
                      </a:lnTo>
                      <a:lnTo>
                        <a:pt x="656" y="139"/>
                      </a:lnTo>
                      <a:lnTo>
                        <a:pt x="650" y="122"/>
                      </a:lnTo>
                      <a:lnTo>
                        <a:pt x="642" y="104"/>
                      </a:lnTo>
                      <a:lnTo>
                        <a:pt x="634" y="88"/>
                      </a:lnTo>
                      <a:lnTo>
                        <a:pt x="624" y="72"/>
                      </a:lnTo>
                      <a:lnTo>
                        <a:pt x="616" y="60"/>
                      </a:lnTo>
                      <a:lnTo>
                        <a:pt x="607" y="49"/>
                      </a:lnTo>
                      <a:lnTo>
                        <a:pt x="596" y="40"/>
                      </a:lnTo>
                      <a:lnTo>
                        <a:pt x="585" y="32"/>
                      </a:lnTo>
                      <a:lnTo>
                        <a:pt x="573" y="25"/>
                      </a:lnTo>
                      <a:lnTo>
                        <a:pt x="561" y="18"/>
                      </a:lnTo>
                      <a:lnTo>
                        <a:pt x="548" y="13"/>
                      </a:lnTo>
                      <a:lnTo>
                        <a:pt x="536" y="9"/>
                      </a:lnTo>
                      <a:lnTo>
                        <a:pt x="521" y="6"/>
                      </a:lnTo>
                      <a:lnTo>
                        <a:pt x="508" y="4"/>
                      </a:lnTo>
                      <a:lnTo>
                        <a:pt x="494" y="1"/>
                      </a:lnTo>
                      <a:lnTo>
                        <a:pt x="479" y="1"/>
                      </a:lnTo>
                      <a:lnTo>
                        <a:pt x="451" y="0"/>
                      </a:lnTo>
                      <a:lnTo>
                        <a:pt x="425" y="1"/>
                      </a:lnTo>
                      <a:lnTo>
                        <a:pt x="391" y="1"/>
                      </a:lnTo>
                      <a:lnTo>
                        <a:pt x="356" y="1"/>
                      </a:lnTo>
                      <a:lnTo>
                        <a:pt x="323" y="0"/>
                      </a:lnTo>
                      <a:lnTo>
                        <a:pt x="288" y="1"/>
                      </a:lnTo>
                      <a:lnTo>
                        <a:pt x="270" y="2"/>
                      </a:lnTo>
                      <a:lnTo>
                        <a:pt x="254" y="5"/>
                      </a:lnTo>
                      <a:lnTo>
                        <a:pt x="238" y="8"/>
                      </a:lnTo>
                      <a:lnTo>
                        <a:pt x="222" y="12"/>
                      </a:lnTo>
                      <a:lnTo>
                        <a:pt x="206" y="18"/>
                      </a:lnTo>
                      <a:lnTo>
                        <a:pt x="191" y="26"/>
                      </a:lnTo>
                      <a:lnTo>
                        <a:pt x="178" y="36"/>
                      </a:lnTo>
                      <a:lnTo>
                        <a:pt x="164" y="47"/>
                      </a:lnTo>
                      <a:lnTo>
                        <a:pt x="154" y="60"/>
                      </a:lnTo>
                      <a:lnTo>
                        <a:pt x="144" y="73"/>
                      </a:lnTo>
                      <a:lnTo>
                        <a:pt x="135" y="88"/>
                      </a:lnTo>
                      <a:lnTo>
                        <a:pt x="128" y="103"/>
                      </a:lnTo>
                      <a:lnTo>
                        <a:pt x="115" y="132"/>
                      </a:lnTo>
                      <a:lnTo>
                        <a:pt x="104" y="165"/>
                      </a:lnTo>
                      <a:lnTo>
                        <a:pt x="95" y="197"/>
                      </a:lnTo>
                      <a:lnTo>
                        <a:pt x="87" y="229"/>
                      </a:lnTo>
                      <a:lnTo>
                        <a:pt x="77" y="261"/>
                      </a:lnTo>
                      <a:lnTo>
                        <a:pt x="68" y="293"/>
                      </a:lnTo>
                      <a:lnTo>
                        <a:pt x="59" y="325"/>
                      </a:lnTo>
                      <a:lnTo>
                        <a:pt x="49" y="359"/>
                      </a:lnTo>
                      <a:lnTo>
                        <a:pt x="38" y="391"/>
                      </a:lnTo>
                      <a:lnTo>
                        <a:pt x="29" y="425"/>
                      </a:lnTo>
                      <a:lnTo>
                        <a:pt x="20" y="457"/>
                      </a:lnTo>
                      <a:lnTo>
                        <a:pt x="10" y="490"/>
                      </a:lnTo>
                      <a:lnTo>
                        <a:pt x="4" y="524"/>
                      </a:lnTo>
                      <a:lnTo>
                        <a:pt x="0" y="557"/>
                      </a:lnTo>
                      <a:lnTo>
                        <a:pt x="1" y="568"/>
                      </a:lnTo>
                      <a:lnTo>
                        <a:pt x="5" y="576"/>
                      </a:lnTo>
                      <a:lnTo>
                        <a:pt x="9" y="584"/>
                      </a:lnTo>
                      <a:lnTo>
                        <a:pt x="16" y="591"/>
                      </a:lnTo>
                      <a:lnTo>
                        <a:pt x="24" y="596"/>
                      </a:lnTo>
                      <a:lnTo>
                        <a:pt x="32" y="600"/>
                      </a:lnTo>
                      <a:lnTo>
                        <a:pt x="41" y="603"/>
                      </a:lnTo>
                      <a:lnTo>
                        <a:pt x="50" y="604"/>
                      </a:lnTo>
                      <a:lnTo>
                        <a:pt x="60" y="603"/>
                      </a:lnTo>
                      <a:lnTo>
                        <a:pt x="69" y="602"/>
                      </a:lnTo>
                      <a:lnTo>
                        <a:pt x="79" y="599"/>
                      </a:lnTo>
                      <a:lnTo>
                        <a:pt x="87" y="595"/>
                      </a:lnTo>
                      <a:lnTo>
                        <a:pt x="95" y="590"/>
                      </a:lnTo>
                      <a:lnTo>
                        <a:pt x="101" y="583"/>
                      </a:lnTo>
                      <a:lnTo>
                        <a:pt x="107" y="575"/>
                      </a:lnTo>
                      <a:lnTo>
                        <a:pt x="109" y="565"/>
                      </a:lnTo>
                      <a:lnTo>
                        <a:pt x="124" y="521"/>
                      </a:lnTo>
                      <a:lnTo>
                        <a:pt x="138" y="477"/>
                      </a:lnTo>
                      <a:lnTo>
                        <a:pt x="151" y="431"/>
                      </a:lnTo>
                      <a:lnTo>
                        <a:pt x="163" y="387"/>
                      </a:lnTo>
                      <a:lnTo>
                        <a:pt x="175" y="342"/>
                      </a:lnTo>
                      <a:lnTo>
                        <a:pt x="189" y="296"/>
                      </a:lnTo>
                      <a:lnTo>
                        <a:pt x="202" y="252"/>
                      </a:lnTo>
                      <a:lnTo>
                        <a:pt x="217" y="207"/>
                      </a:lnTo>
                      <a:lnTo>
                        <a:pt x="229" y="199"/>
                      </a:lnTo>
                      <a:lnTo>
                        <a:pt x="242" y="190"/>
                      </a:lnTo>
                      <a:lnTo>
                        <a:pt x="222" y="273"/>
                      </a:lnTo>
                      <a:lnTo>
                        <a:pt x="202" y="355"/>
                      </a:lnTo>
                      <a:lnTo>
                        <a:pt x="181" y="437"/>
                      </a:lnTo>
                      <a:lnTo>
                        <a:pt x="159" y="519"/>
                      </a:lnTo>
                      <a:lnTo>
                        <a:pt x="138" y="600"/>
                      </a:lnTo>
                      <a:lnTo>
                        <a:pt x="118" y="683"/>
                      </a:lnTo>
                      <a:lnTo>
                        <a:pt x="96" y="765"/>
                      </a:lnTo>
                      <a:lnTo>
                        <a:pt x="76" y="847"/>
                      </a:lnTo>
                      <a:lnTo>
                        <a:pt x="118" y="848"/>
                      </a:lnTo>
                      <a:lnTo>
                        <a:pt x="159" y="848"/>
                      </a:lnTo>
                      <a:lnTo>
                        <a:pt x="202" y="848"/>
                      </a:lnTo>
                      <a:lnTo>
                        <a:pt x="244" y="848"/>
                      </a:lnTo>
                      <a:lnTo>
                        <a:pt x="244" y="910"/>
                      </a:lnTo>
                      <a:lnTo>
                        <a:pt x="244" y="973"/>
                      </a:lnTo>
                      <a:lnTo>
                        <a:pt x="244" y="1035"/>
                      </a:lnTo>
                      <a:lnTo>
                        <a:pt x="244" y="1098"/>
                      </a:lnTo>
                      <a:lnTo>
                        <a:pt x="244" y="1159"/>
                      </a:lnTo>
                      <a:lnTo>
                        <a:pt x="244" y="1221"/>
                      </a:lnTo>
                      <a:lnTo>
                        <a:pt x="244" y="1284"/>
                      </a:lnTo>
                      <a:lnTo>
                        <a:pt x="245" y="1346"/>
                      </a:lnTo>
                      <a:lnTo>
                        <a:pt x="248" y="1359"/>
                      </a:lnTo>
                      <a:lnTo>
                        <a:pt x="252" y="1370"/>
                      </a:lnTo>
                      <a:lnTo>
                        <a:pt x="258" y="1379"/>
                      </a:lnTo>
                      <a:lnTo>
                        <a:pt x="266" y="1387"/>
                      </a:lnTo>
                      <a:lnTo>
                        <a:pt x="276" y="1394"/>
                      </a:lnTo>
                      <a:lnTo>
                        <a:pt x="286" y="1398"/>
                      </a:lnTo>
                      <a:lnTo>
                        <a:pt x="297" y="1401"/>
                      </a:lnTo>
                      <a:lnTo>
                        <a:pt x="308" y="1402"/>
                      </a:lnTo>
                      <a:lnTo>
                        <a:pt x="319" y="1401"/>
                      </a:lnTo>
                      <a:lnTo>
                        <a:pt x="329" y="1398"/>
                      </a:lnTo>
                      <a:lnTo>
                        <a:pt x="340" y="1394"/>
                      </a:lnTo>
                      <a:lnTo>
                        <a:pt x="349" y="1389"/>
                      </a:lnTo>
                      <a:lnTo>
                        <a:pt x="357" y="1381"/>
                      </a:lnTo>
                      <a:lnTo>
                        <a:pt x="363" y="1371"/>
                      </a:lnTo>
                      <a:lnTo>
                        <a:pt x="368" y="1359"/>
                      </a:lnTo>
                      <a:lnTo>
                        <a:pt x="370" y="1347"/>
                      </a:lnTo>
                      <a:lnTo>
                        <a:pt x="372" y="1284"/>
                      </a:lnTo>
                      <a:lnTo>
                        <a:pt x="372" y="1222"/>
                      </a:lnTo>
                      <a:lnTo>
                        <a:pt x="372" y="1159"/>
                      </a:lnTo>
                      <a:lnTo>
                        <a:pt x="372" y="1098"/>
                      </a:lnTo>
                      <a:lnTo>
                        <a:pt x="372" y="1035"/>
                      </a:lnTo>
                      <a:lnTo>
                        <a:pt x="372" y="973"/>
                      </a:lnTo>
                      <a:lnTo>
                        <a:pt x="372" y="910"/>
                      </a:lnTo>
                      <a:lnTo>
                        <a:pt x="372" y="848"/>
                      </a:lnTo>
                      <a:lnTo>
                        <a:pt x="392" y="847"/>
                      </a:lnTo>
                      <a:lnTo>
                        <a:pt x="411" y="847"/>
                      </a:lnTo>
                      <a:lnTo>
                        <a:pt x="412" y="907"/>
                      </a:lnTo>
                      <a:lnTo>
                        <a:pt x="412" y="968"/>
                      </a:lnTo>
                      <a:lnTo>
                        <a:pt x="412" y="1028"/>
                      </a:lnTo>
                      <a:lnTo>
                        <a:pt x="412" y="1088"/>
                      </a:lnTo>
                      <a:lnTo>
                        <a:pt x="412" y="1149"/>
                      </a:lnTo>
                      <a:lnTo>
                        <a:pt x="412" y="1209"/>
                      </a:lnTo>
                      <a:lnTo>
                        <a:pt x="412" y="1269"/>
                      </a:lnTo>
                      <a:lnTo>
                        <a:pt x="412" y="1330"/>
                      </a:lnTo>
                      <a:lnTo>
                        <a:pt x="412" y="1336"/>
                      </a:lnTo>
                      <a:lnTo>
                        <a:pt x="412" y="1343"/>
                      </a:lnTo>
                      <a:lnTo>
                        <a:pt x="414" y="1350"/>
                      </a:lnTo>
                      <a:lnTo>
                        <a:pt x="415" y="1357"/>
                      </a:lnTo>
                      <a:lnTo>
                        <a:pt x="418" y="1363"/>
                      </a:lnTo>
                      <a:lnTo>
                        <a:pt x="420" y="1370"/>
                      </a:lnTo>
                      <a:lnTo>
                        <a:pt x="425" y="1375"/>
                      </a:lnTo>
                      <a:lnTo>
                        <a:pt x="429" y="1381"/>
                      </a:lnTo>
                      <a:lnTo>
                        <a:pt x="433" y="1386"/>
                      </a:lnTo>
                      <a:lnTo>
                        <a:pt x="438" y="1391"/>
                      </a:lnTo>
                      <a:lnTo>
                        <a:pt x="443" y="1394"/>
                      </a:lnTo>
                      <a:lnTo>
                        <a:pt x="450" y="1398"/>
                      </a:lnTo>
                      <a:lnTo>
                        <a:pt x="457" y="1401"/>
                      </a:lnTo>
                      <a:lnTo>
                        <a:pt x="463" y="1402"/>
                      </a:lnTo>
                      <a:lnTo>
                        <a:pt x="470" y="1403"/>
                      </a:lnTo>
                      <a:lnTo>
                        <a:pt x="477" y="1403"/>
                      </a:lnTo>
                      <a:lnTo>
                        <a:pt x="485" y="1403"/>
                      </a:lnTo>
                      <a:lnTo>
                        <a:pt x="492" y="1402"/>
                      </a:lnTo>
                      <a:lnTo>
                        <a:pt x="498" y="1399"/>
                      </a:lnTo>
                      <a:lnTo>
                        <a:pt x="504" y="1397"/>
                      </a:lnTo>
                      <a:lnTo>
                        <a:pt x="510" y="1393"/>
                      </a:lnTo>
                      <a:lnTo>
                        <a:pt x="516" y="1389"/>
                      </a:lnTo>
                      <a:lnTo>
                        <a:pt x="520" y="1385"/>
                      </a:lnTo>
                      <a:lnTo>
                        <a:pt x="524" y="1379"/>
                      </a:lnTo>
                      <a:lnTo>
                        <a:pt x="532" y="1367"/>
                      </a:lnTo>
                      <a:lnTo>
                        <a:pt x="537" y="1354"/>
                      </a:lnTo>
                      <a:lnTo>
                        <a:pt x="540" y="1340"/>
                      </a:lnTo>
                      <a:lnTo>
                        <a:pt x="540" y="1327"/>
                      </a:lnTo>
                      <a:lnTo>
                        <a:pt x="541" y="1267"/>
                      </a:lnTo>
                      <a:lnTo>
                        <a:pt x="542" y="1208"/>
                      </a:lnTo>
                      <a:lnTo>
                        <a:pt x="542" y="1147"/>
                      </a:lnTo>
                      <a:lnTo>
                        <a:pt x="541" y="1087"/>
                      </a:lnTo>
                      <a:lnTo>
                        <a:pt x="541" y="1028"/>
                      </a:lnTo>
                      <a:lnTo>
                        <a:pt x="541" y="968"/>
                      </a:lnTo>
                      <a:lnTo>
                        <a:pt x="541" y="907"/>
                      </a:lnTo>
                      <a:lnTo>
                        <a:pt x="542" y="848"/>
                      </a:lnTo>
                      <a:lnTo>
                        <a:pt x="584" y="848"/>
                      </a:lnTo>
                      <a:lnTo>
                        <a:pt x="626" y="848"/>
                      </a:lnTo>
                      <a:lnTo>
                        <a:pt x="667" y="848"/>
                      </a:lnTo>
                      <a:lnTo>
                        <a:pt x="709" y="848"/>
                      </a:lnTo>
                      <a:lnTo>
                        <a:pt x="686" y="764"/>
                      </a:lnTo>
                      <a:lnTo>
                        <a:pt x="662" y="681"/>
                      </a:lnTo>
                      <a:lnTo>
                        <a:pt x="636" y="598"/>
                      </a:lnTo>
                      <a:lnTo>
                        <a:pt x="612" y="515"/>
                      </a:lnTo>
                      <a:lnTo>
                        <a:pt x="588" y="430"/>
                      </a:lnTo>
                      <a:lnTo>
                        <a:pt x="564" y="347"/>
                      </a:lnTo>
                      <a:lnTo>
                        <a:pt x="541" y="264"/>
                      </a:lnTo>
                      <a:lnTo>
                        <a:pt x="521" y="179"/>
                      </a:lnTo>
                      <a:lnTo>
                        <a:pt x="532" y="189"/>
                      </a:lnTo>
                      <a:lnTo>
                        <a:pt x="542" y="198"/>
                      </a:lnTo>
                      <a:lnTo>
                        <a:pt x="547" y="203"/>
                      </a:lnTo>
                      <a:lnTo>
                        <a:pt x="551" y="210"/>
                      </a:lnTo>
                      <a:lnTo>
                        <a:pt x="553" y="216"/>
                      </a:lnTo>
                      <a:lnTo>
                        <a:pt x="556" y="224"/>
                      </a:lnTo>
                      <a:lnTo>
                        <a:pt x="571" y="265"/>
                      </a:lnTo>
                      <a:lnTo>
                        <a:pt x="584" y="308"/>
                      </a:lnTo>
                      <a:lnTo>
                        <a:pt x="596" y="352"/>
                      </a:lnTo>
                      <a:lnTo>
                        <a:pt x="610" y="395"/>
                      </a:lnTo>
                      <a:lnTo>
                        <a:pt x="623" y="438"/>
                      </a:lnTo>
                      <a:lnTo>
                        <a:pt x="636" y="481"/>
                      </a:lnTo>
                      <a:lnTo>
                        <a:pt x="650" y="523"/>
                      </a:lnTo>
                      <a:lnTo>
                        <a:pt x="664" y="565"/>
                      </a:lnTo>
                      <a:lnTo>
                        <a:pt x="669" y="572"/>
                      </a:lnTo>
                      <a:lnTo>
                        <a:pt x="673" y="579"/>
                      </a:lnTo>
                      <a:lnTo>
                        <a:pt x="678" y="584"/>
                      </a:lnTo>
                      <a:lnTo>
                        <a:pt x="683" y="590"/>
                      </a:lnTo>
                      <a:lnTo>
                        <a:pt x="689" y="592"/>
                      </a:lnTo>
                      <a:lnTo>
                        <a:pt x="695" y="596"/>
                      </a:lnTo>
                      <a:lnTo>
                        <a:pt x="701" y="599"/>
                      </a:lnTo>
                      <a:lnTo>
                        <a:pt x="709" y="600"/>
                      </a:lnTo>
                      <a:lnTo>
                        <a:pt x="722" y="602"/>
                      </a:lnTo>
                      <a:lnTo>
                        <a:pt x="737" y="602"/>
                      </a:lnTo>
                      <a:lnTo>
                        <a:pt x="752" y="599"/>
                      </a:lnTo>
                      <a:lnTo>
                        <a:pt x="765" y="595"/>
                      </a:lnTo>
                      <a:lnTo>
                        <a:pt x="769" y="579"/>
                      </a:lnTo>
                      <a:lnTo>
                        <a:pt x="770" y="564"/>
                      </a:lnTo>
                      <a:lnTo>
                        <a:pt x="770" y="548"/>
                      </a:lnTo>
                      <a:lnTo>
                        <a:pt x="769" y="533"/>
                      </a:lnTo>
                      <a:lnTo>
                        <a:pt x="768" y="517"/>
                      </a:lnTo>
                      <a:lnTo>
                        <a:pt x="765" y="502"/>
                      </a:lnTo>
                      <a:lnTo>
                        <a:pt x="762" y="486"/>
                      </a:lnTo>
                      <a:lnTo>
                        <a:pt x="758" y="472"/>
                      </a:lnTo>
                      <a:lnTo>
                        <a:pt x="749" y="442"/>
                      </a:lnTo>
                      <a:lnTo>
                        <a:pt x="740" y="411"/>
                      </a:lnTo>
                      <a:lnTo>
                        <a:pt x="730" y="382"/>
                      </a:lnTo>
                      <a:lnTo>
                        <a:pt x="722" y="3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38" name="Group 46">
                <a:extLst>
                  <a:ext uri="{FF2B5EF4-FFF2-40B4-BE49-F238E27FC236}">
                    <a16:creationId xmlns:a16="http://schemas.microsoft.com/office/drawing/2014/main" id="{E20DA085-C3D9-8558-917C-AA2455D98DBD}"/>
                  </a:ext>
                </a:extLst>
              </p:cNvPr>
              <p:cNvGrpSpPr/>
              <p:nvPr/>
            </p:nvGrpSpPr>
            <p:grpSpPr>
              <a:xfrm>
                <a:off x="8215145" y="1842106"/>
                <a:ext cx="231047" cy="591857"/>
                <a:chOff x="3647164" y="2464482"/>
                <a:chExt cx="231047" cy="591857"/>
              </a:xfrm>
              <a:solidFill>
                <a:schemeClr val="bg1">
                  <a:lumMod val="75000"/>
                </a:schemeClr>
              </a:solidFill>
            </p:grpSpPr>
            <p:sp>
              <p:nvSpPr>
                <p:cNvPr id="372" name="Freeform 56">
                  <a:extLst>
                    <a:ext uri="{FF2B5EF4-FFF2-40B4-BE49-F238E27FC236}">
                      <a16:creationId xmlns:a16="http://schemas.microsoft.com/office/drawing/2014/main" id="{C5932F9A-B999-2379-6755-7FD712E1EE27}"/>
                    </a:ext>
                  </a:extLst>
                </p:cNvPr>
                <p:cNvSpPr>
                  <a:spLocks/>
                </p:cNvSpPr>
                <p:nvPr/>
              </p:nvSpPr>
              <p:spPr bwMode="auto">
                <a:xfrm>
                  <a:off x="3716795" y="2464482"/>
                  <a:ext cx="96006" cy="96006"/>
                </a:xfrm>
                <a:custGeom>
                  <a:avLst/>
                  <a:gdLst>
                    <a:gd name="T0" fmla="*/ 262 w 273"/>
                    <a:gd name="T1" fmla="*/ 182 h 271"/>
                    <a:gd name="T2" fmla="*/ 266 w 273"/>
                    <a:gd name="T3" fmla="*/ 173 h 271"/>
                    <a:gd name="T4" fmla="*/ 269 w 273"/>
                    <a:gd name="T5" fmla="*/ 165 h 271"/>
                    <a:gd name="T6" fmla="*/ 272 w 273"/>
                    <a:gd name="T7" fmla="*/ 155 h 271"/>
                    <a:gd name="T8" fmla="*/ 273 w 273"/>
                    <a:gd name="T9" fmla="*/ 146 h 271"/>
                    <a:gd name="T10" fmla="*/ 273 w 273"/>
                    <a:gd name="T11" fmla="*/ 137 h 271"/>
                    <a:gd name="T12" fmla="*/ 273 w 273"/>
                    <a:gd name="T13" fmla="*/ 127 h 271"/>
                    <a:gd name="T14" fmla="*/ 272 w 273"/>
                    <a:gd name="T15" fmla="*/ 119 h 271"/>
                    <a:gd name="T16" fmla="*/ 270 w 273"/>
                    <a:gd name="T17" fmla="*/ 110 h 271"/>
                    <a:gd name="T18" fmla="*/ 265 w 273"/>
                    <a:gd name="T19" fmla="*/ 92 h 271"/>
                    <a:gd name="T20" fmla="*/ 257 w 273"/>
                    <a:gd name="T21" fmla="*/ 76 h 271"/>
                    <a:gd name="T22" fmla="*/ 246 w 273"/>
                    <a:gd name="T23" fmla="*/ 60 h 271"/>
                    <a:gd name="T24" fmla="*/ 236 w 273"/>
                    <a:gd name="T25" fmla="*/ 45 h 271"/>
                    <a:gd name="T26" fmla="*/ 222 w 273"/>
                    <a:gd name="T27" fmla="*/ 33 h 271"/>
                    <a:gd name="T28" fmla="*/ 207 w 273"/>
                    <a:gd name="T29" fmla="*/ 23 h 271"/>
                    <a:gd name="T30" fmla="*/ 191 w 273"/>
                    <a:gd name="T31" fmla="*/ 13 h 271"/>
                    <a:gd name="T32" fmla="*/ 174 w 273"/>
                    <a:gd name="T33" fmla="*/ 6 h 271"/>
                    <a:gd name="T34" fmla="*/ 165 w 273"/>
                    <a:gd name="T35" fmla="*/ 4 h 271"/>
                    <a:gd name="T36" fmla="*/ 157 w 273"/>
                    <a:gd name="T37" fmla="*/ 1 h 271"/>
                    <a:gd name="T38" fmla="*/ 147 w 273"/>
                    <a:gd name="T39" fmla="*/ 0 h 271"/>
                    <a:gd name="T40" fmla="*/ 138 w 273"/>
                    <a:gd name="T41" fmla="*/ 0 h 271"/>
                    <a:gd name="T42" fmla="*/ 128 w 273"/>
                    <a:gd name="T43" fmla="*/ 0 h 271"/>
                    <a:gd name="T44" fmla="*/ 119 w 273"/>
                    <a:gd name="T45" fmla="*/ 1 h 271"/>
                    <a:gd name="T46" fmla="*/ 110 w 273"/>
                    <a:gd name="T47" fmla="*/ 2 h 271"/>
                    <a:gd name="T48" fmla="*/ 100 w 273"/>
                    <a:gd name="T49" fmla="*/ 5 h 271"/>
                    <a:gd name="T50" fmla="*/ 92 w 273"/>
                    <a:gd name="T51" fmla="*/ 6 h 271"/>
                    <a:gd name="T52" fmla="*/ 84 w 273"/>
                    <a:gd name="T53" fmla="*/ 9 h 271"/>
                    <a:gd name="T54" fmla="*/ 76 w 273"/>
                    <a:gd name="T55" fmla="*/ 13 h 271"/>
                    <a:gd name="T56" fmla="*/ 68 w 273"/>
                    <a:gd name="T57" fmla="*/ 17 h 271"/>
                    <a:gd name="T58" fmla="*/ 53 w 273"/>
                    <a:gd name="T59" fmla="*/ 27 h 271"/>
                    <a:gd name="T60" fmla="*/ 41 w 273"/>
                    <a:gd name="T61" fmla="*/ 37 h 271"/>
                    <a:gd name="T62" fmla="*/ 29 w 273"/>
                    <a:gd name="T63" fmla="*/ 49 h 271"/>
                    <a:gd name="T64" fmla="*/ 20 w 273"/>
                    <a:gd name="T65" fmla="*/ 64 h 271"/>
                    <a:gd name="T66" fmla="*/ 12 w 273"/>
                    <a:gd name="T67" fmla="*/ 79 h 271"/>
                    <a:gd name="T68" fmla="*/ 6 w 273"/>
                    <a:gd name="T69" fmla="*/ 95 h 271"/>
                    <a:gd name="T70" fmla="*/ 2 w 273"/>
                    <a:gd name="T71" fmla="*/ 112 h 271"/>
                    <a:gd name="T72" fmla="*/ 0 w 273"/>
                    <a:gd name="T73" fmla="*/ 129 h 271"/>
                    <a:gd name="T74" fmla="*/ 0 w 273"/>
                    <a:gd name="T75" fmla="*/ 146 h 271"/>
                    <a:gd name="T76" fmla="*/ 2 w 273"/>
                    <a:gd name="T77" fmla="*/ 163 h 271"/>
                    <a:gd name="T78" fmla="*/ 6 w 273"/>
                    <a:gd name="T79" fmla="*/ 179 h 271"/>
                    <a:gd name="T80" fmla="*/ 12 w 273"/>
                    <a:gd name="T81" fmla="*/ 196 h 271"/>
                    <a:gd name="T82" fmla="*/ 21 w 273"/>
                    <a:gd name="T83" fmla="*/ 210 h 271"/>
                    <a:gd name="T84" fmla="*/ 32 w 273"/>
                    <a:gd name="T85" fmla="*/ 224 h 271"/>
                    <a:gd name="T86" fmla="*/ 39 w 273"/>
                    <a:gd name="T87" fmla="*/ 232 h 271"/>
                    <a:gd name="T88" fmla="*/ 44 w 273"/>
                    <a:gd name="T89" fmla="*/ 238 h 271"/>
                    <a:gd name="T90" fmla="*/ 51 w 273"/>
                    <a:gd name="T91" fmla="*/ 244 h 271"/>
                    <a:gd name="T92" fmla="*/ 59 w 273"/>
                    <a:gd name="T93" fmla="*/ 249 h 271"/>
                    <a:gd name="T94" fmla="*/ 73 w 273"/>
                    <a:gd name="T95" fmla="*/ 259 h 271"/>
                    <a:gd name="T96" fmla="*/ 89 w 273"/>
                    <a:gd name="T97" fmla="*/ 264 h 271"/>
                    <a:gd name="T98" fmla="*/ 107 w 273"/>
                    <a:gd name="T99" fmla="*/ 269 h 271"/>
                    <a:gd name="T100" fmla="*/ 124 w 273"/>
                    <a:gd name="T101" fmla="*/ 271 h 271"/>
                    <a:gd name="T102" fmla="*/ 142 w 273"/>
                    <a:gd name="T103" fmla="*/ 271 h 271"/>
                    <a:gd name="T104" fmla="*/ 159 w 273"/>
                    <a:gd name="T105" fmla="*/ 269 h 271"/>
                    <a:gd name="T106" fmla="*/ 177 w 273"/>
                    <a:gd name="T107" fmla="*/ 265 h 271"/>
                    <a:gd name="T108" fmla="*/ 193 w 273"/>
                    <a:gd name="T109" fmla="*/ 259 h 271"/>
                    <a:gd name="T110" fmla="*/ 209 w 273"/>
                    <a:gd name="T111" fmla="*/ 251 h 271"/>
                    <a:gd name="T112" fmla="*/ 224 w 273"/>
                    <a:gd name="T113" fmla="*/ 240 h 271"/>
                    <a:gd name="T114" fmla="*/ 236 w 273"/>
                    <a:gd name="T115" fmla="*/ 229 h 271"/>
                    <a:gd name="T116" fmla="*/ 248 w 273"/>
                    <a:gd name="T117" fmla="*/ 214 h 271"/>
                    <a:gd name="T118" fmla="*/ 252 w 273"/>
                    <a:gd name="T119" fmla="*/ 208 h 271"/>
                    <a:gd name="T120" fmla="*/ 256 w 273"/>
                    <a:gd name="T121" fmla="*/ 200 h 271"/>
                    <a:gd name="T122" fmla="*/ 260 w 273"/>
                    <a:gd name="T123" fmla="*/ 192 h 271"/>
                    <a:gd name="T124" fmla="*/ 262 w 273"/>
                    <a:gd name="T125" fmla="*/ 18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271">
                      <a:moveTo>
                        <a:pt x="262" y="182"/>
                      </a:moveTo>
                      <a:lnTo>
                        <a:pt x="266" y="173"/>
                      </a:lnTo>
                      <a:lnTo>
                        <a:pt x="269" y="165"/>
                      </a:lnTo>
                      <a:lnTo>
                        <a:pt x="272" y="155"/>
                      </a:lnTo>
                      <a:lnTo>
                        <a:pt x="273" y="146"/>
                      </a:lnTo>
                      <a:lnTo>
                        <a:pt x="273" y="137"/>
                      </a:lnTo>
                      <a:lnTo>
                        <a:pt x="273" y="127"/>
                      </a:lnTo>
                      <a:lnTo>
                        <a:pt x="272" y="119"/>
                      </a:lnTo>
                      <a:lnTo>
                        <a:pt x="270" y="110"/>
                      </a:lnTo>
                      <a:lnTo>
                        <a:pt x="265" y="92"/>
                      </a:lnTo>
                      <a:lnTo>
                        <a:pt x="257" y="76"/>
                      </a:lnTo>
                      <a:lnTo>
                        <a:pt x="246" y="60"/>
                      </a:lnTo>
                      <a:lnTo>
                        <a:pt x="236" y="45"/>
                      </a:lnTo>
                      <a:lnTo>
                        <a:pt x="222" y="33"/>
                      </a:lnTo>
                      <a:lnTo>
                        <a:pt x="207" y="23"/>
                      </a:lnTo>
                      <a:lnTo>
                        <a:pt x="191" y="13"/>
                      </a:lnTo>
                      <a:lnTo>
                        <a:pt x="174" y="6"/>
                      </a:lnTo>
                      <a:lnTo>
                        <a:pt x="165" y="4"/>
                      </a:lnTo>
                      <a:lnTo>
                        <a:pt x="157" y="1"/>
                      </a:lnTo>
                      <a:lnTo>
                        <a:pt x="147" y="0"/>
                      </a:lnTo>
                      <a:lnTo>
                        <a:pt x="138" y="0"/>
                      </a:lnTo>
                      <a:lnTo>
                        <a:pt x="128" y="0"/>
                      </a:lnTo>
                      <a:lnTo>
                        <a:pt x="119" y="1"/>
                      </a:lnTo>
                      <a:lnTo>
                        <a:pt x="110" y="2"/>
                      </a:lnTo>
                      <a:lnTo>
                        <a:pt x="100" y="5"/>
                      </a:lnTo>
                      <a:lnTo>
                        <a:pt x="92" y="6"/>
                      </a:lnTo>
                      <a:lnTo>
                        <a:pt x="84" y="9"/>
                      </a:lnTo>
                      <a:lnTo>
                        <a:pt x="76" y="13"/>
                      </a:lnTo>
                      <a:lnTo>
                        <a:pt x="68" y="17"/>
                      </a:lnTo>
                      <a:lnTo>
                        <a:pt x="53" y="27"/>
                      </a:lnTo>
                      <a:lnTo>
                        <a:pt x="41" y="37"/>
                      </a:lnTo>
                      <a:lnTo>
                        <a:pt x="29" y="49"/>
                      </a:lnTo>
                      <a:lnTo>
                        <a:pt x="20" y="64"/>
                      </a:lnTo>
                      <a:lnTo>
                        <a:pt x="12" y="79"/>
                      </a:lnTo>
                      <a:lnTo>
                        <a:pt x="6" y="95"/>
                      </a:lnTo>
                      <a:lnTo>
                        <a:pt x="2" y="112"/>
                      </a:lnTo>
                      <a:lnTo>
                        <a:pt x="0" y="129"/>
                      </a:lnTo>
                      <a:lnTo>
                        <a:pt x="0" y="146"/>
                      </a:lnTo>
                      <a:lnTo>
                        <a:pt x="2" y="163"/>
                      </a:lnTo>
                      <a:lnTo>
                        <a:pt x="6" y="179"/>
                      </a:lnTo>
                      <a:lnTo>
                        <a:pt x="12" y="196"/>
                      </a:lnTo>
                      <a:lnTo>
                        <a:pt x="21" y="210"/>
                      </a:lnTo>
                      <a:lnTo>
                        <a:pt x="32" y="224"/>
                      </a:lnTo>
                      <a:lnTo>
                        <a:pt x="39" y="232"/>
                      </a:lnTo>
                      <a:lnTo>
                        <a:pt x="44" y="238"/>
                      </a:lnTo>
                      <a:lnTo>
                        <a:pt x="51" y="244"/>
                      </a:lnTo>
                      <a:lnTo>
                        <a:pt x="59" y="249"/>
                      </a:lnTo>
                      <a:lnTo>
                        <a:pt x="73" y="259"/>
                      </a:lnTo>
                      <a:lnTo>
                        <a:pt x="89" y="264"/>
                      </a:lnTo>
                      <a:lnTo>
                        <a:pt x="107" y="269"/>
                      </a:lnTo>
                      <a:lnTo>
                        <a:pt x="124" y="271"/>
                      </a:lnTo>
                      <a:lnTo>
                        <a:pt x="142" y="271"/>
                      </a:lnTo>
                      <a:lnTo>
                        <a:pt x="159" y="269"/>
                      </a:lnTo>
                      <a:lnTo>
                        <a:pt x="177" y="265"/>
                      </a:lnTo>
                      <a:lnTo>
                        <a:pt x="193" y="259"/>
                      </a:lnTo>
                      <a:lnTo>
                        <a:pt x="209" y="251"/>
                      </a:lnTo>
                      <a:lnTo>
                        <a:pt x="224" y="240"/>
                      </a:lnTo>
                      <a:lnTo>
                        <a:pt x="236" y="229"/>
                      </a:lnTo>
                      <a:lnTo>
                        <a:pt x="248" y="214"/>
                      </a:lnTo>
                      <a:lnTo>
                        <a:pt x="252" y="208"/>
                      </a:lnTo>
                      <a:lnTo>
                        <a:pt x="256" y="200"/>
                      </a:lnTo>
                      <a:lnTo>
                        <a:pt x="260" y="192"/>
                      </a:lnTo>
                      <a:lnTo>
                        <a:pt x="262" y="182"/>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73" name="Freeform 57">
                  <a:extLst>
                    <a:ext uri="{FF2B5EF4-FFF2-40B4-BE49-F238E27FC236}">
                      <a16:creationId xmlns:a16="http://schemas.microsoft.com/office/drawing/2014/main" id="{15110781-A102-AB19-0DB6-F6BBD6655F15}"/>
                    </a:ext>
                  </a:extLst>
                </p:cNvPr>
                <p:cNvSpPr>
                  <a:spLocks/>
                </p:cNvSpPr>
                <p:nvPr/>
              </p:nvSpPr>
              <p:spPr bwMode="auto">
                <a:xfrm>
                  <a:off x="3647164" y="2569982"/>
                  <a:ext cx="231047" cy="486357"/>
                </a:xfrm>
                <a:custGeom>
                  <a:avLst/>
                  <a:gdLst>
                    <a:gd name="T0" fmla="*/ 566 w 658"/>
                    <a:gd name="T1" fmla="*/ 20 h 1383"/>
                    <a:gd name="T2" fmla="*/ 506 w 658"/>
                    <a:gd name="T3" fmla="*/ 4 h 1383"/>
                    <a:gd name="T4" fmla="*/ 396 w 658"/>
                    <a:gd name="T5" fmla="*/ 0 h 1383"/>
                    <a:gd name="T6" fmla="*/ 259 w 658"/>
                    <a:gd name="T7" fmla="*/ 0 h 1383"/>
                    <a:gd name="T8" fmla="*/ 136 w 658"/>
                    <a:gd name="T9" fmla="*/ 8 h 1383"/>
                    <a:gd name="T10" fmla="*/ 74 w 658"/>
                    <a:gd name="T11" fmla="*/ 27 h 1383"/>
                    <a:gd name="T12" fmla="*/ 40 w 658"/>
                    <a:gd name="T13" fmla="*/ 53 h 1383"/>
                    <a:gd name="T14" fmla="*/ 16 w 658"/>
                    <a:gd name="T15" fmla="*/ 90 h 1383"/>
                    <a:gd name="T16" fmla="*/ 4 w 658"/>
                    <a:gd name="T17" fmla="*/ 131 h 1383"/>
                    <a:gd name="T18" fmla="*/ 2 w 658"/>
                    <a:gd name="T19" fmla="*/ 220 h 1383"/>
                    <a:gd name="T20" fmla="*/ 0 w 658"/>
                    <a:gd name="T21" fmla="*/ 448 h 1383"/>
                    <a:gd name="T22" fmla="*/ 2 w 658"/>
                    <a:gd name="T23" fmla="*/ 629 h 1383"/>
                    <a:gd name="T24" fmla="*/ 19 w 658"/>
                    <a:gd name="T25" fmla="*/ 665 h 1383"/>
                    <a:gd name="T26" fmla="*/ 42 w 658"/>
                    <a:gd name="T27" fmla="*/ 676 h 1383"/>
                    <a:gd name="T28" fmla="*/ 73 w 658"/>
                    <a:gd name="T29" fmla="*/ 676 h 1383"/>
                    <a:gd name="T30" fmla="*/ 97 w 658"/>
                    <a:gd name="T31" fmla="*/ 657 h 1383"/>
                    <a:gd name="T32" fmla="*/ 117 w 658"/>
                    <a:gd name="T33" fmla="*/ 602 h 1383"/>
                    <a:gd name="T34" fmla="*/ 118 w 658"/>
                    <a:gd name="T35" fmla="*/ 452 h 1383"/>
                    <a:gd name="T36" fmla="*/ 118 w 658"/>
                    <a:gd name="T37" fmla="*/ 273 h 1383"/>
                    <a:gd name="T38" fmla="*/ 153 w 658"/>
                    <a:gd name="T39" fmla="*/ 296 h 1383"/>
                    <a:gd name="T40" fmla="*/ 153 w 658"/>
                    <a:gd name="T41" fmla="*/ 566 h 1383"/>
                    <a:gd name="T42" fmla="*/ 153 w 658"/>
                    <a:gd name="T43" fmla="*/ 836 h 1383"/>
                    <a:gd name="T44" fmla="*/ 153 w 658"/>
                    <a:gd name="T45" fmla="*/ 1107 h 1383"/>
                    <a:gd name="T46" fmla="*/ 154 w 658"/>
                    <a:gd name="T47" fmla="*/ 1323 h 1383"/>
                    <a:gd name="T48" fmla="*/ 175 w 658"/>
                    <a:gd name="T49" fmla="*/ 1363 h 1383"/>
                    <a:gd name="T50" fmla="*/ 215 w 658"/>
                    <a:gd name="T51" fmla="*/ 1382 h 1383"/>
                    <a:gd name="T52" fmla="*/ 262 w 658"/>
                    <a:gd name="T53" fmla="*/ 1379 h 1383"/>
                    <a:gd name="T54" fmla="*/ 299 w 658"/>
                    <a:gd name="T55" fmla="*/ 1349 h 1383"/>
                    <a:gd name="T56" fmla="*/ 311 w 658"/>
                    <a:gd name="T57" fmla="*/ 1272 h 1383"/>
                    <a:gd name="T58" fmla="*/ 311 w 658"/>
                    <a:gd name="T59" fmla="*/ 1030 h 1383"/>
                    <a:gd name="T60" fmla="*/ 313 w 658"/>
                    <a:gd name="T61" fmla="*/ 745 h 1383"/>
                    <a:gd name="T62" fmla="*/ 347 w 658"/>
                    <a:gd name="T63" fmla="*/ 756 h 1383"/>
                    <a:gd name="T64" fmla="*/ 347 w 658"/>
                    <a:gd name="T65" fmla="*/ 1082 h 1383"/>
                    <a:gd name="T66" fmla="*/ 350 w 658"/>
                    <a:gd name="T67" fmla="*/ 1333 h 1383"/>
                    <a:gd name="T68" fmla="*/ 361 w 658"/>
                    <a:gd name="T69" fmla="*/ 1359 h 1383"/>
                    <a:gd name="T70" fmla="*/ 388 w 658"/>
                    <a:gd name="T71" fmla="*/ 1378 h 1383"/>
                    <a:gd name="T72" fmla="*/ 444 w 658"/>
                    <a:gd name="T73" fmla="*/ 1379 h 1383"/>
                    <a:gd name="T74" fmla="*/ 484 w 658"/>
                    <a:gd name="T75" fmla="*/ 1355 h 1383"/>
                    <a:gd name="T76" fmla="*/ 496 w 658"/>
                    <a:gd name="T77" fmla="*/ 1331 h 1383"/>
                    <a:gd name="T78" fmla="*/ 499 w 658"/>
                    <a:gd name="T79" fmla="*/ 1240 h 1383"/>
                    <a:gd name="T80" fmla="*/ 499 w 658"/>
                    <a:gd name="T81" fmla="*/ 971 h 1383"/>
                    <a:gd name="T82" fmla="*/ 499 w 658"/>
                    <a:gd name="T83" fmla="*/ 700 h 1383"/>
                    <a:gd name="T84" fmla="*/ 499 w 658"/>
                    <a:gd name="T85" fmla="*/ 429 h 1383"/>
                    <a:gd name="T86" fmla="*/ 510 w 658"/>
                    <a:gd name="T87" fmla="*/ 226 h 1383"/>
                    <a:gd name="T88" fmla="*/ 542 w 658"/>
                    <a:gd name="T89" fmla="*/ 273 h 1383"/>
                    <a:gd name="T90" fmla="*/ 542 w 658"/>
                    <a:gd name="T91" fmla="*/ 461 h 1383"/>
                    <a:gd name="T92" fmla="*/ 543 w 658"/>
                    <a:gd name="T93" fmla="*/ 617 h 1383"/>
                    <a:gd name="T94" fmla="*/ 565 w 658"/>
                    <a:gd name="T95" fmla="*/ 662 h 1383"/>
                    <a:gd name="T96" fmla="*/ 589 w 658"/>
                    <a:gd name="T97" fmla="*/ 676 h 1383"/>
                    <a:gd name="T98" fmla="*/ 618 w 658"/>
                    <a:gd name="T99" fmla="*/ 676 h 1383"/>
                    <a:gd name="T100" fmla="*/ 638 w 658"/>
                    <a:gd name="T101" fmla="*/ 665 h 1383"/>
                    <a:gd name="T102" fmla="*/ 653 w 658"/>
                    <a:gd name="T103" fmla="*/ 639 h 1383"/>
                    <a:gd name="T104" fmla="*/ 658 w 658"/>
                    <a:gd name="T105" fmla="*/ 555 h 1383"/>
                    <a:gd name="T106" fmla="*/ 658 w 658"/>
                    <a:gd name="T107" fmla="*/ 360 h 1383"/>
                    <a:gd name="T108" fmla="*/ 658 w 658"/>
                    <a:gd name="T109" fmla="*/ 192 h 1383"/>
                    <a:gd name="T110" fmla="*/ 648 w 658"/>
                    <a:gd name="T111" fmla="*/ 111 h 1383"/>
                    <a:gd name="T112" fmla="*/ 629 w 658"/>
                    <a:gd name="T113" fmla="*/ 71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1383">
                      <a:moveTo>
                        <a:pt x="605" y="45"/>
                      </a:moveTo>
                      <a:lnTo>
                        <a:pt x="593" y="36"/>
                      </a:lnTo>
                      <a:lnTo>
                        <a:pt x="579" y="27"/>
                      </a:lnTo>
                      <a:lnTo>
                        <a:pt x="566" y="20"/>
                      </a:lnTo>
                      <a:lnTo>
                        <a:pt x="551" y="15"/>
                      </a:lnTo>
                      <a:lnTo>
                        <a:pt x="536" y="11"/>
                      </a:lnTo>
                      <a:lnTo>
                        <a:pt x="522" y="6"/>
                      </a:lnTo>
                      <a:lnTo>
                        <a:pt x="506" y="4"/>
                      </a:lnTo>
                      <a:lnTo>
                        <a:pt x="491" y="2"/>
                      </a:lnTo>
                      <a:lnTo>
                        <a:pt x="459" y="0"/>
                      </a:lnTo>
                      <a:lnTo>
                        <a:pt x="427" y="0"/>
                      </a:lnTo>
                      <a:lnTo>
                        <a:pt x="396" y="0"/>
                      </a:lnTo>
                      <a:lnTo>
                        <a:pt x="365" y="0"/>
                      </a:lnTo>
                      <a:lnTo>
                        <a:pt x="330" y="1"/>
                      </a:lnTo>
                      <a:lnTo>
                        <a:pt x="294" y="0"/>
                      </a:lnTo>
                      <a:lnTo>
                        <a:pt x="259" y="0"/>
                      </a:lnTo>
                      <a:lnTo>
                        <a:pt x="223" y="0"/>
                      </a:lnTo>
                      <a:lnTo>
                        <a:pt x="188" y="1"/>
                      </a:lnTo>
                      <a:lnTo>
                        <a:pt x="153" y="4"/>
                      </a:lnTo>
                      <a:lnTo>
                        <a:pt x="136" y="8"/>
                      </a:lnTo>
                      <a:lnTo>
                        <a:pt x="118" y="12"/>
                      </a:lnTo>
                      <a:lnTo>
                        <a:pt x="101" y="16"/>
                      </a:lnTo>
                      <a:lnTo>
                        <a:pt x="85" y="23"/>
                      </a:lnTo>
                      <a:lnTo>
                        <a:pt x="74" y="27"/>
                      </a:lnTo>
                      <a:lnTo>
                        <a:pt x="65" y="32"/>
                      </a:lnTo>
                      <a:lnTo>
                        <a:pt x="55" y="39"/>
                      </a:lnTo>
                      <a:lnTo>
                        <a:pt x="47" y="45"/>
                      </a:lnTo>
                      <a:lnTo>
                        <a:pt x="40" y="53"/>
                      </a:lnTo>
                      <a:lnTo>
                        <a:pt x="32" y="61"/>
                      </a:lnTo>
                      <a:lnTo>
                        <a:pt x="27" y="70"/>
                      </a:lnTo>
                      <a:lnTo>
                        <a:pt x="22" y="79"/>
                      </a:lnTo>
                      <a:lnTo>
                        <a:pt x="16" y="90"/>
                      </a:lnTo>
                      <a:lnTo>
                        <a:pt x="12" y="99"/>
                      </a:lnTo>
                      <a:lnTo>
                        <a:pt x="8" y="110"/>
                      </a:lnTo>
                      <a:lnTo>
                        <a:pt x="6" y="120"/>
                      </a:lnTo>
                      <a:lnTo>
                        <a:pt x="4" y="131"/>
                      </a:lnTo>
                      <a:lnTo>
                        <a:pt x="2" y="142"/>
                      </a:lnTo>
                      <a:lnTo>
                        <a:pt x="2" y="153"/>
                      </a:lnTo>
                      <a:lnTo>
                        <a:pt x="2" y="163"/>
                      </a:lnTo>
                      <a:lnTo>
                        <a:pt x="2" y="220"/>
                      </a:lnTo>
                      <a:lnTo>
                        <a:pt x="2" y="277"/>
                      </a:lnTo>
                      <a:lnTo>
                        <a:pt x="0" y="334"/>
                      </a:lnTo>
                      <a:lnTo>
                        <a:pt x="0" y="390"/>
                      </a:lnTo>
                      <a:lnTo>
                        <a:pt x="0" y="448"/>
                      </a:lnTo>
                      <a:lnTo>
                        <a:pt x="2" y="504"/>
                      </a:lnTo>
                      <a:lnTo>
                        <a:pt x="2" y="562"/>
                      </a:lnTo>
                      <a:lnTo>
                        <a:pt x="2" y="618"/>
                      </a:lnTo>
                      <a:lnTo>
                        <a:pt x="2" y="629"/>
                      </a:lnTo>
                      <a:lnTo>
                        <a:pt x="4" y="638"/>
                      </a:lnTo>
                      <a:lnTo>
                        <a:pt x="7" y="649"/>
                      </a:lnTo>
                      <a:lnTo>
                        <a:pt x="12" y="658"/>
                      </a:lnTo>
                      <a:lnTo>
                        <a:pt x="19" y="665"/>
                      </a:lnTo>
                      <a:lnTo>
                        <a:pt x="28" y="672"/>
                      </a:lnTo>
                      <a:lnTo>
                        <a:pt x="32" y="673"/>
                      </a:lnTo>
                      <a:lnTo>
                        <a:pt x="38" y="676"/>
                      </a:lnTo>
                      <a:lnTo>
                        <a:pt x="42" y="676"/>
                      </a:lnTo>
                      <a:lnTo>
                        <a:pt x="47" y="676"/>
                      </a:lnTo>
                      <a:lnTo>
                        <a:pt x="57" y="677"/>
                      </a:lnTo>
                      <a:lnTo>
                        <a:pt x="65" y="677"/>
                      </a:lnTo>
                      <a:lnTo>
                        <a:pt x="73" y="676"/>
                      </a:lnTo>
                      <a:lnTo>
                        <a:pt x="79" y="672"/>
                      </a:lnTo>
                      <a:lnTo>
                        <a:pt x="86" y="667"/>
                      </a:lnTo>
                      <a:lnTo>
                        <a:pt x="91" y="663"/>
                      </a:lnTo>
                      <a:lnTo>
                        <a:pt x="97" y="657"/>
                      </a:lnTo>
                      <a:lnTo>
                        <a:pt x="101" y="650"/>
                      </a:lnTo>
                      <a:lnTo>
                        <a:pt x="109" y="635"/>
                      </a:lnTo>
                      <a:lnTo>
                        <a:pt x="114" y="619"/>
                      </a:lnTo>
                      <a:lnTo>
                        <a:pt x="117" y="602"/>
                      </a:lnTo>
                      <a:lnTo>
                        <a:pt x="117" y="587"/>
                      </a:lnTo>
                      <a:lnTo>
                        <a:pt x="118" y="541"/>
                      </a:lnTo>
                      <a:lnTo>
                        <a:pt x="118" y="497"/>
                      </a:lnTo>
                      <a:lnTo>
                        <a:pt x="118" y="452"/>
                      </a:lnTo>
                      <a:lnTo>
                        <a:pt x="117" y="407"/>
                      </a:lnTo>
                      <a:lnTo>
                        <a:pt x="117" y="362"/>
                      </a:lnTo>
                      <a:lnTo>
                        <a:pt x="117" y="318"/>
                      </a:lnTo>
                      <a:lnTo>
                        <a:pt x="118" y="273"/>
                      </a:lnTo>
                      <a:lnTo>
                        <a:pt x="118" y="228"/>
                      </a:lnTo>
                      <a:lnTo>
                        <a:pt x="136" y="228"/>
                      </a:lnTo>
                      <a:lnTo>
                        <a:pt x="152" y="228"/>
                      </a:lnTo>
                      <a:lnTo>
                        <a:pt x="153" y="296"/>
                      </a:lnTo>
                      <a:lnTo>
                        <a:pt x="153" y="363"/>
                      </a:lnTo>
                      <a:lnTo>
                        <a:pt x="153" y="430"/>
                      </a:lnTo>
                      <a:lnTo>
                        <a:pt x="153" y="499"/>
                      </a:lnTo>
                      <a:lnTo>
                        <a:pt x="153" y="566"/>
                      </a:lnTo>
                      <a:lnTo>
                        <a:pt x="153" y="634"/>
                      </a:lnTo>
                      <a:lnTo>
                        <a:pt x="153" y="701"/>
                      </a:lnTo>
                      <a:lnTo>
                        <a:pt x="153" y="769"/>
                      </a:lnTo>
                      <a:lnTo>
                        <a:pt x="153" y="836"/>
                      </a:lnTo>
                      <a:lnTo>
                        <a:pt x="153" y="903"/>
                      </a:lnTo>
                      <a:lnTo>
                        <a:pt x="153" y="972"/>
                      </a:lnTo>
                      <a:lnTo>
                        <a:pt x="153" y="1039"/>
                      </a:lnTo>
                      <a:lnTo>
                        <a:pt x="153" y="1107"/>
                      </a:lnTo>
                      <a:lnTo>
                        <a:pt x="153" y="1174"/>
                      </a:lnTo>
                      <a:lnTo>
                        <a:pt x="153" y="1243"/>
                      </a:lnTo>
                      <a:lnTo>
                        <a:pt x="154" y="1310"/>
                      </a:lnTo>
                      <a:lnTo>
                        <a:pt x="154" y="1323"/>
                      </a:lnTo>
                      <a:lnTo>
                        <a:pt x="157" y="1335"/>
                      </a:lnTo>
                      <a:lnTo>
                        <a:pt x="161" y="1346"/>
                      </a:lnTo>
                      <a:lnTo>
                        <a:pt x="168" y="1355"/>
                      </a:lnTo>
                      <a:lnTo>
                        <a:pt x="175" y="1363"/>
                      </a:lnTo>
                      <a:lnTo>
                        <a:pt x="184" y="1370"/>
                      </a:lnTo>
                      <a:lnTo>
                        <a:pt x="193" y="1375"/>
                      </a:lnTo>
                      <a:lnTo>
                        <a:pt x="204" y="1379"/>
                      </a:lnTo>
                      <a:lnTo>
                        <a:pt x="215" y="1382"/>
                      </a:lnTo>
                      <a:lnTo>
                        <a:pt x="227" y="1383"/>
                      </a:lnTo>
                      <a:lnTo>
                        <a:pt x="239" y="1383"/>
                      </a:lnTo>
                      <a:lnTo>
                        <a:pt x="251" y="1382"/>
                      </a:lnTo>
                      <a:lnTo>
                        <a:pt x="262" y="1379"/>
                      </a:lnTo>
                      <a:lnTo>
                        <a:pt x="274" y="1375"/>
                      </a:lnTo>
                      <a:lnTo>
                        <a:pt x="283" y="1370"/>
                      </a:lnTo>
                      <a:lnTo>
                        <a:pt x="294" y="1363"/>
                      </a:lnTo>
                      <a:lnTo>
                        <a:pt x="299" y="1349"/>
                      </a:lnTo>
                      <a:lnTo>
                        <a:pt x="303" y="1334"/>
                      </a:lnTo>
                      <a:lnTo>
                        <a:pt x="306" y="1319"/>
                      </a:lnTo>
                      <a:lnTo>
                        <a:pt x="309" y="1303"/>
                      </a:lnTo>
                      <a:lnTo>
                        <a:pt x="311" y="1272"/>
                      </a:lnTo>
                      <a:lnTo>
                        <a:pt x="313" y="1241"/>
                      </a:lnTo>
                      <a:lnTo>
                        <a:pt x="313" y="1170"/>
                      </a:lnTo>
                      <a:lnTo>
                        <a:pt x="311" y="1101"/>
                      </a:lnTo>
                      <a:lnTo>
                        <a:pt x="311" y="1030"/>
                      </a:lnTo>
                      <a:lnTo>
                        <a:pt x="311" y="958"/>
                      </a:lnTo>
                      <a:lnTo>
                        <a:pt x="311" y="887"/>
                      </a:lnTo>
                      <a:lnTo>
                        <a:pt x="313" y="816"/>
                      </a:lnTo>
                      <a:lnTo>
                        <a:pt x="313" y="745"/>
                      </a:lnTo>
                      <a:lnTo>
                        <a:pt x="313" y="674"/>
                      </a:lnTo>
                      <a:lnTo>
                        <a:pt x="330" y="674"/>
                      </a:lnTo>
                      <a:lnTo>
                        <a:pt x="347" y="674"/>
                      </a:lnTo>
                      <a:lnTo>
                        <a:pt x="347" y="756"/>
                      </a:lnTo>
                      <a:lnTo>
                        <a:pt x="347" y="838"/>
                      </a:lnTo>
                      <a:lnTo>
                        <a:pt x="347" y="918"/>
                      </a:lnTo>
                      <a:lnTo>
                        <a:pt x="347" y="1000"/>
                      </a:lnTo>
                      <a:lnTo>
                        <a:pt x="347" y="1082"/>
                      </a:lnTo>
                      <a:lnTo>
                        <a:pt x="347" y="1162"/>
                      </a:lnTo>
                      <a:lnTo>
                        <a:pt x="347" y="1244"/>
                      </a:lnTo>
                      <a:lnTo>
                        <a:pt x="349" y="1324"/>
                      </a:lnTo>
                      <a:lnTo>
                        <a:pt x="350" y="1333"/>
                      </a:lnTo>
                      <a:lnTo>
                        <a:pt x="351" y="1341"/>
                      </a:lnTo>
                      <a:lnTo>
                        <a:pt x="354" y="1347"/>
                      </a:lnTo>
                      <a:lnTo>
                        <a:pt x="357" y="1354"/>
                      </a:lnTo>
                      <a:lnTo>
                        <a:pt x="361" y="1359"/>
                      </a:lnTo>
                      <a:lnTo>
                        <a:pt x="366" y="1363"/>
                      </a:lnTo>
                      <a:lnTo>
                        <a:pt x="370" y="1369"/>
                      </a:lnTo>
                      <a:lnTo>
                        <a:pt x="377" y="1373"/>
                      </a:lnTo>
                      <a:lnTo>
                        <a:pt x="388" y="1378"/>
                      </a:lnTo>
                      <a:lnTo>
                        <a:pt x="401" y="1382"/>
                      </a:lnTo>
                      <a:lnTo>
                        <a:pt x="416" y="1383"/>
                      </a:lnTo>
                      <a:lnTo>
                        <a:pt x="429" y="1382"/>
                      </a:lnTo>
                      <a:lnTo>
                        <a:pt x="444" y="1379"/>
                      </a:lnTo>
                      <a:lnTo>
                        <a:pt x="457" y="1375"/>
                      </a:lnTo>
                      <a:lnTo>
                        <a:pt x="469" y="1369"/>
                      </a:lnTo>
                      <a:lnTo>
                        <a:pt x="480" y="1359"/>
                      </a:lnTo>
                      <a:lnTo>
                        <a:pt x="484" y="1355"/>
                      </a:lnTo>
                      <a:lnTo>
                        <a:pt x="488" y="1350"/>
                      </a:lnTo>
                      <a:lnTo>
                        <a:pt x="492" y="1343"/>
                      </a:lnTo>
                      <a:lnTo>
                        <a:pt x="495" y="1338"/>
                      </a:lnTo>
                      <a:lnTo>
                        <a:pt x="496" y="1331"/>
                      </a:lnTo>
                      <a:lnTo>
                        <a:pt x="498" y="1323"/>
                      </a:lnTo>
                      <a:lnTo>
                        <a:pt x="499" y="1316"/>
                      </a:lnTo>
                      <a:lnTo>
                        <a:pt x="498" y="1308"/>
                      </a:lnTo>
                      <a:lnTo>
                        <a:pt x="499" y="1240"/>
                      </a:lnTo>
                      <a:lnTo>
                        <a:pt x="499" y="1173"/>
                      </a:lnTo>
                      <a:lnTo>
                        <a:pt x="499" y="1106"/>
                      </a:lnTo>
                      <a:lnTo>
                        <a:pt x="499" y="1038"/>
                      </a:lnTo>
                      <a:lnTo>
                        <a:pt x="499" y="971"/>
                      </a:lnTo>
                      <a:lnTo>
                        <a:pt x="499" y="902"/>
                      </a:lnTo>
                      <a:lnTo>
                        <a:pt x="499" y="835"/>
                      </a:lnTo>
                      <a:lnTo>
                        <a:pt x="499" y="767"/>
                      </a:lnTo>
                      <a:lnTo>
                        <a:pt x="499" y="700"/>
                      </a:lnTo>
                      <a:lnTo>
                        <a:pt x="499" y="633"/>
                      </a:lnTo>
                      <a:lnTo>
                        <a:pt x="499" y="564"/>
                      </a:lnTo>
                      <a:lnTo>
                        <a:pt x="499" y="497"/>
                      </a:lnTo>
                      <a:lnTo>
                        <a:pt x="499" y="429"/>
                      </a:lnTo>
                      <a:lnTo>
                        <a:pt x="499" y="362"/>
                      </a:lnTo>
                      <a:lnTo>
                        <a:pt x="499" y="293"/>
                      </a:lnTo>
                      <a:lnTo>
                        <a:pt x="499" y="226"/>
                      </a:lnTo>
                      <a:lnTo>
                        <a:pt x="510" y="226"/>
                      </a:lnTo>
                      <a:lnTo>
                        <a:pt x="520" y="226"/>
                      </a:lnTo>
                      <a:lnTo>
                        <a:pt x="532" y="226"/>
                      </a:lnTo>
                      <a:lnTo>
                        <a:pt x="542" y="225"/>
                      </a:lnTo>
                      <a:lnTo>
                        <a:pt x="542" y="273"/>
                      </a:lnTo>
                      <a:lnTo>
                        <a:pt x="542" y="320"/>
                      </a:lnTo>
                      <a:lnTo>
                        <a:pt x="542" y="367"/>
                      </a:lnTo>
                      <a:lnTo>
                        <a:pt x="542" y="414"/>
                      </a:lnTo>
                      <a:lnTo>
                        <a:pt x="542" y="461"/>
                      </a:lnTo>
                      <a:lnTo>
                        <a:pt x="542" y="508"/>
                      </a:lnTo>
                      <a:lnTo>
                        <a:pt x="542" y="556"/>
                      </a:lnTo>
                      <a:lnTo>
                        <a:pt x="542" y="603"/>
                      </a:lnTo>
                      <a:lnTo>
                        <a:pt x="543" y="617"/>
                      </a:lnTo>
                      <a:lnTo>
                        <a:pt x="546" y="631"/>
                      </a:lnTo>
                      <a:lnTo>
                        <a:pt x="553" y="645"/>
                      </a:lnTo>
                      <a:lnTo>
                        <a:pt x="561" y="657"/>
                      </a:lnTo>
                      <a:lnTo>
                        <a:pt x="565" y="662"/>
                      </a:lnTo>
                      <a:lnTo>
                        <a:pt x="570" y="667"/>
                      </a:lnTo>
                      <a:lnTo>
                        <a:pt x="577" y="670"/>
                      </a:lnTo>
                      <a:lnTo>
                        <a:pt x="582" y="674"/>
                      </a:lnTo>
                      <a:lnTo>
                        <a:pt x="589" y="676"/>
                      </a:lnTo>
                      <a:lnTo>
                        <a:pt x="597" y="677"/>
                      </a:lnTo>
                      <a:lnTo>
                        <a:pt x="604" y="677"/>
                      </a:lnTo>
                      <a:lnTo>
                        <a:pt x="612" y="676"/>
                      </a:lnTo>
                      <a:lnTo>
                        <a:pt x="618" y="676"/>
                      </a:lnTo>
                      <a:lnTo>
                        <a:pt x="624" y="674"/>
                      </a:lnTo>
                      <a:lnTo>
                        <a:pt x="629" y="672"/>
                      </a:lnTo>
                      <a:lnTo>
                        <a:pt x="634" y="669"/>
                      </a:lnTo>
                      <a:lnTo>
                        <a:pt x="638" y="665"/>
                      </a:lnTo>
                      <a:lnTo>
                        <a:pt x="642" y="661"/>
                      </a:lnTo>
                      <a:lnTo>
                        <a:pt x="645" y="655"/>
                      </a:lnTo>
                      <a:lnTo>
                        <a:pt x="649" y="650"/>
                      </a:lnTo>
                      <a:lnTo>
                        <a:pt x="653" y="639"/>
                      </a:lnTo>
                      <a:lnTo>
                        <a:pt x="656" y="627"/>
                      </a:lnTo>
                      <a:lnTo>
                        <a:pt x="658" y="615"/>
                      </a:lnTo>
                      <a:lnTo>
                        <a:pt x="658" y="603"/>
                      </a:lnTo>
                      <a:lnTo>
                        <a:pt x="658" y="555"/>
                      </a:lnTo>
                      <a:lnTo>
                        <a:pt x="658" y="505"/>
                      </a:lnTo>
                      <a:lnTo>
                        <a:pt x="658" y="457"/>
                      </a:lnTo>
                      <a:lnTo>
                        <a:pt x="658" y="409"/>
                      </a:lnTo>
                      <a:lnTo>
                        <a:pt x="658" y="360"/>
                      </a:lnTo>
                      <a:lnTo>
                        <a:pt x="658" y="311"/>
                      </a:lnTo>
                      <a:lnTo>
                        <a:pt x="658" y="263"/>
                      </a:lnTo>
                      <a:lnTo>
                        <a:pt x="658" y="214"/>
                      </a:lnTo>
                      <a:lnTo>
                        <a:pt x="658" y="192"/>
                      </a:lnTo>
                      <a:lnTo>
                        <a:pt x="657" y="169"/>
                      </a:lnTo>
                      <a:lnTo>
                        <a:pt x="654" y="146"/>
                      </a:lnTo>
                      <a:lnTo>
                        <a:pt x="650" y="123"/>
                      </a:lnTo>
                      <a:lnTo>
                        <a:pt x="648" y="111"/>
                      </a:lnTo>
                      <a:lnTo>
                        <a:pt x="644" y="100"/>
                      </a:lnTo>
                      <a:lnTo>
                        <a:pt x="640" y="90"/>
                      </a:lnTo>
                      <a:lnTo>
                        <a:pt x="634" y="80"/>
                      </a:lnTo>
                      <a:lnTo>
                        <a:pt x="629" y="71"/>
                      </a:lnTo>
                      <a:lnTo>
                        <a:pt x="622" y="61"/>
                      </a:lnTo>
                      <a:lnTo>
                        <a:pt x="614" y="53"/>
                      </a:lnTo>
                      <a:lnTo>
                        <a:pt x="605" y="45"/>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39" name="Group 49">
                <a:extLst>
                  <a:ext uri="{FF2B5EF4-FFF2-40B4-BE49-F238E27FC236}">
                    <a16:creationId xmlns:a16="http://schemas.microsoft.com/office/drawing/2014/main" id="{F8938DE2-4CE9-B2F5-0093-74F316A12EC3}"/>
                  </a:ext>
                </a:extLst>
              </p:cNvPr>
              <p:cNvGrpSpPr/>
              <p:nvPr/>
            </p:nvGrpSpPr>
            <p:grpSpPr>
              <a:xfrm>
                <a:off x="8609460" y="2591953"/>
                <a:ext cx="271137" cy="607684"/>
                <a:chOff x="3327401" y="4335463"/>
                <a:chExt cx="407988" cy="914400"/>
              </a:xfrm>
              <a:solidFill>
                <a:schemeClr val="bg1">
                  <a:lumMod val="75000"/>
                </a:schemeClr>
              </a:solidFill>
            </p:grpSpPr>
            <p:sp>
              <p:nvSpPr>
                <p:cNvPr id="370" name="Freeform 58">
                  <a:extLst>
                    <a:ext uri="{FF2B5EF4-FFF2-40B4-BE49-F238E27FC236}">
                      <a16:creationId xmlns:a16="http://schemas.microsoft.com/office/drawing/2014/main" id="{115F3EDC-53C4-5E63-B08E-74D94C0C5984}"/>
                    </a:ext>
                  </a:extLst>
                </p:cNvPr>
                <p:cNvSpPr>
                  <a:spLocks/>
                </p:cNvSpPr>
                <p:nvPr/>
              </p:nvSpPr>
              <p:spPr bwMode="auto">
                <a:xfrm>
                  <a:off x="3455988" y="4335463"/>
                  <a:ext cx="149225" cy="147638"/>
                </a:xfrm>
                <a:custGeom>
                  <a:avLst/>
                  <a:gdLst>
                    <a:gd name="T0" fmla="*/ 283 w 283"/>
                    <a:gd name="T1" fmla="*/ 144 h 278"/>
                    <a:gd name="T2" fmla="*/ 280 w 283"/>
                    <a:gd name="T3" fmla="*/ 111 h 278"/>
                    <a:gd name="T4" fmla="*/ 270 w 283"/>
                    <a:gd name="T5" fmla="*/ 80 h 278"/>
                    <a:gd name="T6" fmla="*/ 251 w 283"/>
                    <a:gd name="T7" fmla="*/ 52 h 278"/>
                    <a:gd name="T8" fmla="*/ 227 w 283"/>
                    <a:gd name="T9" fmla="*/ 29 h 278"/>
                    <a:gd name="T10" fmla="*/ 197 w 283"/>
                    <a:gd name="T11" fmla="*/ 12 h 278"/>
                    <a:gd name="T12" fmla="*/ 165 w 283"/>
                    <a:gd name="T13" fmla="*/ 1 h 278"/>
                    <a:gd name="T14" fmla="*/ 132 w 283"/>
                    <a:gd name="T15" fmla="*/ 0 h 278"/>
                    <a:gd name="T16" fmla="*/ 97 w 283"/>
                    <a:gd name="T17" fmla="*/ 6 h 278"/>
                    <a:gd name="T18" fmla="*/ 66 w 283"/>
                    <a:gd name="T19" fmla="*/ 24 h 278"/>
                    <a:gd name="T20" fmla="*/ 39 w 283"/>
                    <a:gd name="T21" fmla="*/ 46 h 278"/>
                    <a:gd name="T22" fmla="*/ 19 w 283"/>
                    <a:gd name="T23" fmla="*/ 76 h 278"/>
                    <a:gd name="T24" fmla="*/ 6 w 283"/>
                    <a:gd name="T25" fmla="*/ 108 h 278"/>
                    <a:gd name="T26" fmla="*/ 0 w 283"/>
                    <a:gd name="T27" fmla="*/ 142 h 278"/>
                    <a:gd name="T28" fmla="*/ 4 w 283"/>
                    <a:gd name="T29" fmla="*/ 177 h 278"/>
                    <a:gd name="T30" fmla="*/ 14 w 283"/>
                    <a:gd name="T31" fmla="*/ 201 h 278"/>
                    <a:gd name="T32" fmla="*/ 23 w 283"/>
                    <a:gd name="T33" fmla="*/ 217 h 278"/>
                    <a:gd name="T34" fmla="*/ 35 w 283"/>
                    <a:gd name="T35" fmla="*/ 233 h 278"/>
                    <a:gd name="T36" fmla="*/ 50 w 283"/>
                    <a:gd name="T37" fmla="*/ 248 h 278"/>
                    <a:gd name="T38" fmla="*/ 67 w 283"/>
                    <a:gd name="T39" fmla="*/ 260 h 278"/>
                    <a:gd name="T40" fmla="*/ 86 w 283"/>
                    <a:gd name="T41" fmla="*/ 268 h 278"/>
                    <a:gd name="T42" fmla="*/ 105 w 283"/>
                    <a:gd name="T43" fmla="*/ 274 h 278"/>
                    <a:gd name="T44" fmla="*/ 125 w 283"/>
                    <a:gd name="T45" fmla="*/ 278 h 278"/>
                    <a:gd name="T46" fmla="*/ 157 w 283"/>
                    <a:gd name="T47" fmla="*/ 278 h 278"/>
                    <a:gd name="T48" fmla="*/ 187 w 283"/>
                    <a:gd name="T49" fmla="*/ 272 h 278"/>
                    <a:gd name="T50" fmla="*/ 207 w 283"/>
                    <a:gd name="T51" fmla="*/ 265 h 278"/>
                    <a:gd name="T52" fmla="*/ 224 w 283"/>
                    <a:gd name="T53" fmla="*/ 256 h 278"/>
                    <a:gd name="T54" fmla="*/ 240 w 283"/>
                    <a:gd name="T55" fmla="*/ 244 h 278"/>
                    <a:gd name="T56" fmla="*/ 255 w 283"/>
                    <a:gd name="T57" fmla="*/ 229 h 278"/>
                    <a:gd name="T58" fmla="*/ 266 w 283"/>
                    <a:gd name="T59" fmla="*/ 213 h 278"/>
                    <a:gd name="T60" fmla="*/ 275 w 283"/>
                    <a:gd name="T61" fmla="*/ 194 h 278"/>
                    <a:gd name="T62" fmla="*/ 280 w 283"/>
                    <a:gd name="T63" fmla="*/ 17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278">
                      <a:moveTo>
                        <a:pt x="282" y="162"/>
                      </a:moveTo>
                      <a:lnTo>
                        <a:pt x="283" y="144"/>
                      </a:lnTo>
                      <a:lnTo>
                        <a:pt x="283" y="128"/>
                      </a:lnTo>
                      <a:lnTo>
                        <a:pt x="280" y="111"/>
                      </a:lnTo>
                      <a:lnTo>
                        <a:pt x="276" y="95"/>
                      </a:lnTo>
                      <a:lnTo>
                        <a:pt x="270" y="80"/>
                      </a:lnTo>
                      <a:lnTo>
                        <a:pt x="262" y="65"/>
                      </a:lnTo>
                      <a:lnTo>
                        <a:pt x="251" y="52"/>
                      </a:lnTo>
                      <a:lnTo>
                        <a:pt x="239" y="40"/>
                      </a:lnTo>
                      <a:lnTo>
                        <a:pt x="227" y="29"/>
                      </a:lnTo>
                      <a:lnTo>
                        <a:pt x="212" y="20"/>
                      </a:lnTo>
                      <a:lnTo>
                        <a:pt x="197" y="12"/>
                      </a:lnTo>
                      <a:lnTo>
                        <a:pt x="181" y="5"/>
                      </a:lnTo>
                      <a:lnTo>
                        <a:pt x="165" y="1"/>
                      </a:lnTo>
                      <a:lnTo>
                        <a:pt x="149" y="0"/>
                      </a:lnTo>
                      <a:lnTo>
                        <a:pt x="132" y="0"/>
                      </a:lnTo>
                      <a:lnTo>
                        <a:pt x="114" y="2"/>
                      </a:lnTo>
                      <a:lnTo>
                        <a:pt x="97" y="6"/>
                      </a:lnTo>
                      <a:lnTo>
                        <a:pt x="81" y="14"/>
                      </a:lnTo>
                      <a:lnTo>
                        <a:pt x="66" y="24"/>
                      </a:lnTo>
                      <a:lnTo>
                        <a:pt x="52" y="34"/>
                      </a:lnTo>
                      <a:lnTo>
                        <a:pt x="39" y="46"/>
                      </a:lnTo>
                      <a:lnTo>
                        <a:pt x="28" y="60"/>
                      </a:lnTo>
                      <a:lnTo>
                        <a:pt x="19" y="76"/>
                      </a:lnTo>
                      <a:lnTo>
                        <a:pt x="12" y="91"/>
                      </a:lnTo>
                      <a:lnTo>
                        <a:pt x="6" y="108"/>
                      </a:lnTo>
                      <a:lnTo>
                        <a:pt x="3" y="124"/>
                      </a:lnTo>
                      <a:lnTo>
                        <a:pt x="0" y="142"/>
                      </a:lnTo>
                      <a:lnTo>
                        <a:pt x="2" y="159"/>
                      </a:lnTo>
                      <a:lnTo>
                        <a:pt x="4" y="177"/>
                      </a:lnTo>
                      <a:lnTo>
                        <a:pt x="10" y="193"/>
                      </a:lnTo>
                      <a:lnTo>
                        <a:pt x="14" y="201"/>
                      </a:lnTo>
                      <a:lnTo>
                        <a:pt x="18" y="209"/>
                      </a:lnTo>
                      <a:lnTo>
                        <a:pt x="23" y="217"/>
                      </a:lnTo>
                      <a:lnTo>
                        <a:pt x="30" y="223"/>
                      </a:lnTo>
                      <a:lnTo>
                        <a:pt x="35" y="233"/>
                      </a:lnTo>
                      <a:lnTo>
                        <a:pt x="43" y="240"/>
                      </a:lnTo>
                      <a:lnTo>
                        <a:pt x="50" y="248"/>
                      </a:lnTo>
                      <a:lnTo>
                        <a:pt x="59" y="254"/>
                      </a:lnTo>
                      <a:lnTo>
                        <a:pt x="67" y="260"/>
                      </a:lnTo>
                      <a:lnTo>
                        <a:pt x="77" y="264"/>
                      </a:lnTo>
                      <a:lnTo>
                        <a:pt x="86" y="268"/>
                      </a:lnTo>
                      <a:lnTo>
                        <a:pt x="95" y="272"/>
                      </a:lnTo>
                      <a:lnTo>
                        <a:pt x="105" y="274"/>
                      </a:lnTo>
                      <a:lnTo>
                        <a:pt x="115" y="277"/>
                      </a:lnTo>
                      <a:lnTo>
                        <a:pt x="125" y="278"/>
                      </a:lnTo>
                      <a:lnTo>
                        <a:pt x="136" y="278"/>
                      </a:lnTo>
                      <a:lnTo>
                        <a:pt x="157" y="278"/>
                      </a:lnTo>
                      <a:lnTo>
                        <a:pt x="177" y="274"/>
                      </a:lnTo>
                      <a:lnTo>
                        <a:pt x="187" y="272"/>
                      </a:lnTo>
                      <a:lnTo>
                        <a:pt x="197" y="269"/>
                      </a:lnTo>
                      <a:lnTo>
                        <a:pt x="207" y="265"/>
                      </a:lnTo>
                      <a:lnTo>
                        <a:pt x="215" y="261"/>
                      </a:lnTo>
                      <a:lnTo>
                        <a:pt x="224" y="256"/>
                      </a:lnTo>
                      <a:lnTo>
                        <a:pt x="232" y="250"/>
                      </a:lnTo>
                      <a:lnTo>
                        <a:pt x="240" y="244"/>
                      </a:lnTo>
                      <a:lnTo>
                        <a:pt x="248" y="237"/>
                      </a:lnTo>
                      <a:lnTo>
                        <a:pt x="255" y="229"/>
                      </a:lnTo>
                      <a:lnTo>
                        <a:pt x="260" y="221"/>
                      </a:lnTo>
                      <a:lnTo>
                        <a:pt x="266" y="213"/>
                      </a:lnTo>
                      <a:lnTo>
                        <a:pt x="271" y="203"/>
                      </a:lnTo>
                      <a:lnTo>
                        <a:pt x="275" y="194"/>
                      </a:lnTo>
                      <a:lnTo>
                        <a:pt x="278" y="185"/>
                      </a:lnTo>
                      <a:lnTo>
                        <a:pt x="280" y="174"/>
                      </a:lnTo>
                      <a:lnTo>
                        <a:pt x="282" y="1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71" name="Freeform 59">
                  <a:extLst>
                    <a:ext uri="{FF2B5EF4-FFF2-40B4-BE49-F238E27FC236}">
                      <a16:creationId xmlns:a16="http://schemas.microsoft.com/office/drawing/2014/main" id="{E2BF98BF-0E48-6EA1-2C5B-BB4C10CC6D85}"/>
                    </a:ext>
                  </a:extLst>
                </p:cNvPr>
                <p:cNvSpPr>
                  <a:spLocks/>
                </p:cNvSpPr>
                <p:nvPr/>
              </p:nvSpPr>
              <p:spPr bwMode="auto">
                <a:xfrm>
                  <a:off x="3327401" y="4506913"/>
                  <a:ext cx="407988" cy="742950"/>
                </a:xfrm>
                <a:custGeom>
                  <a:avLst/>
                  <a:gdLst>
                    <a:gd name="T0" fmla="*/ 690 w 770"/>
                    <a:gd name="T1" fmla="*/ 245 h 1403"/>
                    <a:gd name="T2" fmla="*/ 650 w 770"/>
                    <a:gd name="T3" fmla="*/ 122 h 1403"/>
                    <a:gd name="T4" fmla="*/ 616 w 770"/>
                    <a:gd name="T5" fmla="*/ 60 h 1403"/>
                    <a:gd name="T6" fmla="*/ 573 w 770"/>
                    <a:gd name="T7" fmla="*/ 25 h 1403"/>
                    <a:gd name="T8" fmla="*/ 521 w 770"/>
                    <a:gd name="T9" fmla="*/ 6 h 1403"/>
                    <a:gd name="T10" fmla="*/ 451 w 770"/>
                    <a:gd name="T11" fmla="*/ 0 h 1403"/>
                    <a:gd name="T12" fmla="*/ 323 w 770"/>
                    <a:gd name="T13" fmla="*/ 0 h 1403"/>
                    <a:gd name="T14" fmla="*/ 238 w 770"/>
                    <a:gd name="T15" fmla="*/ 8 h 1403"/>
                    <a:gd name="T16" fmla="*/ 178 w 770"/>
                    <a:gd name="T17" fmla="*/ 36 h 1403"/>
                    <a:gd name="T18" fmla="*/ 135 w 770"/>
                    <a:gd name="T19" fmla="*/ 88 h 1403"/>
                    <a:gd name="T20" fmla="*/ 95 w 770"/>
                    <a:gd name="T21" fmla="*/ 197 h 1403"/>
                    <a:gd name="T22" fmla="*/ 59 w 770"/>
                    <a:gd name="T23" fmla="*/ 325 h 1403"/>
                    <a:gd name="T24" fmla="*/ 20 w 770"/>
                    <a:gd name="T25" fmla="*/ 457 h 1403"/>
                    <a:gd name="T26" fmla="*/ 1 w 770"/>
                    <a:gd name="T27" fmla="*/ 568 h 1403"/>
                    <a:gd name="T28" fmla="*/ 24 w 770"/>
                    <a:gd name="T29" fmla="*/ 596 h 1403"/>
                    <a:gd name="T30" fmla="*/ 60 w 770"/>
                    <a:gd name="T31" fmla="*/ 603 h 1403"/>
                    <a:gd name="T32" fmla="*/ 95 w 770"/>
                    <a:gd name="T33" fmla="*/ 590 h 1403"/>
                    <a:gd name="T34" fmla="*/ 124 w 770"/>
                    <a:gd name="T35" fmla="*/ 521 h 1403"/>
                    <a:gd name="T36" fmla="*/ 175 w 770"/>
                    <a:gd name="T37" fmla="*/ 342 h 1403"/>
                    <a:gd name="T38" fmla="*/ 229 w 770"/>
                    <a:gd name="T39" fmla="*/ 199 h 1403"/>
                    <a:gd name="T40" fmla="*/ 181 w 770"/>
                    <a:gd name="T41" fmla="*/ 437 h 1403"/>
                    <a:gd name="T42" fmla="*/ 96 w 770"/>
                    <a:gd name="T43" fmla="*/ 765 h 1403"/>
                    <a:gd name="T44" fmla="*/ 202 w 770"/>
                    <a:gd name="T45" fmla="*/ 848 h 1403"/>
                    <a:gd name="T46" fmla="*/ 244 w 770"/>
                    <a:gd name="T47" fmla="*/ 1035 h 1403"/>
                    <a:gd name="T48" fmla="*/ 244 w 770"/>
                    <a:gd name="T49" fmla="*/ 1284 h 1403"/>
                    <a:gd name="T50" fmla="*/ 258 w 770"/>
                    <a:gd name="T51" fmla="*/ 1379 h 1403"/>
                    <a:gd name="T52" fmla="*/ 297 w 770"/>
                    <a:gd name="T53" fmla="*/ 1401 h 1403"/>
                    <a:gd name="T54" fmla="*/ 340 w 770"/>
                    <a:gd name="T55" fmla="*/ 1394 h 1403"/>
                    <a:gd name="T56" fmla="*/ 368 w 770"/>
                    <a:gd name="T57" fmla="*/ 1359 h 1403"/>
                    <a:gd name="T58" fmla="*/ 372 w 770"/>
                    <a:gd name="T59" fmla="*/ 1159 h 1403"/>
                    <a:gd name="T60" fmla="*/ 372 w 770"/>
                    <a:gd name="T61" fmla="*/ 910 h 1403"/>
                    <a:gd name="T62" fmla="*/ 412 w 770"/>
                    <a:gd name="T63" fmla="*/ 907 h 1403"/>
                    <a:gd name="T64" fmla="*/ 412 w 770"/>
                    <a:gd name="T65" fmla="*/ 1149 h 1403"/>
                    <a:gd name="T66" fmla="*/ 412 w 770"/>
                    <a:gd name="T67" fmla="*/ 1336 h 1403"/>
                    <a:gd name="T68" fmla="*/ 418 w 770"/>
                    <a:gd name="T69" fmla="*/ 1363 h 1403"/>
                    <a:gd name="T70" fmla="*/ 433 w 770"/>
                    <a:gd name="T71" fmla="*/ 1386 h 1403"/>
                    <a:gd name="T72" fmla="*/ 457 w 770"/>
                    <a:gd name="T73" fmla="*/ 1401 h 1403"/>
                    <a:gd name="T74" fmla="*/ 485 w 770"/>
                    <a:gd name="T75" fmla="*/ 1403 h 1403"/>
                    <a:gd name="T76" fmla="*/ 510 w 770"/>
                    <a:gd name="T77" fmla="*/ 1393 h 1403"/>
                    <a:gd name="T78" fmla="*/ 532 w 770"/>
                    <a:gd name="T79" fmla="*/ 1367 h 1403"/>
                    <a:gd name="T80" fmla="*/ 541 w 770"/>
                    <a:gd name="T81" fmla="*/ 1267 h 1403"/>
                    <a:gd name="T82" fmla="*/ 541 w 770"/>
                    <a:gd name="T83" fmla="*/ 1028 h 1403"/>
                    <a:gd name="T84" fmla="*/ 584 w 770"/>
                    <a:gd name="T85" fmla="*/ 848 h 1403"/>
                    <a:gd name="T86" fmla="*/ 686 w 770"/>
                    <a:gd name="T87" fmla="*/ 764 h 1403"/>
                    <a:gd name="T88" fmla="*/ 588 w 770"/>
                    <a:gd name="T89" fmla="*/ 430 h 1403"/>
                    <a:gd name="T90" fmla="*/ 532 w 770"/>
                    <a:gd name="T91" fmla="*/ 189 h 1403"/>
                    <a:gd name="T92" fmla="*/ 553 w 770"/>
                    <a:gd name="T93" fmla="*/ 216 h 1403"/>
                    <a:gd name="T94" fmla="*/ 596 w 770"/>
                    <a:gd name="T95" fmla="*/ 352 h 1403"/>
                    <a:gd name="T96" fmla="*/ 650 w 770"/>
                    <a:gd name="T97" fmla="*/ 523 h 1403"/>
                    <a:gd name="T98" fmla="*/ 678 w 770"/>
                    <a:gd name="T99" fmla="*/ 584 h 1403"/>
                    <a:gd name="T100" fmla="*/ 701 w 770"/>
                    <a:gd name="T101" fmla="*/ 599 h 1403"/>
                    <a:gd name="T102" fmla="*/ 752 w 770"/>
                    <a:gd name="T103" fmla="*/ 599 h 1403"/>
                    <a:gd name="T104" fmla="*/ 770 w 770"/>
                    <a:gd name="T105" fmla="*/ 548 h 1403"/>
                    <a:gd name="T106" fmla="*/ 762 w 770"/>
                    <a:gd name="T107" fmla="*/ 486 h 1403"/>
                    <a:gd name="T108" fmla="*/ 730 w 770"/>
                    <a:gd name="T109" fmla="*/ 38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0" h="1403">
                      <a:moveTo>
                        <a:pt x="722" y="352"/>
                      </a:moveTo>
                      <a:lnTo>
                        <a:pt x="710" y="316"/>
                      </a:lnTo>
                      <a:lnTo>
                        <a:pt x="699" y="281"/>
                      </a:lnTo>
                      <a:lnTo>
                        <a:pt x="690" y="245"/>
                      </a:lnTo>
                      <a:lnTo>
                        <a:pt x="679" y="209"/>
                      </a:lnTo>
                      <a:lnTo>
                        <a:pt x="669" y="174"/>
                      </a:lnTo>
                      <a:lnTo>
                        <a:pt x="656" y="139"/>
                      </a:lnTo>
                      <a:lnTo>
                        <a:pt x="650" y="122"/>
                      </a:lnTo>
                      <a:lnTo>
                        <a:pt x="642" y="104"/>
                      </a:lnTo>
                      <a:lnTo>
                        <a:pt x="634" y="88"/>
                      </a:lnTo>
                      <a:lnTo>
                        <a:pt x="624" y="72"/>
                      </a:lnTo>
                      <a:lnTo>
                        <a:pt x="616" y="60"/>
                      </a:lnTo>
                      <a:lnTo>
                        <a:pt x="607" y="49"/>
                      </a:lnTo>
                      <a:lnTo>
                        <a:pt x="596" y="40"/>
                      </a:lnTo>
                      <a:lnTo>
                        <a:pt x="585" y="32"/>
                      </a:lnTo>
                      <a:lnTo>
                        <a:pt x="573" y="25"/>
                      </a:lnTo>
                      <a:lnTo>
                        <a:pt x="561" y="18"/>
                      </a:lnTo>
                      <a:lnTo>
                        <a:pt x="548" y="13"/>
                      </a:lnTo>
                      <a:lnTo>
                        <a:pt x="536" y="9"/>
                      </a:lnTo>
                      <a:lnTo>
                        <a:pt x="521" y="6"/>
                      </a:lnTo>
                      <a:lnTo>
                        <a:pt x="508" y="4"/>
                      </a:lnTo>
                      <a:lnTo>
                        <a:pt x="494" y="1"/>
                      </a:lnTo>
                      <a:lnTo>
                        <a:pt x="479" y="1"/>
                      </a:lnTo>
                      <a:lnTo>
                        <a:pt x="451" y="0"/>
                      </a:lnTo>
                      <a:lnTo>
                        <a:pt x="425" y="1"/>
                      </a:lnTo>
                      <a:lnTo>
                        <a:pt x="391" y="1"/>
                      </a:lnTo>
                      <a:lnTo>
                        <a:pt x="356" y="1"/>
                      </a:lnTo>
                      <a:lnTo>
                        <a:pt x="323" y="0"/>
                      </a:lnTo>
                      <a:lnTo>
                        <a:pt x="288" y="1"/>
                      </a:lnTo>
                      <a:lnTo>
                        <a:pt x="270" y="2"/>
                      </a:lnTo>
                      <a:lnTo>
                        <a:pt x="254" y="5"/>
                      </a:lnTo>
                      <a:lnTo>
                        <a:pt x="238" y="8"/>
                      </a:lnTo>
                      <a:lnTo>
                        <a:pt x="222" y="12"/>
                      </a:lnTo>
                      <a:lnTo>
                        <a:pt x="206" y="18"/>
                      </a:lnTo>
                      <a:lnTo>
                        <a:pt x="191" y="26"/>
                      </a:lnTo>
                      <a:lnTo>
                        <a:pt x="178" y="36"/>
                      </a:lnTo>
                      <a:lnTo>
                        <a:pt x="164" y="47"/>
                      </a:lnTo>
                      <a:lnTo>
                        <a:pt x="154" y="60"/>
                      </a:lnTo>
                      <a:lnTo>
                        <a:pt x="144" y="73"/>
                      </a:lnTo>
                      <a:lnTo>
                        <a:pt x="135" y="88"/>
                      </a:lnTo>
                      <a:lnTo>
                        <a:pt x="128" y="103"/>
                      </a:lnTo>
                      <a:lnTo>
                        <a:pt x="115" y="132"/>
                      </a:lnTo>
                      <a:lnTo>
                        <a:pt x="104" y="165"/>
                      </a:lnTo>
                      <a:lnTo>
                        <a:pt x="95" y="197"/>
                      </a:lnTo>
                      <a:lnTo>
                        <a:pt x="87" y="229"/>
                      </a:lnTo>
                      <a:lnTo>
                        <a:pt x="77" y="261"/>
                      </a:lnTo>
                      <a:lnTo>
                        <a:pt x="68" y="293"/>
                      </a:lnTo>
                      <a:lnTo>
                        <a:pt x="59" y="325"/>
                      </a:lnTo>
                      <a:lnTo>
                        <a:pt x="49" y="359"/>
                      </a:lnTo>
                      <a:lnTo>
                        <a:pt x="38" y="391"/>
                      </a:lnTo>
                      <a:lnTo>
                        <a:pt x="29" y="425"/>
                      </a:lnTo>
                      <a:lnTo>
                        <a:pt x="20" y="457"/>
                      </a:lnTo>
                      <a:lnTo>
                        <a:pt x="10" y="490"/>
                      </a:lnTo>
                      <a:lnTo>
                        <a:pt x="4" y="524"/>
                      </a:lnTo>
                      <a:lnTo>
                        <a:pt x="0" y="557"/>
                      </a:lnTo>
                      <a:lnTo>
                        <a:pt x="1" y="568"/>
                      </a:lnTo>
                      <a:lnTo>
                        <a:pt x="5" y="576"/>
                      </a:lnTo>
                      <a:lnTo>
                        <a:pt x="9" y="584"/>
                      </a:lnTo>
                      <a:lnTo>
                        <a:pt x="16" y="591"/>
                      </a:lnTo>
                      <a:lnTo>
                        <a:pt x="24" y="596"/>
                      </a:lnTo>
                      <a:lnTo>
                        <a:pt x="32" y="600"/>
                      </a:lnTo>
                      <a:lnTo>
                        <a:pt x="41" y="603"/>
                      </a:lnTo>
                      <a:lnTo>
                        <a:pt x="50" y="604"/>
                      </a:lnTo>
                      <a:lnTo>
                        <a:pt x="60" y="603"/>
                      </a:lnTo>
                      <a:lnTo>
                        <a:pt x="69" y="602"/>
                      </a:lnTo>
                      <a:lnTo>
                        <a:pt x="79" y="599"/>
                      </a:lnTo>
                      <a:lnTo>
                        <a:pt x="87" y="595"/>
                      </a:lnTo>
                      <a:lnTo>
                        <a:pt x="95" y="590"/>
                      </a:lnTo>
                      <a:lnTo>
                        <a:pt x="101" y="583"/>
                      </a:lnTo>
                      <a:lnTo>
                        <a:pt x="107" y="575"/>
                      </a:lnTo>
                      <a:lnTo>
                        <a:pt x="109" y="565"/>
                      </a:lnTo>
                      <a:lnTo>
                        <a:pt x="124" y="521"/>
                      </a:lnTo>
                      <a:lnTo>
                        <a:pt x="138" y="477"/>
                      </a:lnTo>
                      <a:lnTo>
                        <a:pt x="151" y="431"/>
                      </a:lnTo>
                      <a:lnTo>
                        <a:pt x="163" y="387"/>
                      </a:lnTo>
                      <a:lnTo>
                        <a:pt x="175" y="342"/>
                      </a:lnTo>
                      <a:lnTo>
                        <a:pt x="189" y="296"/>
                      </a:lnTo>
                      <a:lnTo>
                        <a:pt x="202" y="252"/>
                      </a:lnTo>
                      <a:lnTo>
                        <a:pt x="217" y="207"/>
                      </a:lnTo>
                      <a:lnTo>
                        <a:pt x="229" y="199"/>
                      </a:lnTo>
                      <a:lnTo>
                        <a:pt x="242" y="190"/>
                      </a:lnTo>
                      <a:lnTo>
                        <a:pt x="222" y="273"/>
                      </a:lnTo>
                      <a:lnTo>
                        <a:pt x="202" y="355"/>
                      </a:lnTo>
                      <a:lnTo>
                        <a:pt x="181" y="437"/>
                      </a:lnTo>
                      <a:lnTo>
                        <a:pt x="159" y="519"/>
                      </a:lnTo>
                      <a:lnTo>
                        <a:pt x="138" y="600"/>
                      </a:lnTo>
                      <a:lnTo>
                        <a:pt x="118" y="683"/>
                      </a:lnTo>
                      <a:lnTo>
                        <a:pt x="96" y="765"/>
                      </a:lnTo>
                      <a:lnTo>
                        <a:pt x="76" y="847"/>
                      </a:lnTo>
                      <a:lnTo>
                        <a:pt x="118" y="848"/>
                      </a:lnTo>
                      <a:lnTo>
                        <a:pt x="159" y="848"/>
                      </a:lnTo>
                      <a:lnTo>
                        <a:pt x="202" y="848"/>
                      </a:lnTo>
                      <a:lnTo>
                        <a:pt x="244" y="848"/>
                      </a:lnTo>
                      <a:lnTo>
                        <a:pt x="244" y="910"/>
                      </a:lnTo>
                      <a:lnTo>
                        <a:pt x="244" y="973"/>
                      </a:lnTo>
                      <a:lnTo>
                        <a:pt x="244" y="1035"/>
                      </a:lnTo>
                      <a:lnTo>
                        <a:pt x="244" y="1098"/>
                      </a:lnTo>
                      <a:lnTo>
                        <a:pt x="244" y="1159"/>
                      </a:lnTo>
                      <a:lnTo>
                        <a:pt x="244" y="1221"/>
                      </a:lnTo>
                      <a:lnTo>
                        <a:pt x="244" y="1284"/>
                      </a:lnTo>
                      <a:lnTo>
                        <a:pt x="245" y="1346"/>
                      </a:lnTo>
                      <a:lnTo>
                        <a:pt x="248" y="1359"/>
                      </a:lnTo>
                      <a:lnTo>
                        <a:pt x="252" y="1370"/>
                      </a:lnTo>
                      <a:lnTo>
                        <a:pt x="258" y="1379"/>
                      </a:lnTo>
                      <a:lnTo>
                        <a:pt x="266" y="1387"/>
                      </a:lnTo>
                      <a:lnTo>
                        <a:pt x="276" y="1394"/>
                      </a:lnTo>
                      <a:lnTo>
                        <a:pt x="286" y="1398"/>
                      </a:lnTo>
                      <a:lnTo>
                        <a:pt x="297" y="1401"/>
                      </a:lnTo>
                      <a:lnTo>
                        <a:pt x="308" y="1402"/>
                      </a:lnTo>
                      <a:lnTo>
                        <a:pt x="319" y="1401"/>
                      </a:lnTo>
                      <a:lnTo>
                        <a:pt x="329" y="1398"/>
                      </a:lnTo>
                      <a:lnTo>
                        <a:pt x="340" y="1394"/>
                      </a:lnTo>
                      <a:lnTo>
                        <a:pt x="349" y="1389"/>
                      </a:lnTo>
                      <a:lnTo>
                        <a:pt x="357" y="1381"/>
                      </a:lnTo>
                      <a:lnTo>
                        <a:pt x="363" y="1371"/>
                      </a:lnTo>
                      <a:lnTo>
                        <a:pt x="368" y="1359"/>
                      </a:lnTo>
                      <a:lnTo>
                        <a:pt x="370" y="1347"/>
                      </a:lnTo>
                      <a:lnTo>
                        <a:pt x="372" y="1284"/>
                      </a:lnTo>
                      <a:lnTo>
                        <a:pt x="372" y="1222"/>
                      </a:lnTo>
                      <a:lnTo>
                        <a:pt x="372" y="1159"/>
                      </a:lnTo>
                      <a:lnTo>
                        <a:pt x="372" y="1098"/>
                      </a:lnTo>
                      <a:lnTo>
                        <a:pt x="372" y="1035"/>
                      </a:lnTo>
                      <a:lnTo>
                        <a:pt x="372" y="973"/>
                      </a:lnTo>
                      <a:lnTo>
                        <a:pt x="372" y="910"/>
                      </a:lnTo>
                      <a:lnTo>
                        <a:pt x="372" y="848"/>
                      </a:lnTo>
                      <a:lnTo>
                        <a:pt x="392" y="847"/>
                      </a:lnTo>
                      <a:lnTo>
                        <a:pt x="411" y="847"/>
                      </a:lnTo>
                      <a:lnTo>
                        <a:pt x="412" y="907"/>
                      </a:lnTo>
                      <a:lnTo>
                        <a:pt x="412" y="968"/>
                      </a:lnTo>
                      <a:lnTo>
                        <a:pt x="412" y="1028"/>
                      </a:lnTo>
                      <a:lnTo>
                        <a:pt x="412" y="1088"/>
                      </a:lnTo>
                      <a:lnTo>
                        <a:pt x="412" y="1149"/>
                      </a:lnTo>
                      <a:lnTo>
                        <a:pt x="412" y="1209"/>
                      </a:lnTo>
                      <a:lnTo>
                        <a:pt x="412" y="1269"/>
                      </a:lnTo>
                      <a:lnTo>
                        <a:pt x="412" y="1330"/>
                      </a:lnTo>
                      <a:lnTo>
                        <a:pt x="412" y="1336"/>
                      </a:lnTo>
                      <a:lnTo>
                        <a:pt x="412" y="1343"/>
                      </a:lnTo>
                      <a:lnTo>
                        <a:pt x="414" y="1350"/>
                      </a:lnTo>
                      <a:lnTo>
                        <a:pt x="415" y="1357"/>
                      </a:lnTo>
                      <a:lnTo>
                        <a:pt x="418" y="1363"/>
                      </a:lnTo>
                      <a:lnTo>
                        <a:pt x="420" y="1370"/>
                      </a:lnTo>
                      <a:lnTo>
                        <a:pt x="425" y="1375"/>
                      </a:lnTo>
                      <a:lnTo>
                        <a:pt x="429" y="1381"/>
                      </a:lnTo>
                      <a:lnTo>
                        <a:pt x="433" y="1386"/>
                      </a:lnTo>
                      <a:lnTo>
                        <a:pt x="438" y="1391"/>
                      </a:lnTo>
                      <a:lnTo>
                        <a:pt x="443" y="1394"/>
                      </a:lnTo>
                      <a:lnTo>
                        <a:pt x="450" y="1398"/>
                      </a:lnTo>
                      <a:lnTo>
                        <a:pt x="457" y="1401"/>
                      </a:lnTo>
                      <a:lnTo>
                        <a:pt x="463" y="1402"/>
                      </a:lnTo>
                      <a:lnTo>
                        <a:pt x="470" y="1403"/>
                      </a:lnTo>
                      <a:lnTo>
                        <a:pt x="477" y="1403"/>
                      </a:lnTo>
                      <a:lnTo>
                        <a:pt x="485" y="1403"/>
                      </a:lnTo>
                      <a:lnTo>
                        <a:pt x="492" y="1402"/>
                      </a:lnTo>
                      <a:lnTo>
                        <a:pt x="498" y="1399"/>
                      </a:lnTo>
                      <a:lnTo>
                        <a:pt x="504" y="1397"/>
                      </a:lnTo>
                      <a:lnTo>
                        <a:pt x="510" y="1393"/>
                      </a:lnTo>
                      <a:lnTo>
                        <a:pt x="516" y="1389"/>
                      </a:lnTo>
                      <a:lnTo>
                        <a:pt x="520" y="1385"/>
                      </a:lnTo>
                      <a:lnTo>
                        <a:pt x="524" y="1379"/>
                      </a:lnTo>
                      <a:lnTo>
                        <a:pt x="532" y="1367"/>
                      </a:lnTo>
                      <a:lnTo>
                        <a:pt x="537" y="1354"/>
                      </a:lnTo>
                      <a:lnTo>
                        <a:pt x="540" y="1340"/>
                      </a:lnTo>
                      <a:lnTo>
                        <a:pt x="540" y="1327"/>
                      </a:lnTo>
                      <a:lnTo>
                        <a:pt x="541" y="1267"/>
                      </a:lnTo>
                      <a:lnTo>
                        <a:pt x="542" y="1208"/>
                      </a:lnTo>
                      <a:lnTo>
                        <a:pt x="542" y="1147"/>
                      </a:lnTo>
                      <a:lnTo>
                        <a:pt x="541" y="1087"/>
                      </a:lnTo>
                      <a:lnTo>
                        <a:pt x="541" y="1028"/>
                      </a:lnTo>
                      <a:lnTo>
                        <a:pt x="541" y="968"/>
                      </a:lnTo>
                      <a:lnTo>
                        <a:pt x="541" y="907"/>
                      </a:lnTo>
                      <a:lnTo>
                        <a:pt x="542" y="848"/>
                      </a:lnTo>
                      <a:lnTo>
                        <a:pt x="584" y="848"/>
                      </a:lnTo>
                      <a:lnTo>
                        <a:pt x="626" y="848"/>
                      </a:lnTo>
                      <a:lnTo>
                        <a:pt x="667" y="848"/>
                      </a:lnTo>
                      <a:lnTo>
                        <a:pt x="709" y="848"/>
                      </a:lnTo>
                      <a:lnTo>
                        <a:pt x="686" y="764"/>
                      </a:lnTo>
                      <a:lnTo>
                        <a:pt x="662" y="681"/>
                      </a:lnTo>
                      <a:lnTo>
                        <a:pt x="636" y="598"/>
                      </a:lnTo>
                      <a:lnTo>
                        <a:pt x="612" y="515"/>
                      </a:lnTo>
                      <a:lnTo>
                        <a:pt x="588" y="430"/>
                      </a:lnTo>
                      <a:lnTo>
                        <a:pt x="564" y="347"/>
                      </a:lnTo>
                      <a:lnTo>
                        <a:pt x="541" y="264"/>
                      </a:lnTo>
                      <a:lnTo>
                        <a:pt x="521" y="179"/>
                      </a:lnTo>
                      <a:lnTo>
                        <a:pt x="532" y="189"/>
                      </a:lnTo>
                      <a:lnTo>
                        <a:pt x="542" y="198"/>
                      </a:lnTo>
                      <a:lnTo>
                        <a:pt x="547" y="203"/>
                      </a:lnTo>
                      <a:lnTo>
                        <a:pt x="551" y="210"/>
                      </a:lnTo>
                      <a:lnTo>
                        <a:pt x="553" y="216"/>
                      </a:lnTo>
                      <a:lnTo>
                        <a:pt x="556" y="224"/>
                      </a:lnTo>
                      <a:lnTo>
                        <a:pt x="571" y="265"/>
                      </a:lnTo>
                      <a:lnTo>
                        <a:pt x="584" y="308"/>
                      </a:lnTo>
                      <a:lnTo>
                        <a:pt x="596" y="352"/>
                      </a:lnTo>
                      <a:lnTo>
                        <a:pt x="610" y="395"/>
                      </a:lnTo>
                      <a:lnTo>
                        <a:pt x="623" y="438"/>
                      </a:lnTo>
                      <a:lnTo>
                        <a:pt x="636" y="481"/>
                      </a:lnTo>
                      <a:lnTo>
                        <a:pt x="650" y="523"/>
                      </a:lnTo>
                      <a:lnTo>
                        <a:pt x="664" y="565"/>
                      </a:lnTo>
                      <a:lnTo>
                        <a:pt x="669" y="572"/>
                      </a:lnTo>
                      <a:lnTo>
                        <a:pt x="673" y="579"/>
                      </a:lnTo>
                      <a:lnTo>
                        <a:pt x="678" y="584"/>
                      </a:lnTo>
                      <a:lnTo>
                        <a:pt x="683" y="590"/>
                      </a:lnTo>
                      <a:lnTo>
                        <a:pt x="689" y="592"/>
                      </a:lnTo>
                      <a:lnTo>
                        <a:pt x="695" y="596"/>
                      </a:lnTo>
                      <a:lnTo>
                        <a:pt x="701" y="599"/>
                      </a:lnTo>
                      <a:lnTo>
                        <a:pt x="709" y="600"/>
                      </a:lnTo>
                      <a:lnTo>
                        <a:pt x="722" y="602"/>
                      </a:lnTo>
                      <a:lnTo>
                        <a:pt x="737" y="602"/>
                      </a:lnTo>
                      <a:lnTo>
                        <a:pt x="752" y="599"/>
                      </a:lnTo>
                      <a:lnTo>
                        <a:pt x="765" y="595"/>
                      </a:lnTo>
                      <a:lnTo>
                        <a:pt x="769" y="579"/>
                      </a:lnTo>
                      <a:lnTo>
                        <a:pt x="770" y="564"/>
                      </a:lnTo>
                      <a:lnTo>
                        <a:pt x="770" y="548"/>
                      </a:lnTo>
                      <a:lnTo>
                        <a:pt x="769" y="533"/>
                      </a:lnTo>
                      <a:lnTo>
                        <a:pt x="768" y="517"/>
                      </a:lnTo>
                      <a:lnTo>
                        <a:pt x="765" y="502"/>
                      </a:lnTo>
                      <a:lnTo>
                        <a:pt x="762" y="486"/>
                      </a:lnTo>
                      <a:lnTo>
                        <a:pt x="758" y="472"/>
                      </a:lnTo>
                      <a:lnTo>
                        <a:pt x="749" y="442"/>
                      </a:lnTo>
                      <a:lnTo>
                        <a:pt x="740" y="411"/>
                      </a:lnTo>
                      <a:lnTo>
                        <a:pt x="730" y="382"/>
                      </a:lnTo>
                      <a:lnTo>
                        <a:pt x="722" y="3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40" name="Group 52">
                <a:extLst>
                  <a:ext uri="{FF2B5EF4-FFF2-40B4-BE49-F238E27FC236}">
                    <a16:creationId xmlns:a16="http://schemas.microsoft.com/office/drawing/2014/main" id="{EBB56F2D-3B49-B3AF-B6BC-07B33BFA5119}"/>
                  </a:ext>
                </a:extLst>
              </p:cNvPr>
              <p:cNvGrpSpPr/>
              <p:nvPr/>
            </p:nvGrpSpPr>
            <p:grpSpPr>
              <a:xfrm>
                <a:off x="8605206" y="1842106"/>
                <a:ext cx="231047" cy="591857"/>
                <a:chOff x="3647164" y="2464482"/>
                <a:chExt cx="231047" cy="591857"/>
              </a:xfrm>
              <a:solidFill>
                <a:schemeClr val="bg1">
                  <a:lumMod val="75000"/>
                </a:schemeClr>
              </a:solidFill>
            </p:grpSpPr>
            <p:sp>
              <p:nvSpPr>
                <p:cNvPr id="368" name="Freeform 56">
                  <a:extLst>
                    <a:ext uri="{FF2B5EF4-FFF2-40B4-BE49-F238E27FC236}">
                      <a16:creationId xmlns:a16="http://schemas.microsoft.com/office/drawing/2014/main" id="{7456983A-1B9C-0B2B-12F0-AEAA2AED34F5}"/>
                    </a:ext>
                  </a:extLst>
                </p:cNvPr>
                <p:cNvSpPr>
                  <a:spLocks/>
                </p:cNvSpPr>
                <p:nvPr/>
              </p:nvSpPr>
              <p:spPr bwMode="auto">
                <a:xfrm>
                  <a:off x="3716795" y="2464482"/>
                  <a:ext cx="96006" cy="96006"/>
                </a:xfrm>
                <a:custGeom>
                  <a:avLst/>
                  <a:gdLst>
                    <a:gd name="T0" fmla="*/ 262 w 273"/>
                    <a:gd name="T1" fmla="*/ 182 h 271"/>
                    <a:gd name="T2" fmla="*/ 266 w 273"/>
                    <a:gd name="T3" fmla="*/ 173 h 271"/>
                    <a:gd name="T4" fmla="*/ 269 w 273"/>
                    <a:gd name="T5" fmla="*/ 165 h 271"/>
                    <a:gd name="T6" fmla="*/ 272 w 273"/>
                    <a:gd name="T7" fmla="*/ 155 h 271"/>
                    <a:gd name="T8" fmla="*/ 273 w 273"/>
                    <a:gd name="T9" fmla="*/ 146 h 271"/>
                    <a:gd name="T10" fmla="*/ 273 w 273"/>
                    <a:gd name="T11" fmla="*/ 137 h 271"/>
                    <a:gd name="T12" fmla="*/ 273 w 273"/>
                    <a:gd name="T13" fmla="*/ 127 h 271"/>
                    <a:gd name="T14" fmla="*/ 272 w 273"/>
                    <a:gd name="T15" fmla="*/ 119 h 271"/>
                    <a:gd name="T16" fmla="*/ 270 w 273"/>
                    <a:gd name="T17" fmla="*/ 110 h 271"/>
                    <a:gd name="T18" fmla="*/ 265 w 273"/>
                    <a:gd name="T19" fmla="*/ 92 h 271"/>
                    <a:gd name="T20" fmla="*/ 257 w 273"/>
                    <a:gd name="T21" fmla="*/ 76 h 271"/>
                    <a:gd name="T22" fmla="*/ 246 w 273"/>
                    <a:gd name="T23" fmla="*/ 60 h 271"/>
                    <a:gd name="T24" fmla="*/ 236 w 273"/>
                    <a:gd name="T25" fmla="*/ 45 h 271"/>
                    <a:gd name="T26" fmla="*/ 222 w 273"/>
                    <a:gd name="T27" fmla="*/ 33 h 271"/>
                    <a:gd name="T28" fmla="*/ 207 w 273"/>
                    <a:gd name="T29" fmla="*/ 23 h 271"/>
                    <a:gd name="T30" fmla="*/ 191 w 273"/>
                    <a:gd name="T31" fmla="*/ 13 h 271"/>
                    <a:gd name="T32" fmla="*/ 174 w 273"/>
                    <a:gd name="T33" fmla="*/ 6 h 271"/>
                    <a:gd name="T34" fmla="*/ 165 w 273"/>
                    <a:gd name="T35" fmla="*/ 4 h 271"/>
                    <a:gd name="T36" fmla="*/ 157 w 273"/>
                    <a:gd name="T37" fmla="*/ 1 h 271"/>
                    <a:gd name="T38" fmla="*/ 147 w 273"/>
                    <a:gd name="T39" fmla="*/ 0 h 271"/>
                    <a:gd name="T40" fmla="*/ 138 w 273"/>
                    <a:gd name="T41" fmla="*/ 0 h 271"/>
                    <a:gd name="T42" fmla="*/ 128 w 273"/>
                    <a:gd name="T43" fmla="*/ 0 h 271"/>
                    <a:gd name="T44" fmla="*/ 119 w 273"/>
                    <a:gd name="T45" fmla="*/ 1 h 271"/>
                    <a:gd name="T46" fmla="*/ 110 w 273"/>
                    <a:gd name="T47" fmla="*/ 2 h 271"/>
                    <a:gd name="T48" fmla="*/ 100 w 273"/>
                    <a:gd name="T49" fmla="*/ 5 h 271"/>
                    <a:gd name="T50" fmla="*/ 92 w 273"/>
                    <a:gd name="T51" fmla="*/ 6 h 271"/>
                    <a:gd name="T52" fmla="*/ 84 w 273"/>
                    <a:gd name="T53" fmla="*/ 9 h 271"/>
                    <a:gd name="T54" fmla="*/ 76 w 273"/>
                    <a:gd name="T55" fmla="*/ 13 h 271"/>
                    <a:gd name="T56" fmla="*/ 68 w 273"/>
                    <a:gd name="T57" fmla="*/ 17 h 271"/>
                    <a:gd name="T58" fmla="*/ 53 w 273"/>
                    <a:gd name="T59" fmla="*/ 27 h 271"/>
                    <a:gd name="T60" fmla="*/ 41 w 273"/>
                    <a:gd name="T61" fmla="*/ 37 h 271"/>
                    <a:gd name="T62" fmla="*/ 29 w 273"/>
                    <a:gd name="T63" fmla="*/ 49 h 271"/>
                    <a:gd name="T64" fmla="*/ 20 w 273"/>
                    <a:gd name="T65" fmla="*/ 64 h 271"/>
                    <a:gd name="T66" fmla="*/ 12 w 273"/>
                    <a:gd name="T67" fmla="*/ 79 h 271"/>
                    <a:gd name="T68" fmla="*/ 6 w 273"/>
                    <a:gd name="T69" fmla="*/ 95 h 271"/>
                    <a:gd name="T70" fmla="*/ 2 w 273"/>
                    <a:gd name="T71" fmla="*/ 112 h 271"/>
                    <a:gd name="T72" fmla="*/ 0 w 273"/>
                    <a:gd name="T73" fmla="*/ 129 h 271"/>
                    <a:gd name="T74" fmla="*/ 0 w 273"/>
                    <a:gd name="T75" fmla="*/ 146 h 271"/>
                    <a:gd name="T76" fmla="*/ 2 w 273"/>
                    <a:gd name="T77" fmla="*/ 163 h 271"/>
                    <a:gd name="T78" fmla="*/ 6 w 273"/>
                    <a:gd name="T79" fmla="*/ 179 h 271"/>
                    <a:gd name="T80" fmla="*/ 12 w 273"/>
                    <a:gd name="T81" fmla="*/ 196 h 271"/>
                    <a:gd name="T82" fmla="*/ 21 w 273"/>
                    <a:gd name="T83" fmla="*/ 210 h 271"/>
                    <a:gd name="T84" fmla="*/ 32 w 273"/>
                    <a:gd name="T85" fmla="*/ 224 h 271"/>
                    <a:gd name="T86" fmla="*/ 39 w 273"/>
                    <a:gd name="T87" fmla="*/ 232 h 271"/>
                    <a:gd name="T88" fmla="*/ 44 w 273"/>
                    <a:gd name="T89" fmla="*/ 238 h 271"/>
                    <a:gd name="T90" fmla="*/ 51 w 273"/>
                    <a:gd name="T91" fmla="*/ 244 h 271"/>
                    <a:gd name="T92" fmla="*/ 59 w 273"/>
                    <a:gd name="T93" fmla="*/ 249 h 271"/>
                    <a:gd name="T94" fmla="*/ 73 w 273"/>
                    <a:gd name="T95" fmla="*/ 259 h 271"/>
                    <a:gd name="T96" fmla="*/ 89 w 273"/>
                    <a:gd name="T97" fmla="*/ 264 h 271"/>
                    <a:gd name="T98" fmla="*/ 107 w 273"/>
                    <a:gd name="T99" fmla="*/ 269 h 271"/>
                    <a:gd name="T100" fmla="*/ 124 w 273"/>
                    <a:gd name="T101" fmla="*/ 271 h 271"/>
                    <a:gd name="T102" fmla="*/ 142 w 273"/>
                    <a:gd name="T103" fmla="*/ 271 h 271"/>
                    <a:gd name="T104" fmla="*/ 159 w 273"/>
                    <a:gd name="T105" fmla="*/ 269 h 271"/>
                    <a:gd name="T106" fmla="*/ 177 w 273"/>
                    <a:gd name="T107" fmla="*/ 265 h 271"/>
                    <a:gd name="T108" fmla="*/ 193 w 273"/>
                    <a:gd name="T109" fmla="*/ 259 h 271"/>
                    <a:gd name="T110" fmla="*/ 209 w 273"/>
                    <a:gd name="T111" fmla="*/ 251 h 271"/>
                    <a:gd name="T112" fmla="*/ 224 w 273"/>
                    <a:gd name="T113" fmla="*/ 240 h 271"/>
                    <a:gd name="T114" fmla="*/ 236 w 273"/>
                    <a:gd name="T115" fmla="*/ 229 h 271"/>
                    <a:gd name="T116" fmla="*/ 248 w 273"/>
                    <a:gd name="T117" fmla="*/ 214 h 271"/>
                    <a:gd name="T118" fmla="*/ 252 w 273"/>
                    <a:gd name="T119" fmla="*/ 208 h 271"/>
                    <a:gd name="T120" fmla="*/ 256 w 273"/>
                    <a:gd name="T121" fmla="*/ 200 h 271"/>
                    <a:gd name="T122" fmla="*/ 260 w 273"/>
                    <a:gd name="T123" fmla="*/ 192 h 271"/>
                    <a:gd name="T124" fmla="*/ 262 w 273"/>
                    <a:gd name="T125" fmla="*/ 18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271">
                      <a:moveTo>
                        <a:pt x="262" y="182"/>
                      </a:moveTo>
                      <a:lnTo>
                        <a:pt x="266" y="173"/>
                      </a:lnTo>
                      <a:lnTo>
                        <a:pt x="269" y="165"/>
                      </a:lnTo>
                      <a:lnTo>
                        <a:pt x="272" y="155"/>
                      </a:lnTo>
                      <a:lnTo>
                        <a:pt x="273" y="146"/>
                      </a:lnTo>
                      <a:lnTo>
                        <a:pt x="273" y="137"/>
                      </a:lnTo>
                      <a:lnTo>
                        <a:pt x="273" y="127"/>
                      </a:lnTo>
                      <a:lnTo>
                        <a:pt x="272" y="119"/>
                      </a:lnTo>
                      <a:lnTo>
                        <a:pt x="270" y="110"/>
                      </a:lnTo>
                      <a:lnTo>
                        <a:pt x="265" y="92"/>
                      </a:lnTo>
                      <a:lnTo>
                        <a:pt x="257" y="76"/>
                      </a:lnTo>
                      <a:lnTo>
                        <a:pt x="246" y="60"/>
                      </a:lnTo>
                      <a:lnTo>
                        <a:pt x="236" y="45"/>
                      </a:lnTo>
                      <a:lnTo>
                        <a:pt x="222" y="33"/>
                      </a:lnTo>
                      <a:lnTo>
                        <a:pt x="207" y="23"/>
                      </a:lnTo>
                      <a:lnTo>
                        <a:pt x="191" y="13"/>
                      </a:lnTo>
                      <a:lnTo>
                        <a:pt x="174" y="6"/>
                      </a:lnTo>
                      <a:lnTo>
                        <a:pt x="165" y="4"/>
                      </a:lnTo>
                      <a:lnTo>
                        <a:pt x="157" y="1"/>
                      </a:lnTo>
                      <a:lnTo>
                        <a:pt x="147" y="0"/>
                      </a:lnTo>
                      <a:lnTo>
                        <a:pt x="138" y="0"/>
                      </a:lnTo>
                      <a:lnTo>
                        <a:pt x="128" y="0"/>
                      </a:lnTo>
                      <a:lnTo>
                        <a:pt x="119" y="1"/>
                      </a:lnTo>
                      <a:lnTo>
                        <a:pt x="110" y="2"/>
                      </a:lnTo>
                      <a:lnTo>
                        <a:pt x="100" y="5"/>
                      </a:lnTo>
                      <a:lnTo>
                        <a:pt x="92" y="6"/>
                      </a:lnTo>
                      <a:lnTo>
                        <a:pt x="84" y="9"/>
                      </a:lnTo>
                      <a:lnTo>
                        <a:pt x="76" y="13"/>
                      </a:lnTo>
                      <a:lnTo>
                        <a:pt x="68" y="17"/>
                      </a:lnTo>
                      <a:lnTo>
                        <a:pt x="53" y="27"/>
                      </a:lnTo>
                      <a:lnTo>
                        <a:pt x="41" y="37"/>
                      </a:lnTo>
                      <a:lnTo>
                        <a:pt x="29" y="49"/>
                      </a:lnTo>
                      <a:lnTo>
                        <a:pt x="20" y="64"/>
                      </a:lnTo>
                      <a:lnTo>
                        <a:pt x="12" y="79"/>
                      </a:lnTo>
                      <a:lnTo>
                        <a:pt x="6" y="95"/>
                      </a:lnTo>
                      <a:lnTo>
                        <a:pt x="2" y="112"/>
                      </a:lnTo>
                      <a:lnTo>
                        <a:pt x="0" y="129"/>
                      </a:lnTo>
                      <a:lnTo>
                        <a:pt x="0" y="146"/>
                      </a:lnTo>
                      <a:lnTo>
                        <a:pt x="2" y="163"/>
                      </a:lnTo>
                      <a:lnTo>
                        <a:pt x="6" y="179"/>
                      </a:lnTo>
                      <a:lnTo>
                        <a:pt x="12" y="196"/>
                      </a:lnTo>
                      <a:lnTo>
                        <a:pt x="21" y="210"/>
                      </a:lnTo>
                      <a:lnTo>
                        <a:pt x="32" y="224"/>
                      </a:lnTo>
                      <a:lnTo>
                        <a:pt x="39" y="232"/>
                      </a:lnTo>
                      <a:lnTo>
                        <a:pt x="44" y="238"/>
                      </a:lnTo>
                      <a:lnTo>
                        <a:pt x="51" y="244"/>
                      </a:lnTo>
                      <a:lnTo>
                        <a:pt x="59" y="249"/>
                      </a:lnTo>
                      <a:lnTo>
                        <a:pt x="73" y="259"/>
                      </a:lnTo>
                      <a:lnTo>
                        <a:pt x="89" y="264"/>
                      </a:lnTo>
                      <a:lnTo>
                        <a:pt x="107" y="269"/>
                      </a:lnTo>
                      <a:lnTo>
                        <a:pt x="124" y="271"/>
                      </a:lnTo>
                      <a:lnTo>
                        <a:pt x="142" y="271"/>
                      </a:lnTo>
                      <a:lnTo>
                        <a:pt x="159" y="269"/>
                      </a:lnTo>
                      <a:lnTo>
                        <a:pt x="177" y="265"/>
                      </a:lnTo>
                      <a:lnTo>
                        <a:pt x="193" y="259"/>
                      </a:lnTo>
                      <a:lnTo>
                        <a:pt x="209" y="251"/>
                      </a:lnTo>
                      <a:lnTo>
                        <a:pt x="224" y="240"/>
                      </a:lnTo>
                      <a:lnTo>
                        <a:pt x="236" y="229"/>
                      </a:lnTo>
                      <a:lnTo>
                        <a:pt x="248" y="214"/>
                      </a:lnTo>
                      <a:lnTo>
                        <a:pt x="252" y="208"/>
                      </a:lnTo>
                      <a:lnTo>
                        <a:pt x="256" y="200"/>
                      </a:lnTo>
                      <a:lnTo>
                        <a:pt x="260" y="192"/>
                      </a:lnTo>
                      <a:lnTo>
                        <a:pt x="262" y="182"/>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69" name="Freeform 57">
                  <a:extLst>
                    <a:ext uri="{FF2B5EF4-FFF2-40B4-BE49-F238E27FC236}">
                      <a16:creationId xmlns:a16="http://schemas.microsoft.com/office/drawing/2014/main" id="{38C4ED55-1815-DF18-DB04-12F8530384EC}"/>
                    </a:ext>
                  </a:extLst>
                </p:cNvPr>
                <p:cNvSpPr>
                  <a:spLocks/>
                </p:cNvSpPr>
                <p:nvPr/>
              </p:nvSpPr>
              <p:spPr bwMode="auto">
                <a:xfrm>
                  <a:off x="3647164" y="2569982"/>
                  <a:ext cx="231047" cy="486357"/>
                </a:xfrm>
                <a:custGeom>
                  <a:avLst/>
                  <a:gdLst>
                    <a:gd name="T0" fmla="*/ 566 w 658"/>
                    <a:gd name="T1" fmla="*/ 20 h 1383"/>
                    <a:gd name="T2" fmla="*/ 506 w 658"/>
                    <a:gd name="T3" fmla="*/ 4 h 1383"/>
                    <a:gd name="T4" fmla="*/ 396 w 658"/>
                    <a:gd name="T5" fmla="*/ 0 h 1383"/>
                    <a:gd name="T6" fmla="*/ 259 w 658"/>
                    <a:gd name="T7" fmla="*/ 0 h 1383"/>
                    <a:gd name="T8" fmla="*/ 136 w 658"/>
                    <a:gd name="T9" fmla="*/ 8 h 1383"/>
                    <a:gd name="T10" fmla="*/ 74 w 658"/>
                    <a:gd name="T11" fmla="*/ 27 h 1383"/>
                    <a:gd name="T12" fmla="*/ 40 w 658"/>
                    <a:gd name="T13" fmla="*/ 53 h 1383"/>
                    <a:gd name="T14" fmla="*/ 16 w 658"/>
                    <a:gd name="T15" fmla="*/ 90 h 1383"/>
                    <a:gd name="T16" fmla="*/ 4 w 658"/>
                    <a:gd name="T17" fmla="*/ 131 h 1383"/>
                    <a:gd name="T18" fmla="*/ 2 w 658"/>
                    <a:gd name="T19" fmla="*/ 220 h 1383"/>
                    <a:gd name="T20" fmla="*/ 0 w 658"/>
                    <a:gd name="T21" fmla="*/ 448 h 1383"/>
                    <a:gd name="T22" fmla="*/ 2 w 658"/>
                    <a:gd name="T23" fmla="*/ 629 h 1383"/>
                    <a:gd name="T24" fmla="*/ 19 w 658"/>
                    <a:gd name="T25" fmla="*/ 665 h 1383"/>
                    <a:gd name="T26" fmla="*/ 42 w 658"/>
                    <a:gd name="T27" fmla="*/ 676 h 1383"/>
                    <a:gd name="T28" fmla="*/ 73 w 658"/>
                    <a:gd name="T29" fmla="*/ 676 h 1383"/>
                    <a:gd name="T30" fmla="*/ 97 w 658"/>
                    <a:gd name="T31" fmla="*/ 657 h 1383"/>
                    <a:gd name="T32" fmla="*/ 117 w 658"/>
                    <a:gd name="T33" fmla="*/ 602 h 1383"/>
                    <a:gd name="T34" fmla="*/ 118 w 658"/>
                    <a:gd name="T35" fmla="*/ 452 h 1383"/>
                    <a:gd name="T36" fmla="*/ 118 w 658"/>
                    <a:gd name="T37" fmla="*/ 273 h 1383"/>
                    <a:gd name="T38" fmla="*/ 153 w 658"/>
                    <a:gd name="T39" fmla="*/ 296 h 1383"/>
                    <a:gd name="T40" fmla="*/ 153 w 658"/>
                    <a:gd name="T41" fmla="*/ 566 h 1383"/>
                    <a:gd name="T42" fmla="*/ 153 w 658"/>
                    <a:gd name="T43" fmla="*/ 836 h 1383"/>
                    <a:gd name="T44" fmla="*/ 153 w 658"/>
                    <a:gd name="T45" fmla="*/ 1107 h 1383"/>
                    <a:gd name="T46" fmla="*/ 154 w 658"/>
                    <a:gd name="T47" fmla="*/ 1323 h 1383"/>
                    <a:gd name="T48" fmla="*/ 175 w 658"/>
                    <a:gd name="T49" fmla="*/ 1363 h 1383"/>
                    <a:gd name="T50" fmla="*/ 215 w 658"/>
                    <a:gd name="T51" fmla="*/ 1382 h 1383"/>
                    <a:gd name="T52" fmla="*/ 262 w 658"/>
                    <a:gd name="T53" fmla="*/ 1379 h 1383"/>
                    <a:gd name="T54" fmla="*/ 299 w 658"/>
                    <a:gd name="T55" fmla="*/ 1349 h 1383"/>
                    <a:gd name="T56" fmla="*/ 311 w 658"/>
                    <a:gd name="T57" fmla="*/ 1272 h 1383"/>
                    <a:gd name="T58" fmla="*/ 311 w 658"/>
                    <a:gd name="T59" fmla="*/ 1030 h 1383"/>
                    <a:gd name="T60" fmla="*/ 313 w 658"/>
                    <a:gd name="T61" fmla="*/ 745 h 1383"/>
                    <a:gd name="T62" fmla="*/ 347 w 658"/>
                    <a:gd name="T63" fmla="*/ 756 h 1383"/>
                    <a:gd name="T64" fmla="*/ 347 w 658"/>
                    <a:gd name="T65" fmla="*/ 1082 h 1383"/>
                    <a:gd name="T66" fmla="*/ 350 w 658"/>
                    <a:gd name="T67" fmla="*/ 1333 h 1383"/>
                    <a:gd name="T68" fmla="*/ 361 w 658"/>
                    <a:gd name="T69" fmla="*/ 1359 h 1383"/>
                    <a:gd name="T70" fmla="*/ 388 w 658"/>
                    <a:gd name="T71" fmla="*/ 1378 h 1383"/>
                    <a:gd name="T72" fmla="*/ 444 w 658"/>
                    <a:gd name="T73" fmla="*/ 1379 h 1383"/>
                    <a:gd name="T74" fmla="*/ 484 w 658"/>
                    <a:gd name="T75" fmla="*/ 1355 h 1383"/>
                    <a:gd name="T76" fmla="*/ 496 w 658"/>
                    <a:gd name="T77" fmla="*/ 1331 h 1383"/>
                    <a:gd name="T78" fmla="*/ 499 w 658"/>
                    <a:gd name="T79" fmla="*/ 1240 h 1383"/>
                    <a:gd name="T80" fmla="*/ 499 w 658"/>
                    <a:gd name="T81" fmla="*/ 971 h 1383"/>
                    <a:gd name="T82" fmla="*/ 499 w 658"/>
                    <a:gd name="T83" fmla="*/ 700 h 1383"/>
                    <a:gd name="T84" fmla="*/ 499 w 658"/>
                    <a:gd name="T85" fmla="*/ 429 h 1383"/>
                    <a:gd name="T86" fmla="*/ 510 w 658"/>
                    <a:gd name="T87" fmla="*/ 226 h 1383"/>
                    <a:gd name="T88" fmla="*/ 542 w 658"/>
                    <a:gd name="T89" fmla="*/ 273 h 1383"/>
                    <a:gd name="T90" fmla="*/ 542 w 658"/>
                    <a:gd name="T91" fmla="*/ 461 h 1383"/>
                    <a:gd name="T92" fmla="*/ 543 w 658"/>
                    <a:gd name="T93" fmla="*/ 617 h 1383"/>
                    <a:gd name="T94" fmla="*/ 565 w 658"/>
                    <a:gd name="T95" fmla="*/ 662 h 1383"/>
                    <a:gd name="T96" fmla="*/ 589 w 658"/>
                    <a:gd name="T97" fmla="*/ 676 h 1383"/>
                    <a:gd name="T98" fmla="*/ 618 w 658"/>
                    <a:gd name="T99" fmla="*/ 676 h 1383"/>
                    <a:gd name="T100" fmla="*/ 638 w 658"/>
                    <a:gd name="T101" fmla="*/ 665 h 1383"/>
                    <a:gd name="T102" fmla="*/ 653 w 658"/>
                    <a:gd name="T103" fmla="*/ 639 h 1383"/>
                    <a:gd name="T104" fmla="*/ 658 w 658"/>
                    <a:gd name="T105" fmla="*/ 555 h 1383"/>
                    <a:gd name="T106" fmla="*/ 658 w 658"/>
                    <a:gd name="T107" fmla="*/ 360 h 1383"/>
                    <a:gd name="T108" fmla="*/ 658 w 658"/>
                    <a:gd name="T109" fmla="*/ 192 h 1383"/>
                    <a:gd name="T110" fmla="*/ 648 w 658"/>
                    <a:gd name="T111" fmla="*/ 111 h 1383"/>
                    <a:gd name="T112" fmla="*/ 629 w 658"/>
                    <a:gd name="T113" fmla="*/ 71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1383">
                      <a:moveTo>
                        <a:pt x="605" y="45"/>
                      </a:moveTo>
                      <a:lnTo>
                        <a:pt x="593" y="36"/>
                      </a:lnTo>
                      <a:lnTo>
                        <a:pt x="579" y="27"/>
                      </a:lnTo>
                      <a:lnTo>
                        <a:pt x="566" y="20"/>
                      </a:lnTo>
                      <a:lnTo>
                        <a:pt x="551" y="15"/>
                      </a:lnTo>
                      <a:lnTo>
                        <a:pt x="536" y="11"/>
                      </a:lnTo>
                      <a:lnTo>
                        <a:pt x="522" y="6"/>
                      </a:lnTo>
                      <a:lnTo>
                        <a:pt x="506" y="4"/>
                      </a:lnTo>
                      <a:lnTo>
                        <a:pt x="491" y="2"/>
                      </a:lnTo>
                      <a:lnTo>
                        <a:pt x="459" y="0"/>
                      </a:lnTo>
                      <a:lnTo>
                        <a:pt x="427" y="0"/>
                      </a:lnTo>
                      <a:lnTo>
                        <a:pt x="396" y="0"/>
                      </a:lnTo>
                      <a:lnTo>
                        <a:pt x="365" y="0"/>
                      </a:lnTo>
                      <a:lnTo>
                        <a:pt x="330" y="1"/>
                      </a:lnTo>
                      <a:lnTo>
                        <a:pt x="294" y="0"/>
                      </a:lnTo>
                      <a:lnTo>
                        <a:pt x="259" y="0"/>
                      </a:lnTo>
                      <a:lnTo>
                        <a:pt x="223" y="0"/>
                      </a:lnTo>
                      <a:lnTo>
                        <a:pt x="188" y="1"/>
                      </a:lnTo>
                      <a:lnTo>
                        <a:pt x="153" y="4"/>
                      </a:lnTo>
                      <a:lnTo>
                        <a:pt x="136" y="8"/>
                      </a:lnTo>
                      <a:lnTo>
                        <a:pt x="118" y="12"/>
                      </a:lnTo>
                      <a:lnTo>
                        <a:pt x="101" y="16"/>
                      </a:lnTo>
                      <a:lnTo>
                        <a:pt x="85" y="23"/>
                      </a:lnTo>
                      <a:lnTo>
                        <a:pt x="74" y="27"/>
                      </a:lnTo>
                      <a:lnTo>
                        <a:pt x="65" y="32"/>
                      </a:lnTo>
                      <a:lnTo>
                        <a:pt x="55" y="39"/>
                      </a:lnTo>
                      <a:lnTo>
                        <a:pt x="47" y="45"/>
                      </a:lnTo>
                      <a:lnTo>
                        <a:pt x="40" y="53"/>
                      </a:lnTo>
                      <a:lnTo>
                        <a:pt x="32" y="61"/>
                      </a:lnTo>
                      <a:lnTo>
                        <a:pt x="27" y="70"/>
                      </a:lnTo>
                      <a:lnTo>
                        <a:pt x="22" y="79"/>
                      </a:lnTo>
                      <a:lnTo>
                        <a:pt x="16" y="90"/>
                      </a:lnTo>
                      <a:lnTo>
                        <a:pt x="12" y="99"/>
                      </a:lnTo>
                      <a:lnTo>
                        <a:pt x="8" y="110"/>
                      </a:lnTo>
                      <a:lnTo>
                        <a:pt x="6" y="120"/>
                      </a:lnTo>
                      <a:lnTo>
                        <a:pt x="4" y="131"/>
                      </a:lnTo>
                      <a:lnTo>
                        <a:pt x="2" y="142"/>
                      </a:lnTo>
                      <a:lnTo>
                        <a:pt x="2" y="153"/>
                      </a:lnTo>
                      <a:lnTo>
                        <a:pt x="2" y="163"/>
                      </a:lnTo>
                      <a:lnTo>
                        <a:pt x="2" y="220"/>
                      </a:lnTo>
                      <a:lnTo>
                        <a:pt x="2" y="277"/>
                      </a:lnTo>
                      <a:lnTo>
                        <a:pt x="0" y="334"/>
                      </a:lnTo>
                      <a:lnTo>
                        <a:pt x="0" y="390"/>
                      </a:lnTo>
                      <a:lnTo>
                        <a:pt x="0" y="448"/>
                      </a:lnTo>
                      <a:lnTo>
                        <a:pt x="2" y="504"/>
                      </a:lnTo>
                      <a:lnTo>
                        <a:pt x="2" y="562"/>
                      </a:lnTo>
                      <a:lnTo>
                        <a:pt x="2" y="618"/>
                      </a:lnTo>
                      <a:lnTo>
                        <a:pt x="2" y="629"/>
                      </a:lnTo>
                      <a:lnTo>
                        <a:pt x="4" y="638"/>
                      </a:lnTo>
                      <a:lnTo>
                        <a:pt x="7" y="649"/>
                      </a:lnTo>
                      <a:lnTo>
                        <a:pt x="12" y="658"/>
                      </a:lnTo>
                      <a:lnTo>
                        <a:pt x="19" y="665"/>
                      </a:lnTo>
                      <a:lnTo>
                        <a:pt x="28" y="672"/>
                      </a:lnTo>
                      <a:lnTo>
                        <a:pt x="32" y="673"/>
                      </a:lnTo>
                      <a:lnTo>
                        <a:pt x="38" y="676"/>
                      </a:lnTo>
                      <a:lnTo>
                        <a:pt x="42" y="676"/>
                      </a:lnTo>
                      <a:lnTo>
                        <a:pt x="47" y="676"/>
                      </a:lnTo>
                      <a:lnTo>
                        <a:pt x="57" y="677"/>
                      </a:lnTo>
                      <a:lnTo>
                        <a:pt x="65" y="677"/>
                      </a:lnTo>
                      <a:lnTo>
                        <a:pt x="73" y="676"/>
                      </a:lnTo>
                      <a:lnTo>
                        <a:pt x="79" y="672"/>
                      </a:lnTo>
                      <a:lnTo>
                        <a:pt x="86" y="667"/>
                      </a:lnTo>
                      <a:lnTo>
                        <a:pt x="91" y="663"/>
                      </a:lnTo>
                      <a:lnTo>
                        <a:pt x="97" y="657"/>
                      </a:lnTo>
                      <a:lnTo>
                        <a:pt x="101" y="650"/>
                      </a:lnTo>
                      <a:lnTo>
                        <a:pt x="109" y="635"/>
                      </a:lnTo>
                      <a:lnTo>
                        <a:pt x="114" y="619"/>
                      </a:lnTo>
                      <a:lnTo>
                        <a:pt x="117" y="602"/>
                      </a:lnTo>
                      <a:lnTo>
                        <a:pt x="117" y="587"/>
                      </a:lnTo>
                      <a:lnTo>
                        <a:pt x="118" y="541"/>
                      </a:lnTo>
                      <a:lnTo>
                        <a:pt x="118" y="497"/>
                      </a:lnTo>
                      <a:lnTo>
                        <a:pt x="118" y="452"/>
                      </a:lnTo>
                      <a:lnTo>
                        <a:pt x="117" y="407"/>
                      </a:lnTo>
                      <a:lnTo>
                        <a:pt x="117" y="362"/>
                      </a:lnTo>
                      <a:lnTo>
                        <a:pt x="117" y="318"/>
                      </a:lnTo>
                      <a:lnTo>
                        <a:pt x="118" y="273"/>
                      </a:lnTo>
                      <a:lnTo>
                        <a:pt x="118" y="228"/>
                      </a:lnTo>
                      <a:lnTo>
                        <a:pt x="136" y="228"/>
                      </a:lnTo>
                      <a:lnTo>
                        <a:pt x="152" y="228"/>
                      </a:lnTo>
                      <a:lnTo>
                        <a:pt x="153" y="296"/>
                      </a:lnTo>
                      <a:lnTo>
                        <a:pt x="153" y="363"/>
                      </a:lnTo>
                      <a:lnTo>
                        <a:pt x="153" y="430"/>
                      </a:lnTo>
                      <a:lnTo>
                        <a:pt x="153" y="499"/>
                      </a:lnTo>
                      <a:lnTo>
                        <a:pt x="153" y="566"/>
                      </a:lnTo>
                      <a:lnTo>
                        <a:pt x="153" y="634"/>
                      </a:lnTo>
                      <a:lnTo>
                        <a:pt x="153" y="701"/>
                      </a:lnTo>
                      <a:lnTo>
                        <a:pt x="153" y="769"/>
                      </a:lnTo>
                      <a:lnTo>
                        <a:pt x="153" y="836"/>
                      </a:lnTo>
                      <a:lnTo>
                        <a:pt x="153" y="903"/>
                      </a:lnTo>
                      <a:lnTo>
                        <a:pt x="153" y="972"/>
                      </a:lnTo>
                      <a:lnTo>
                        <a:pt x="153" y="1039"/>
                      </a:lnTo>
                      <a:lnTo>
                        <a:pt x="153" y="1107"/>
                      </a:lnTo>
                      <a:lnTo>
                        <a:pt x="153" y="1174"/>
                      </a:lnTo>
                      <a:lnTo>
                        <a:pt x="153" y="1243"/>
                      </a:lnTo>
                      <a:lnTo>
                        <a:pt x="154" y="1310"/>
                      </a:lnTo>
                      <a:lnTo>
                        <a:pt x="154" y="1323"/>
                      </a:lnTo>
                      <a:lnTo>
                        <a:pt x="157" y="1335"/>
                      </a:lnTo>
                      <a:lnTo>
                        <a:pt x="161" y="1346"/>
                      </a:lnTo>
                      <a:lnTo>
                        <a:pt x="168" y="1355"/>
                      </a:lnTo>
                      <a:lnTo>
                        <a:pt x="175" y="1363"/>
                      </a:lnTo>
                      <a:lnTo>
                        <a:pt x="184" y="1370"/>
                      </a:lnTo>
                      <a:lnTo>
                        <a:pt x="193" y="1375"/>
                      </a:lnTo>
                      <a:lnTo>
                        <a:pt x="204" y="1379"/>
                      </a:lnTo>
                      <a:lnTo>
                        <a:pt x="215" y="1382"/>
                      </a:lnTo>
                      <a:lnTo>
                        <a:pt x="227" y="1383"/>
                      </a:lnTo>
                      <a:lnTo>
                        <a:pt x="239" y="1383"/>
                      </a:lnTo>
                      <a:lnTo>
                        <a:pt x="251" y="1382"/>
                      </a:lnTo>
                      <a:lnTo>
                        <a:pt x="262" y="1379"/>
                      </a:lnTo>
                      <a:lnTo>
                        <a:pt x="274" y="1375"/>
                      </a:lnTo>
                      <a:lnTo>
                        <a:pt x="283" y="1370"/>
                      </a:lnTo>
                      <a:lnTo>
                        <a:pt x="294" y="1363"/>
                      </a:lnTo>
                      <a:lnTo>
                        <a:pt x="299" y="1349"/>
                      </a:lnTo>
                      <a:lnTo>
                        <a:pt x="303" y="1334"/>
                      </a:lnTo>
                      <a:lnTo>
                        <a:pt x="306" y="1319"/>
                      </a:lnTo>
                      <a:lnTo>
                        <a:pt x="309" y="1303"/>
                      </a:lnTo>
                      <a:lnTo>
                        <a:pt x="311" y="1272"/>
                      </a:lnTo>
                      <a:lnTo>
                        <a:pt x="313" y="1241"/>
                      </a:lnTo>
                      <a:lnTo>
                        <a:pt x="313" y="1170"/>
                      </a:lnTo>
                      <a:lnTo>
                        <a:pt x="311" y="1101"/>
                      </a:lnTo>
                      <a:lnTo>
                        <a:pt x="311" y="1030"/>
                      </a:lnTo>
                      <a:lnTo>
                        <a:pt x="311" y="958"/>
                      </a:lnTo>
                      <a:lnTo>
                        <a:pt x="311" y="887"/>
                      </a:lnTo>
                      <a:lnTo>
                        <a:pt x="313" y="816"/>
                      </a:lnTo>
                      <a:lnTo>
                        <a:pt x="313" y="745"/>
                      </a:lnTo>
                      <a:lnTo>
                        <a:pt x="313" y="674"/>
                      </a:lnTo>
                      <a:lnTo>
                        <a:pt x="330" y="674"/>
                      </a:lnTo>
                      <a:lnTo>
                        <a:pt x="347" y="674"/>
                      </a:lnTo>
                      <a:lnTo>
                        <a:pt x="347" y="756"/>
                      </a:lnTo>
                      <a:lnTo>
                        <a:pt x="347" y="838"/>
                      </a:lnTo>
                      <a:lnTo>
                        <a:pt x="347" y="918"/>
                      </a:lnTo>
                      <a:lnTo>
                        <a:pt x="347" y="1000"/>
                      </a:lnTo>
                      <a:lnTo>
                        <a:pt x="347" y="1082"/>
                      </a:lnTo>
                      <a:lnTo>
                        <a:pt x="347" y="1162"/>
                      </a:lnTo>
                      <a:lnTo>
                        <a:pt x="347" y="1244"/>
                      </a:lnTo>
                      <a:lnTo>
                        <a:pt x="349" y="1324"/>
                      </a:lnTo>
                      <a:lnTo>
                        <a:pt x="350" y="1333"/>
                      </a:lnTo>
                      <a:lnTo>
                        <a:pt x="351" y="1341"/>
                      </a:lnTo>
                      <a:lnTo>
                        <a:pt x="354" y="1347"/>
                      </a:lnTo>
                      <a:lnTo>
                        <a:pt x="357" y="1354"/>
                      </a:lnTo>
                      <a:lnTo>
                        <a:pt x="361" y="1359"/>
                      </a:lnTo>
                      <a:lnTo>
                        <a:pt x="366" y="1363"/>
                      </a:lnTo>
                      <a:lnTo>
                        <a:pt x="370" y="1369"/>
                      </a:lnTo>
                      <a:lnTo>
                        <a:pt x="377" y="1373"/>
                      </a:lnTo>
                      <a:lnTo>
                        <a:pt x="388" y="1378"/>
                      </a:lnTo>
                      <a:lnTo>
                        <a:pt x="401" y="1382"/>
                      </a:lnTo>
                      <a:lnTo>
                        <a:pt x="416" y="1383"/>
                      </a:lnTo>
                      <a:lnTo>
                        <a:pt x="429" y="1382"/>
                      </a:lnTo>
                      <a:lnTo>
                        <a:pt x="444" y="1379"/>
                      </a:lnTo>
                      <a:lnTo>
                        <a:pt x="457" y="1375"/>
                      </a:lnTo>
                      <a:lnTo>
                        <a:pt x="469" y="1369"/>
                      </a:lnTo>
                      <a:lnTo>
                        <a:pt x="480" y="1359"/>
                      </a:lnTo>
                      <a:lnTo>
                        <a:pt x="484" y="1355"/>
                      </a:lnTo>
                      <a:lnTo>
                        <a:pt x="488" y="1350"/>
                      </a:lnTo>
                      <a:lnTo>
                        <a:pt x="492" y="1343"/>
                      </a:lnTo>
                      <a:lnTo>
                        <a:pt x="495" y="1338"/>
                      </a:lnTo>
                      <a:lnTo>
                        <a:pt x="496" y="1331"/>
                      </a:lnTo>
                      <a:lnTo>
                        <a:pt x="498" y="1323"/>
                      </a:lnTo>
                      <a:lnTo>
                        <a:pt x="499" y="1316"/>
                      </a:lnTo>
                      <a:lnTo>
                        <a:pt x="498" y="1308"/>
                      </a:lnTo>
                      <a:lnTo>
                        <a:pt x="499" y="1240"/>
                      </a:lnTo>
                      <a:lnTo>
                        <a:pt x="499" y="1173"/>
                      </a:lnTo>
                      <a:lnTo>
                        <a:pt x="499" y="1106"/>
                      </a:lnTo>
                      <a:lnTo>
                        <a:pt x="499" y="1038"/>
                      </a:lnTo>
                      <a:lnTo>
                        <a:pt x="499" y="971"/>
                      </a:lnTo>
                      <a:lnTo>
                        <a:pt x="499" y="902"/>
                      </a:lnTo>
                      <a:lnTo>
                        <a:pt x="499" y="835"/>
                      </a:lnTo>
                      <a:lnTo>
                        <a:pt x="499" y="767"/>
                      </a:lnTo>
                      <a:lnTo>
                        <a:pt x="499" y="700"/>
                      </a:lnTo>
                      <a:lnTo>
                        <a:pt x="499" y="633"/>
                      </a:lnTo>
                      <a:lnTo>
                        <a:pt x="499" y="564"/>
                      </a:lnTo>
                      <a:lnTo>
                        <a:pt x="499" y="497"/>
                      </a:lnTo>
                      <a:lnTo>
                        <a:pt x="499" y="429"/>
                      </a:lnTo>
                      <a:lnTo>
                        <a:pt x="499" y="362"/>
                      </a:lnTo>
                      <a:lnTo>
                        <a:pt x="499" y="293"/>
                      </a:lnTo>
                      <a:lnTo>
                        <a:pt x="499" y="226"/>
                      </a:lnTo>
                      <a:lnTo>
                        <a:pt x="510" y="226"/>
                      </a:lnTo>
                      <a:lnTo>
                        <a:pt x="520" y="226"/>
                      </a:lnTo>
                      <a:lnTo>
                        <a:pt x="532" y="226"/>
                      </a:lnTo>
                      <a:lnTo>
                        <a:pt x="542" y="225"/>
                      </a:lnTo>
                      <a:lnTo>
                        <a:pt x="542" y="273"/>
                      </a:lnTo>
                      <a:lnTo>
                        <a:pt x="542" y="320"/>
                      </a:lnTo>
                      <a:lnTo>
                        <a:pt x="542" y="367"/>
                      </a:lnTo>
                      <a:lnTo>
                        <a:pt x="542" y="414"/>
                      </a:lnTo>
                      <a:lnTo>
                        <a:pt x="542" y="461"/>
                      </a:lnTo>
                      <a:lnTo>
                        <a:pt x="542" y="508"/>
                      </a:lnTo>
                      <a:lnTo>
                        <a:pt x="542" y="556"/>
                      </a:lnTo>
                      <a:lnTo>
                        <a:pt x="542" y="603"/>
                      </a:lnTo>
                      <a:lnTo>
                        <a:pt x="543" y="617"/>
                      </a:lnTo>
                      <a:lnTo>
                        <a:pt x="546" y="631"/>
                      </a:lnTo>
                      <a:lnTo>
                        <a:pt x="553" y="645"/>
                      </a:lnTo>
                      <a:lnTo>
                        <a:pt x="561" y="657"/>
                      </a:lnTo>
                      <a:lnTo>
                        <a:pt x="565" y="662"/>
                      </a:lnTo>
                      <a:lnTo>
                        <a:pt x="570" y="667"/>
                      </a:lnTo>
                      <a:lnTo>
                        <a:pt x="577" y="670"/>
                      </a:lnTo>
                      <a:lnTo>
                        <a:pt x="582" y="674"/>
                      </a:lnTo>
                      <a:lnTo>
                        <a:pt x="589" y="676"/>
                      </a:lnTo>
                      <a:lnTo>
                        <a:pt x="597" y="677"/>
                      </a:lnTo>
                      <a:lnTo>
                        <a:pt x="604" y="677"/>
                      </a:lnTo>
                      <a:lnTo>
                        <a:pt x="612" y="676"/>
                      </a:lnTo>
                      <a:lnTo>
                        <a:pt x="618" y="676"/>
                      </a:lnTo>
                      <a:lnTo>
                        <a:pt x="624" y="674"/>
                      </a:lnTo>
                      <a:lnTo>
                        <a:pt x="629" y="672"/>
                      </a:lnTo>
                      <a:lnTo>
                        <a:pt x="634" y="669"/>
                      </a:lnTo>
                      <a:lnTo>
                        <a:pt x="638" y="665"/>
                      </a:lnTo>
                      <a:lnTo>
                        <a:pt x="642" y="661"/>
                      </a:lnTo>
                      <a:lnTo>
                        <a:pt x="645" y="655"/>
                      </a:lnTo>
                      <a:lnTo>
                        <a:pt x="649" y="650"/>
                      </a:lnTo>
                      <a:lnTo>
                        <a:pt x="653" y="639"/>
                      </a:lnTo>
                      <a:lnTo>
                        <a:pt x="656" y="627"/>
                      </a:lnTo>
                      <a:lnTo>
                        <a:pt x="658" y="615"/>
                      </a:lnTo>
                      <a:lnTo>
                        <a:pt x="658" y="603"/>
                      </a:lnTo>
                      <a:lnTo>
                        <a:pt x="658" y="555"/>
                      </a:lnTo>
                      <a:lnTo>
                        <a:pt x="658" y="505"/>
                      </a:lnTo>
                      <a:lnTo>
                        <a:pt x="658" y="457"/>
                      </a:lnTo>
                      <a:lnTo>
                        <a:pt x="658" y="409"/>
                      </a:lnTo>
                      <a:lnTo>
                        <a:pt x="658" y="360"/>
                      </a:lnTo>
                      <a:lnTo>
                        <a:pt x="658" y="311"/>
                      </a:lnTo>
                      <a:lnTo>
                        <a:pt x="658" y="263"/>
                      </a:lnTo>
                      <a:lnTo>
                        <a:pt x="658" y="214"/>
                      </a:lnTo>
                      <a:lnTo>
                        <a:pt x="658" y="192"/>
                      </a:lnTo>
                      <a:lnTo>
                        <a:pt x="657" y="169"/>
                      </a:lnTo>
                      <a:lnTo>
                        <a:pt x="654" y="146"/>
                      </a:lnTo>
                      <a:lnTo>
                        <a:pt x="650" y="123"/>
                      </a:lnTo>
                      <a:lnTo>
                        <a:pt x="648" y="111"/>
                      </a:lnTo>
                      <a:lnTo>
                        <a:pt x="644" y="100"/>
                      </a:lnTo>
                      <a:lnTo>
                        <a:pt x="640" y="90"/>
                      </a:lnTo>
                      <a:lnTo>
                        <a:pt x="634" y="80"/>
                      </a:lnTo>
                      <a:lnTo>
                        <a:pt x="629" y="71"/>
                      </a:lnTo>
                      <a:lnTo>
                        <a:pt x="622" y="61"/>
                      </a:lnTo>
                      <a:lnTo>
                        <a:pt x="614" y="53"/>
                      </a:lnTo>
                      <a:lnTo>
                        <a:pt x="605" y="45"/>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41" name="Group 55">
                <a:extLst>
                  <a:ext uri="{FF2B5EF4-FFF2-40B4-BE49-F238E27FC236}">
                    <a16:creationId xmlns:a16="http://schemas.microsoft.com/office/drawing/2014/main" id="{D28D8C63-0A90-1B19-02AA-693E81D9634F}"/>
                  </a:ext>
                </a:extLst>
              </p:cNvPr>
              <p:cNvGrpSpPr/>
              <p:nvPr/>
            </p:nvGrpSpPr>
            <p:grpSpPr>
              <a:xfrm>
                <a:off x="8999521" y="2591953"/>
                <a:ext cx="271137" cy="607684"/>
                <a:chOff x="3327401" y="4335463"/>
                <a:chExt cx="407988" cy="914400"/>
              </a:xfrm>
              <a:solidFill>
                <a:schemeClr val="bg1">
                  <a:lumMod val="75000"/>
                </a:schemeClr>
              </a:solidFill>
            </p:grpSpPr>
            <p:sp>
              <p:nvSpPr>
                <p:cNvPr id="366" name="Freeform 58">
                  <a:extLst>
                    <a:ext uri="{FF2B5EF4-FFF2-40B4-BE49-F238E27FC236}">
                      <a16:creationId xmlns:a16="http://schemas.microsoft.com/office/drawing/2014/main" id="{8CA3E82E-7F1E-C449-15B7-70A2F2D31049}"/>
                    </a:ext>
                  </a:extLst>
                </p:cNvPr>
                <p:cNvSpPr>
                  <a:spLocks/>
                </p:cNvSpPr>
                <p:nvPr/>
              </p:nvSpPr>
              <p:spPr bwMode="auto">
                <a:xfrm>
                  <a:off x="3455988" y="4335463"/>
                  <a:ext cx="149225" cy="147638"/>
                </a:xfrm>
                <a:custGeom>
                  <a:avLst/>
                  <a:gdLst>
                    <a:gd name="T0" fmla="*/ 283 w 283"/>
                    <a:gd name="T1" fmla="*/ 144 h 278"/>
                    <a:gd name="T2" fmla="*/ 280 w 283"/>
                    <a:gd name="T3" fmla="*/ 111 h 278"/>
                    <a:gd name="T4" fmla="*/ 270 w 283"/>
                    <a:gd name="T5" fmla="*/ 80 h 278"/>
                    <a:gd name="T6" fmla="*/ 251 w 283"/>
                    <a:gd name="T7" fmla="*/ 52 h 278"/>
                    <a:gd name="T8" fmla="*/ 227 w 283"/>
                    <a:gd name="T9" fmla="*/ 29 h 278"/>
                    <a:gd name="T10" fmla="*/ 197 w 283"/>
                    <a:gd name="T11" fmla="*/ 12 h 278"/>
                    <a:gd name="T12" fmla="*/ 165 w 283"/>
                    <a:gd name="T13" fmla="*/ 1 h 278"/>
                    <a:gd name="T14" fmla="*/ 132 w 283"/>
                    <a:gd name="T15" fmla="*/ 0 h 278"/>
                    <a:gd name="T16" fmla="*/ 97 w 283"/>
                    <a:gd name="T17" fmla="*/ 6 h 278"/>
                    <a:gd name="T18" fmla="*/ 66 w 283"/>
                    <a:gd name="T19" fmla="*/ 24 h 278"/>
                    <a:gd name="T20" fmla="*/ 39 w 283"/>
                    <a:gd name="T21" fmla="*/ 46 h 278"/>
                    <a:gd name="T22" fmla="*/ 19 w 283"/>
                    <a:gd name="T23" fmla="*/ 76 h 278"/>
                    <a:gd name="T24" fmla="*/ 6 w 283"/>
                    <a:gd name="T25" fmla="*/ 108 h 278"/>
                    <a:gd name="T26" fmla="*/ 0 w 283"/>
                    <a:gd name="T27" fmla="*/ 142 h 278"/>
                    <a:gd name="T28" fmla="*/ 4 w 283"/>
                    <a:gd name="T29" fmla="*/ 177 h 278"/>
                    <a:gd name="T30" fmla="*/ 14 w 283"/>
                    <a:gd name="T31" fmla="*/ 201 h 278"/>
                    <a:gd name="T32" fmla="*/ 23 w 283"/>
                    <a:gd name="T33" fmla="*/ 217 h 278"/>
                    <a:gd name="T34" fmla="*/ 35 w 283"/>
                    <a:gd name="T35" fmla="*/ 233 h 278"/>
                    <a:gd name="T36" fmla="*/ 50 w 283"/>
                    <a:gd name="T37" fmla="*/ 248 h 278"/>
                    <a:gd name="T38" fmla="*/ 67 w 283"/>
                    <a:gd name="T39" fmla="*/ 260 h 278"/>
                    <a:gd name="T40" fmla="*/ 86 w 283"/>
                    <a:gd name="T41" fmla="*/ 268 h 278"/>
                    <a:gd name="T42" fmla="*/ 105 w 283"/>
                    <a:gd name="T43" fmla="*/ 274 h 278"/>
                    <a:gd name="T44" fmla="*/ 125 w 283"/>
                    <a:gd name="T45" fmla="*/ 278 h 278"/>
                    <a:gd name="T46" fmla="*/ 157 w 283"/>
                    <a:gd name="T47" fmla="*/ 278 h 278"/>
                    <a:gd name="T48" fmla="*/ 187 w 283"/>
                    <a:gd name="T49" fmla="*/ 272 h 278"/>
                    <a:gd name="T50" fmla="*/ 207 w 283"/>
                    <a:gd name="T51" fmla="*/ 265 h 278"/>
                    <a:gd name="T52" fmla="*/ 224 w 283"/>
                    <a:gd name="T53" fmla="*/ 256 h 278"/>
                    <a:gd name="T54" fmla="*/ 240 w 283"/>
                    <a:gd name="T55" fmla="*/ 244 h 278"/>
                    <a:gd name="T56" fmla="*/ 255 w 283"/>
                    <a:gd name="T57" fmla="*/ 229 h 278"/>
                    <a:gd name="T58" fmla="*/ 266 w 283"/>
                    <a:gd name="T59" fmla="*/ 213 h 278"/>
                    <a:gd name="T60" fmla="*/ 275 w 283"/>
                    <a:gd name="T61" fmla="*/ 194 h 278"/>
                    <a:gd name="T62" fmla="*/ 280 w 283"/>
                    <a:gd name="T63" fmla="*/ 17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278">
                      <a:moveTo>
                        <a:pt x="282" y="162"/>
                      </a:moveTo>
                      <a:lnTo>
                        <a:pt x="283" y="144"/>
                      </a:lnTo>
                      <a:lnTo>
                        <a:pt x="283" y="128"/>
                      </a:lnTo>
                      <a:lnTo>
                        <a:pt x="280" y="111"/>
                      </a:lnTo>
                      <a:lnTo>
                        <a:pt x="276" y="95"/>
                      </a:lnTo>
                      <a:lnTo>
                        <a:pt x="270" y="80"/>
                      </a:lnTo>
                      <a:lnTo>
                        <a:pt x="262" y="65"/>
                      </a:lnTo>
                      <a:lnTo>
                        <a:pt x="251" y="52"/>
                      </a:lnTo>
                      <a:lnTo>
                        <a:pt x="239" y="40"/>
                      </a:lnTo>
                      <a:lnTo>
                        <a:pt x="227" y="29"/>
                      </a:lnTo>
                      <a:lnTo>
                        <a:pt x="212" y="20"/>
                      </a:lnTo>
                      <a:lnTo>
                        <a:pt x="197" y="12"/>
                      </a:lnTo>
                      <a:lnTo>
                        <a:pt x="181" y="5"/>
                      </a:lnTo>
                      <a:lnTo>
                        <a:pt x="165" y="1"/>
                      </a:lnTo>
                      <a:lnTo>
                        <a:pt x="149" y="0"/>
                      </a:lnTo>
                      <a:lnTo>
                        <a:pt x="132" y="0"/>
                      </a:lnTo>
                      <a:lnTo>
                        <a:pt x="114" y="2"/>
                      </a:lnTo>
                      <a:lnTo>
                        <a:pt x="97" y="6"/>
                      </a:lnTo>
                      <a:lnTo>
                        <a:pt x="81" y="14"/>
                      </a:lnTo>
                      <a:lnTo>
                        <a:pt x="66" y="24"/>
                      </a:lnTo>
                      <a:lnTo>
                        <a:pt x="52" y="34"/>
                      </a:lnTo>
                      <a:lnTo>
                        <a:pt x="39" y="46"/>
                      </a:lnTo>
                      <a:lnTo>
                        <a:pt x="28" y="60"/>
                      </a:lnTo>
                      <a:lnTo>
                        <a:pt x="19" y="76"/>
                      </a:lnTo>
                      <a:lnTo>
                        <a:pt x="12" y="91"/>
                      </a:lnTo>
                      <a:lnTo>
                        <a:pt x="6" y="108"/>
                      </a:lnTo>
                      <a:lnTo>
                        <a:pt x="3" y="124"/>
                      </a:lnTo>
                      <a:lnTo>
                        <a:pt x="0" y="142"/>
                      </a:lnTo>
                      <a:lnTo>
                        <a:pt x="2" y="159"/>
                      </a:lnTo>
                      <a:lnTo>
                        <a:pt x="4" y="177"/>
                      </a:lnTo>
                      <a:lnTo>
                        <a:pt x="10" y="193"/>
                      </a:lnTo>
                      <a:lnTo>
                        <a:pt x="14" y="201"/>
                      </a:lnTo>
                      <a:lnTo>
                        <a:pt x="18" y="209"/>
                      </a:lnTo>
                      <a:lnTo>
                        <a:pt x="23" y="217"/>
                      </a:lnTo>
                      <a:lnTo>
                        <a:pt x="30" y="223"/>
                      </a:lnTo>
                      <a:lnTo>
                        <a:pt x="35" y="233"/>
                      </a:lnTo>
                      <a:lnTo>
                        <a:pt x="43" y="240"/>
                      </a:lnTo>
                      <a:lnTo>
                        <a:pt x="50" y="248"/>
                      </a:lnTo>
                      <a:lnTo>
                        <a:pt x="59" y="254"/>
                      </a:lnTo>
                      <a:lnTo>
                        <a:pt x="67" y="260"/>
                      </a:lnTo>
                      <a:lnTo>
                        <a:pt x="77" y="264"/>
                      </a:lnTo>
                      <a:lnTo>
                        <a:pt x="86" y="268"/>
                      </a:lnTo>
                      <a:lnTo>
                        <a:pt x="95" y="272"/>
                      </a:lnTo>
                      <a:lnTo>
                        <a:pt x="105" y="274"/>
                      </a:lnTo>
                      <a:lnTo>
                        <a:pt x="115" y="277"/>
                      </a:lnTo>
                      <a:lnTo>
                        <a:pt x="125" y="278"/>
                      </a:lnTo>
                      <a:lnTo>
                        <a:pt x="136" y="278"/>
                      </a:lnTo>
                      <a:lnTo>
                        <a:pt x="157" y="278"/>
                      </a:lnTo>
                      <a:lnTo>
                        <a:pt x="177" y="274"/>
                      </a:lnTo>
                      <a:lnTo>
                        <a:pt x="187" y="272"/>
                      </a:lnTo>
                      <a:lnTo>
                        <a:pt x="197" y="269"/>
                      </a:lnTo>
                      <a:lnTo>
                        <a:pt x="207" y="265"/>
                      </a:lnTo>
                      <a:lnTo>
                        <a:pt x="215" y="261"/>
                      </a:lnTo>
                      <a:lnTo>
                        <a:pt x="224" y="256"/>
                      </a:lnTo>
                      <a:lnTo>
                        <a:pt x="232" y="250"/>
                      </a:lnTo>
                      <a:lnTo>
                        <a:pt x="240" y="244"/>
                      </a:lnTo>
                      <a:lnTo>
                        <a:pt x="248" y="237"/>
                      </a:lnTo>
                      <a:lnTo>
                        <a:pt x="255" y="229"/>
                      </a:lnTo>
                      <a:lnTo>
                        <a:pt x="260" y="221"/>
                      </a:lnTo>
                      <a:lnTo>
                        <a:pt x="266" y="213"/>
                      </a:lnTo>
                      <a:lnTo>
                        <a:pt x="271" y="203"/>
                      </a:lnTo>
                      <a:lnTo>
                        <a:pt x="275" y="194"/>
                      </a:lnTo>
                      <a:lnTo>
                        <a:pt x="278" y="185"/>
                      </a:lnTo>
                      <a:lnTo>
                        <a:pt x="280" y="174"/>
                      </a:lnTo>
                      <a:lnTo>
                        <a:pt x="282" y="1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67" name="Freeform 59">
                  <a:extLst>
                    <a:ext uri="{FF2B5EF4-FFF2-40B4-BE49-F238E27FC236}">
                      <a16:creationId xmlns:a16="http://schemas.microsoft.com/office/drawing/2014/main" id="{0377FB9B-AD01-50A3-5A97-D1B9FCE42A2B}"/>
                    </a:ext>
                  </a:extLst>
                </p:cNvPr>
                <p:cNvSpPr>
                  <a:spLocks/>
                </p:cNvSpPr>
                <p:nvPr/>
              </p:nvSpPr>
              <p:spPr bwMode="auto">
                <a:xfrm>
                  <a:off x="3327401" y="4506913"/>
                  <a:ext cx="407988" cy="742950"/>
                </a:xfrm>
                <a:custGeom>
                  <a:avLst/>
                  <a:gdLst>
                    <a:gd name="T0" fmla="*/ 690 w 770"/>
                    <a:gd name="T1" fmla="*/ 245 h 1403"/>
                    <a:gd name="T2" fmla="*/ 650 w 770"/>
                    <a:gd name="T3" fmla="*/ 122 h 1403"/>
                    <a:gd name="T4" fmla="*/ 616 w 770"/>
                    <a:gd name="T5" fmla="*/ 60 h 1403"/>
                    <a:gd name="T6" fmla="*/ 573 w 770"/>
                    <a:gd name="T7" fmla="*/ 25 h 1403"/>
                    <a:gd name="T8" fmla="*/ 521 w 770"/>
                    <a:gd name="T9" fmla="*/ 6 h 1403"/>
                    <a:gd name="T10" fmla="*/ 451 w 770"/>
                    <a:gd name="T11" fmla="*/ 0 h 1403"/>
                    <a:gd name="T12" fmla="*/ 323 w 770"/>
                    <a:gd name="T13" fmla="*/ 0 h 1403"/>
                    <a:gd name="T14" fmla="*/ 238 w 770"/>
                    <a:gd name="T15" fmla="*/ 8 h 1403"/>
                    <a:gd name="T16" fmla="*/ 178 w 770"/>
                    <a:gd name="T17" fmla="*/ 36 h 1403"/>
                    <a:gd name="T18" fmla="*/ 135 w 770"/>
                    <a:gd name="T19" fmla="*/ 88 h 1403"/>
                    <a:gd name="T20" fmla="*/ 95 w 770"/>
                    <a:gd name="T21" fmla="*/ 197 h 1403"/>
                    <a:gd name="T22" fmla="*/ 59 w 770"/>
                    <a:gd name="T23" fmla="*/ 325 h 1403"/>
                    <a:gd name="T24" fmla="*/ 20 w 770"/>
                    <a:gd name="T25" fmla="*/ 457 h 1403"/>
                    <a:gd name="T26" fmla="*/ 1 w 770"/>
                    <a:gd name="T27" fmla="*/ 568 h 1403"/>
                    <a:gd name="T28" fmla="*/ 24 w 770"/>
                    <a:gd name="T29" fmla="*/ 596 h 1403"/>
                    <a:gd name="T30" fmla="*/ 60 w 770"/>
                    <a:gd name="T31" fmla="*/ 603 h 1403"/>
                    <a:gd name="T32" fmla="*/ 95 w 770"/>
                    <a:gd name="T33" fmla="*/ 590 h 1403"/>
                    <a:gd name="T34" fmla="*/ 124 w 770"/>
                    <a:gd name="T35" fmla="*/ 521 h 1403"/>
                    <a:gd name="T36" fmla="*/ 175 w 770"/>
                    <a:gd name="T37" fmla="*/ 342 h 1403"/>
                    <a:gd name="T38" fmla="*/ 229 w 770"/>
                    <a:gd name="T39" fmla="*/ 199 h 1403"/>
                    <a:gd name="T40" fmla="*/ 181 w 770"/>
                    <a:gd name="T41" fmla="*/ 437 h 1403"/>
                    <a:gd name="T42" fmla="*/ 96 w 770"/>
                    <a:gd name="T43" fmla="*/ 765 h 1403"/>
                    <a:gd name="T44" fmla="*/ 202 w 770"/>
                    <a:gd name="T45" fmla="*/ 848 h 1403"/>
                    <a:gd name="T46" fmla="*/ 244 w 770"/>
                    <a:gd name="T47" fmla="*/ 1035 h 1403"/>
                    <a:gd name="T48" fmla="*/ 244 w 770"/>
                    <a:gd name="T49" fmla="*/ 1284 h 1403"/>
                    <a:gd name="T50" fmla="*/ 258 w 770"/>
                    <a:gd name="T51" fmla="*/ 1379 h 1403"/>
                    <a:gd name="T52" fmla="*/ 297 w 770"/>
                    <a:gd name="T53" fmla="*/ 1401 h 1403"/>
                    <a:gd name="T54" fmla="*/ 340 w 770"/>
                    <a:gd name="T55" fmla="*/ 1394 h 1403"/>
                    <a:gd name="T56" fmla="*/ 368 w 770"/>
                    <a:gd name="T57" fmla="*/ 1359 h 1403"/>
                    <a:gd name="T58" fmla="*/ 372 w 770"/>
                    <a:gd name="T59" fmla="*/ 1159 h 1403"/>
                    <a:gd name="T60" fmla="*/ 372 w 770"/>
                    <a:gd name="T61" fmla="*/ 910 h 1403"/>
                    <a:gd name="T62" fmla="*/ 412 w 770"/>
                    <a:gd name="T63" fmla="*/ 907 h 1403"/>
                    <a:gd name="T64" fmla="*/ 412 w 770"/>
                    <a:gd name="T65" fmla="*/ 1149 h 1403"/>
                    <a:gd name="T66" fmla="*/ 412 w 770"/>
                    <a:gd name="T67" fmla="*/ 1336 h 1403"/>
                    <a:gd name="T68" fmla="*/ 418 w 770"/>
                    <a:gd name="T69" fmla="*/ 1363 h 1403"/>
                    <a:gd name="T70" fmla="*/ 433 w 770"/>
                    <a:gd name="T71" fmla="*/ 1386 h 1403"/>
                    <a:gd name="T72" fmla="*/ 457 w 770"/>
                    <a:gd name="T73" fmla="*/ 1401 h 1403"/>
                    <a:gd name="T74" fmla="*/ 485 w 770"/>
                    <a:gd name="T75" fmla="*/ 1403 h 1403"/>
                    <a:gd name="T76" fmla="*/ 510 w 770"/>
                    <a:gd name="T77" fmla="*/ 1393 h 1403"/>
                    <a:gd name="T78" fmla="*/ 532 w 770"/>
                    <a:gd name="T79" fmla="*/ 1367 h 1403"/>
                    <a:gd name="T80" fmla="*/ 541 w 770"/>
                    <a:gd name="T81" fmla="*/ 1267 h 1403"/>
                    <a:gd name="T82" fmla="*/ 541 w 770"/>
                    <a:gd name="T83" fmla="*/ 1028 h 1403"/>
                    <a:gd name="T84" fmla="*/ 584 w 770"/>
                    <a:gd name="T85" fmla="*/ 848 h 1403"/>
                    <a:gd name="T86" fmla="*/ 686 w 770"/>
                    <a:gd name="T87" fmla="*/ 764 h 1403"/>
                    <a:gd name="T88" fmla="*/ 588 w 770"/>
                    <a:gd name="T89" fmla="*/ 430 h 1403"/>
                    <a:gd name="T90" fmla="*/ 532 w 770"/>
                    <a:gd name="T91" fmla="*/ 189 h 1403"/>
                    <a:gd name="T92" fmla="*/ 553 w 770"/>
                    <a:gd name="T93" fmla="*/ 216 h 1403"/>
                    <a:gd name="T94" fmla="*/ 596 w 770"/>
                    <a:gd name="T95" fmla="*/ 352 h 1403"/>
                    <a:gd name="T96" fmla="*/ 650 w 770"/>
                    <a:gd name="T97" fmla="*/ 523 h 1403"/>
                    <a:gd name="T98" fmla="*/ 678 w 770"/>
                    <a:gd name="T99" fmla="*/ 584 h 1403"/>
                    <a:gd name="T100" fmla="*/ 701 w 770"/>
                    <a:gd name="T101" fmla="*/ 599 h 1403"/>
                    <a:gd name="T102" fmla="*/ 752 w 770"/>
                    <a:gd name="T103" fmla="*/ 599 h 1403"/>
                    <a:gd name="T104" fmla="*/ 770 w 770"/>
                    <a:gd name="T105" fmla="*/ 548 h 1403"/>
                    <a:gd name="T106" fmla="*/ 762 w 770"/>
                    <a:gd name="T107" fmla="*/ 486 h 1403"/>
                    <a:gd name="T108" fmla="*/ 730 w 770"/>
                    <a:gd name="T109" fmla="*/ 38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0" h="1403">
                      <a:moveTo>
                        <a:pt x="722" y="352"/>
                      </a:moveTo>
                      <a:lnTo>
                        <a:pt x="710" y="316"/>
                      </a:lnTo>
                      <a:lnTo>
                        <a:pt x="699" y="281"/>
                      </a:lnTo>
                      <a:lnTo>
                        <a:pt x="690" y="245"/>
                      </a:lnTo>
                      <a:lnTo>
                        <a:pt x="679" y="209"/>
                      </a:lnTo>
                      <a:lnTo>
                        <a:pt x="669" y="174"/>
                      </a:lnTo>
                      <a:lnTo>
                        <a:pt x="656" y="139"/>
                      </a:lnTo>
                      <a:lnTo>
                        <a:pt x="650" y="122"/>
                      </a:lnTo>
                      <a:lnTo>
                        <a:pt x="642" y="104"/>
                      </a:lnTo>
                      <a:lnTo>
                        <a:pt x="634" y="88"/>
                      </a:lnTo>
                      <a:lnTo>
                        <a:pt x="624" y="72"/>
                      </a:lnTo>
                      <a:lnTo>
                        <a:pt x="616" y="60"/>
                      </a:lnTo>
                      <a:lnTo>
                        <a:pt x="607" y="49"/>
                      </a:lnTo>
                      <a:lnTo>
                        <a:pt x="596" y="40"/>
                      </a:lnTo>
                      <a:lnTo>
                        <a:pt x="585" y="32"/>
                      </a:lnTo>
                      <a:lnTo>
                        <a:pt x="573" y="25"/>
                      </a:lnTo>
                      <a:lnTo>
                        <a:pt x="561" y="18"/>
                      </a:lnTo>
                      <a:lnTo>
                        <a:pt x="548" y="13"/>
                      </a:lnTo>
                      <a:lnTo>
                        <a:pt x="536" y="9"/>
                      </a:lnTo>
                      <a:lnTo>
                        <a:pt x="521" y="6"/>
                      </a:lnTo>
                      <a:lnTo>
                        <a:pt x="508" y="4"/>
                      </a:lnTo>
                      <a:lnTo>
                        <a:pt x="494" y="1"/>
                      </a:lnTo>
                      <a:lnTo>
                        <a:pt x="479" y="1"/>
                      </a:lnTo>
                      <a:lnTo>
                        <a:pt x="451" y="0"/>
                      </a:lnTo>
                      <a:lnTo>
                        <a:pt x="425" y="1"/>
                      </a:lnTo>
                      <a:lnTo>
                        <a:pt x="391" y="1"/>
                      </a:lnTo>
                      <a:lnTo>
                        <a:pt x="356" y="1"/>
                      </a:lnTo>
                      <a:lnTo>
                        <a:pt x="323" y="0"/>
                      </a:lnTo>
                      <a:lnTo>
                        <a:pt x="288" y="1"/>
                      </a:lnTo>
                      <a:lnTo>
                        <a:pt x="270" y="2"/>
                      </a:lnTo>
                      <a:lnTo>
                        <a:pt x="254" y="5"/>
                      </a:lnTo>
                      <a:lnTo>
                        <a:pt x="238" y="8"/>
                      </a:lnTo>
                      <a:lnTo>
                        <a:pt x="222" y="12"/>
                      </a:lnTo>
                      <a:lnTo>
                        <a:pt x="206" y="18"/>
                      </a:lnTo>
                      <a:lnTo>
                        <a:pt x="191" y="26"/>
                      </a:lnTo>
                      <a:lnTo>
                        <a:pt x="178" y="36"/>
                      </a:lnTo>
                      <a:lnTo>
                        <a:pt x="164" y="47"/>
                      </a:lnTo>
                      <a:lnTo>
                        <a:pt x="154" y="60"/>
                      </a:lnTo>
                      <a:lnTo>
                        <a:pt x="144" y="73"/>
                      </a:lnTo>
                      <a:lnTo>
                        <a:pt x="135" y="88"/>
                      </a:lnTo>
                      <a:lnTo>
                        <a:pt x="128" y="103"/>
                      </a:lnTo>
                      <a:lnTo>
                        <a:pt x="115" y="132"/>
                      </a:lnTo>
                      <a:lnTo>
                        <a:pt x="104" y="165"/>
                      </a:lnTo>
                      <a:lnTo>
                        <a:pt x="95" y="197"/>
                      </a:lnTo>
                      <a:lnTo>
                        <a:pt x="87" y="229"/>
                      </a:lnTo>
                      <a:lnTo>
                        <a:pt x="77" y="261"/>
                      </a:lnTo>
                      <a:lnTo>
                        <a:pt x="68" y="293"/>
                      </a:lnTo>
                      <a:lnTo>
                        <a:pt x="59" y="325"/>
                      </a:lnTo>
                      <a:lnTo>
                        <a:pt x="49" y="359"/>
                      </a:lnTo>
                      <a:lnTo>
                        <a:pt x="38" y="391"/>
                      </a:lnTo>
                      <a:lnTo>
                        <a:pt x="29" y="425"/>
                      </a:lnTo>
                      <a:lnTo>
                        <a:pt x="20" y="457"/>
                      </a:lnTo>
                      <a:lnTo>
                        <a:pt x="10" y="490"/>
                      </a:lnTo>
                      <a:lnTo>
                        <a:pt x="4" y="524"/>
                      </a:lnTo>
                      <a:lnTo>
                        <a:pt x="0" y="557"/>
                      </a:lnTo>
                      <a:lnTo>
                        <a:pt x="1" y="568"/>
                      </a:lnTo>
                      <a:lnTo>
                        <a:pt x="5" y="576"/>
                      </a:lnTo>
                      <a:lnTo>
                        <a:pt x="9" y="584"/>
                      </a:lnTo>
                      <a:lnTo>
                        <a:pt x="16" y="591"/>
                      </a:lnTo>
                      <a:lnTo>
                        <a:pt x="24" y="596"/>
                      </a:lnTo>
                      <a:lnTo>
                        <a:pt x="32" y="600"/>
                      </a:lnTo>
                      <a:lnTo>
                        <a:pt x="41" y="603"/>
                      </a:lnTo>
                      <a:lnTo>
                        <a:pt x="50" y="604"/>
                      </a:lnTo>
                      <a:lnTo>
                        <a:pt x="60" y="603"/>
                      </a:lnTo>
                      <a:lnTo>
                        <a:pt x="69" y="602"/>
                      </a:lnTo>
                      <a:lnTo>
                        <a:pt x="79" y="599"/>
                      </a:lnTo>
                      <a:lnTo>
                        <a:pt x="87" y="595"/>
                      </a:lnTo>
                      <a:lnTo>
                        <a:pt x="95" y="590"/>
                      </a:lnTo>
                      <a:lnTo>
                        <a:pt x="101" y="583"/>
                      </a:lnTo>
                      <a:lnTo>
                        <a:pt x="107" y="575"/>
                      </a:lnTo>
                      <a:lnTo>
                        <a:pt x="109" y="565"/>
                      </a:lnTo>
                      <a:lnTo>
                        <a:pt x="124" y="521"/>
                      </a:lnTo>
                      <a:lnTo>
                        <a:pt x="138" y="477"/>
                      </a:lnTo>
                      <a:lnTo>
                        <a:pt x="151" y="431"/>
                      </a:lnTo>
                      <a:lnTo>
                        <a:pt x="163" y="387"/>
                      </a:lnTo>
                      <a:lnTo>
                        <a:pt x="175" y="342"/>
                      </a:lnTo>
                      <a:lnTo>
                        <a:pt x="189" y="296"/>
                      </a:lnTo>
                      <a:lnTo>
                        <a:pt x="202" y="252"/>
                      </a:lnTo>
                      <a:lnTo>
                        <a:pt x="217" y="207"/>
                      </a:lnTo>
                      <a:lnTo>
                        <a:pt x="229" y="199"/>
                      </a:lnTo>
                      <a:lnTo>
                        <a:pt x="242" y="190"/>
                      </a:lnTo>
                      <a:lnTo>
                        <a:pt x="222" y="273"/>
                      </a:lnTo>
                      <a:lnTo>
                        <a:pt x="202" y="355"/>
                      </a:lnTo>
                      <a:lnTo>
                        <a:pt x="181" y="437"/>
                      </a:lnTo>
                      <a:lnTo>
                        <a:pt x="159" y="519"/>
                      </a:lnTo>
                      <a:lnTo>
                        <a:pt x="138" y="600"/>
                      </a:lnTo>
                      <a:lnTo>
                        <a:pt x="118" y="683"/>
                      </a:lnTo>
                      <a:lnTo>
                        <a:pt x="96" y="765"/>
                      </a:lnTo>
                      <a:lnTo>
                        <a:pt x="76" y="847"/>
                      </a:lnTo>
                      <a:lnTo>
                        <a:pt x="118" y="848"/>
                      </a:lnTo>
                      <a:lnTo>
                        <a:pt x="159" y="848"/>
                      </a:lnTo>
                      <a:lnTo>
                        <a:pt x="202" y="848"/>
                      </a:lnTo>
                      <a:lnTo>
                        <a:pt x="244" y="848"/>
                      </a:lnTo>
                      <a:lnTo>
                        <a:pt x="244" y="910"/>
                      </a:lnTo>
                      <a:lnTo>
                        <a:pt x="244" y="973"/>
                      </a:lnTo>
                      <a:lnTo>
                        <a:pt x="244" y="1035"/>
                      </a:lnTo>
                      <a:lnTo>
                        <a:pt x="244" y="1098"/>
                      </a:lnTo>
                      <a:lnTo>
                        <a:pt x="244" y="1159"/>
                      </a:lnTo>
                      <a:lnTo>
                        <a:pt x="244" y="1221"/>
                      </a:lnTo>
                      <a:lnTo>
                        <a:pt x="244" y="1284"/>
                      </a:lnTo>
                      <a:lnTo>
                        <a:pt x="245" y="1346"/>
                      </a:lnTo>
                      <a:lnTo>
                        <a:pt x="248" y="1359"/>
                      </a:lnTo>
                      <a:lnTo>
                        <a:pt x="252" y="1370"/>
                      </a:lnTo>
                      <a:lnTo>
                        <a:pt x="258" y="1379"/>
                      </a:lnTo>
                      <a:lnTo>
                        <a:pt x="266" y="1387"/>
                      </a:lnTo>
                      <a:lnTo>
                        <a:pt x="276" y="1394"/>
                      </a:lnTo>
                      <a:lnTo>
                        <a:pt x="286" y="1398"/>
                      </a:lnTo>
                      <a:lnTo>
                        <a:pt x="297" y="1401"/>
                      </a:lnTo>
                      <a:lnTo>
                        <a:pt x="308" y="1402"/>
                      </a:lnTo>
                      <a:lnTo>
                        <a:pt x="319" y="1401"/>
                      </a:lnTo>
                      <a:lnTo>
                        <a:pt x="329" y="1398"/>
                      </a:lnTo>
                      <a:lnTo>
                        <a:pt x="340" y="1394"/>
                      </a:lnTo>
                      <a:lnTo>
                        <a:pt x="349" y="1389"/>
                      </a:lnTo>
                      <a:lnTo>
                        <a:pt x="357" y="1381"/>
                      </a:lnTo>
                      <a:lnTo>
                        <a:pt x="363" y="1371"/>
                      </a:lnTo>
                      <a:lnTo>
                        <a:pt x="368" y="1359"/>
                      </a:lnTo>
                      <a:lnTo>
                        <a:pt x="370" y="1347"/>
                      </a:lnTo>
                      <a:lnTo>
                        <a:pt x="372" y="1284"/>
                      </a:lnTo>
                      <a:lnTo>
                        <a:pt x="372" y="1222"/>
                      </a:lnTo>
                      <a:lnTo>
                        <a:pt x="372" y="1159"/>
                      </a:lnTo>
                      <a:lnTo>
                        <a:pt x="372" y="1098"/>
                      </a:lnTo>
                      <a:lnTo>
                        <a:pt x="372" y="1035"/>
                      </a:lnTo>
                      <a:lnTo>
                        <a:pt x="372" y="973"/>
                      </a:lnTo>
                      <a:lnTo>
                        <a:pt x="372" y="910"/>
                      </a:lnTo>
                      <a:lnTo>
                        <a:pt x="372" y="848"/>
                      </a:lnTo>
                      <a:lnTo>
                        <a:pt x="392" y="847"/>
                      </a:lnTo>
                      <a:lnTo>
                        <a:pt x="411" y="847"/>
                      </a:lnTo>
                      <a:lnTo>
                        <a:pt x="412" y="907"/>
                      </a:lnTo>
                      <a:lnTo>
                        <a:pt x="412" y="968"/>
                      </a:lnTo>
                      <a:lnTo>
                        <a:pt x="412" y="1028"/>
                      </a:lnTo>
                      <a:lnTo>
                        <a:pt x="412" y="1088"/>
                      </a:lnTo>
                      <a:lnTo>
                        <a:pt x="412" y="1149"/>
                      </a:lnTo>
                      <a:lnTo>
                        <a:pt x="412" y="1209"/>
                      </a:lnTo>
                      <a:lnTo>
                        <a:pt x="412" y="1269"/>
                      </a:lnTo>
                      <a:lnTo>
                        <a:pt x="412" y="1330"/>
                      </a:lnTo>
                      <a:lnTo>
                        <a:pt x="412" y="1336"/>
                      </a:lnTo>
                      <a:lnTo>
                        <a:pt x="412" y="1343"/>
                      </a:lnTo>
                      <a:lnTo>
                        <a:pt x="414" y="1350"/>
                      </a:lnTo>
                      <a:lnTo>
                        <a:pt x="415" y="1357"/>
                      </a:lnTo>
                      <a:lnTo>
                        <a:pt x="418" y="1363"/>
                      </a:lnTo>
                      <a:lnTo>
                        <a:pt x="420" y="1370"/>
                      </a:lnTo>
                      <a:lnTo>
                        <a:pt x="425" y="1375"/>
                      </a:lnTo>
                      <a:lnTo>
                        <a:pt x="429" y="1381"/>
                      </a:lnTo>
                      <a:lnTo>
                        <a:pt x="433" y="1386"/>
                      </a:lnTo>
                      <a:lnTo>
                        <a:pt x="438" y="1391"/>
                      </a:lnTo>
                      <a:lnTo>
                        <a:pt x="443" y="1394"/>
                      </a:lnTo>
                      <a:lnTo>
                        <a:pt x="450" y="1398"/>
                      </a:lnTo>
                      <a:lnTo>
                        <a:pt x="457" y="1401"/>
                      </a:lnTo>
                      <a:lnTo>
                        <a:pt x="463" y="1402"/>
                      </a:lnTo>
                      <a:lnTo>
                        <a:pt x="470" y="1403"/>
                      </a:lnTo>
                      <a:lnTo>
                        <a:pt x="477" y="1403"/>
                      </a:lnTo>
                      <a:lnTo>
                        <a:pt x="485" y="1403"/>
                      </a:lnTo>
                      <a:lnTo>
                        <a:pt x="492" y="1402"/>
                      </a:lnTo>
                      <a:lnTo>
                        <a:pt x="498" y="1399"/>
                      </a:lnTo>
                      <a:lnTo>
                        <a:pt x="504" y="1397"/>
                      </a:lnTo>
                      <a:lnTo>
                        <a:pt x="510" y="1393"/>
                      </a:lnTo>
                      <a:lnTo>
                        <a:pt x="516" y="1389"/>
                      </a:lnTo>
                      <a:lnTo>
                        <a:pt x="520" y="1385"/>
                      </a:lnTo>
                      <a:lnTo>
                        <a:pt x="524" y="1379"/>
                      </a:lnTo>
                      <a:lnTo>
                        <a:pt x="532" y="1367"/>
                      </a:lnTo>
                      <a:lnTo>
                        <a:pt x="537" y="1354"/>
                      </a:lnTo>
                      <a:lnTo>
                        <a:pt x="540" y="1340"/>
                      </a:lnTo>
                      <a:lnTo>
                        <a:pt x="540" y="1327"/>
                      </a:lnTo>
                      <a:lnTo>
                        <a:pt x="541" y="1267"/>
                      </a:lnTo>
                      <a:lnTo>
                        <a:pt x="542" y="1208"/>
                      </a:lnTo>
                      <a:lnTo>
                        <a:pt x="542" y="1147"/>
                      </a:lnTo>
                      <a:lnTo>
                        <a:pt x="541" y="1087"/>
                      </a:lnTo>
                      <a:lnTo>
                        <a:pt x="541" y="1028"/>
                      </a:lnTo>
                      <a:lnTo>
                        <a:pt x="541" y="968"/>
                      </a:lnTo>
                      <a:lnTo>
                        <a:pt x="541" y="907"/>
                      </a:lnTo>
                      <a:lnTo>
                        <a:pt x="542" y="848"/>
                      </a:lnTo>
                      <a:lnTo>
                        <a:pt x="584" y="848"/>
                      </a:lnTo>
                      <a:lnTo>
                        <a:pt x="626" y="848"/>
                      </a:lnTo>
                      <a:lnTo>
                        <a:pt x="667" y="848"/>
                      </a:lnTo>
                      <a:lnTo>
                        <a:pt x="709" y="848"/>
                      </a:lnTo>
                      <a:lnTo>
                        <a:pt x="686" y="764"/>
                      </a:lnTo>
                      <a:lnTo>
                        <a:pt x="662" y="681"/>
                      </a:lnTo>
                      <a:lnTo>
                        <a:pt x="636" y="598"/>
                      </a:lnTo>
                      <a:lnTo>
                        <a:pt x="612" y="515"/>
                      </a:lnTo>
                      <a:lnTo>
                        <a:pt x="588" y="430"/>
                      </a:lnTo>
                      <a:lnTo>
                        <a:pt x="564" y="347"/>
                      </a:lnTo>
                      <a:lnTo>
                        <a:pt x="541" y="264"/>
                      </a:lnTo>
                      <a:lnTo>
                        <a:pt x="521" y="179"/>
                      </a:lnTo>
                      <a:lnTo>
                        <a:pt x="532" y="189"/>
                      </a:lnTo>
                      <a:lnTo>
                        <a:pt x="542" y="198"/>
                      </a:lnTo>
                      <a:lnTo>
                        <a:pt x="547" y="203"/>
                      </a:lnTo>
                      <a:lnTo>
                        <a:pt x="551" y="210"/>
                      </a:lnTo>
                      <a:lnTo>
                        <a:pt x="553" y="216"/>
                      </a:lnTo>
                      <a:lnTo>
                        <a:pt x="556" y="224"/>
                      </a:lnTo>
                      <a:lnTo>
                        <a:pt x="571" y="265"/>
                      </a:lnTo>
                      <a:lnTo>
                        <a:pt x="584" y="308"/>
                      </a:lnTo>
                      <a:lnTo>
                        <a:pt x="596" y="352"/>
                      </a:lnTo>
                      <a:lnTo>
                        <a:pt x="610" y="395"/>
                      </a:lnTo>
                      <a:lnTo>
                        <a:pt x="623" y="438"/>
                      </a:lnTo>
                      <a:lnTo>
                        <a:pt x="636" y="481"/>
                      </a:lnTo>
                      <a:lnTo>
                        <a:pt x="650" y="523"/>
                      </a:lnTo>
                      <a:lnTo>
                        <a:pt x="664" y="565"/>
                      </a:lnTo>
                      <a:lnTo>
                        <a:pt x="669" y="572"/>
                      </a:lnTo>
                      <a:lnTo>
                        <a:pt x="673" y="579"/>
                      </a:lnTo>
                      <a:lnTo>
                        <a:pt x="678" y="584"/>
                      </a:lnTo>
                      <a:lnTo>
                        <a:pt x="683" y="590"/>
                      </a:lnTo>
                      <a:lnTo>
                        <a:pt x="689" y="592"/>
                      </a:lnTo>
                      <a:lnTo>
                        <a:pt x="695" y="596"/>
                      </a:lnTo>
                      <a:lnTo>
                        <a:pt x="701" y="599"/>
                      </a:lnTo>
                      <a:lnTo>
                        <a:pt x="709" y="600"/>
                      </a:lnTo>
                      <a:lnTo>
                        <a:pt x="722" y="602"/>
                      </a:lnTo>
                      <a:lnTo>
                        <a:pt x="737" y="602"/>
                      </a:lnTo>
                      <a:lnTo>
                        <a:pt x="752" y="599"/>
                      </a:lnTo>
                      <a:lnTo>
                        <a:pt x="765" y="595"/>
                      </a:lnTo>
                      <a:lnTo>
                        <a:pt x="769" y="579"/>
                      </a:lnTo>
                      <a:lnTo>
                        <a:pt x="770" y="564"/>
                      </a:lnTo>
                      <a:lnTo>
                        <a:pt x="770" y="548"/>
                      </a:lnTo>
                      <a:lnTo>
                        <a:pt x="769" y="533"/>
                      </a:lnTo>
                      <a:lnTo>
                        <a:pt x="768" y="517"/>
                      </a:lnTo>
                      <a:lnTo>
                        <a:pt x="765" y="502"/>
                      </a:lnTo>
                      <a:lnTo>
                        <a:pt x="762" y="486"/>
                      </a:lnTo>
                      <a:lnTo>
                        <a:pt x="758" y="472"/>
                      </a:lnTo>
                      <a:lnTo>
                        <a:pt x="749" y="442"/>
                      </a:lnTo>
                      <a:lnTo>
                        <a:pt x="740" y="411"/>
                      </a:lnTo>
                      <a:lnTo>
                        <a:pt x="730" y="382"/>
                      </a:lnTo>
                      <a:lnTo>
                        <a:pt x="722" y="3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42" name="Group 61">
                <a:extLst>
                  <a:ext uri="{FF2B5EF4-FFF2-40B4-BE49-F238E27FC236}">
                    <a16:creationId xmlns:a16="http://schemas.microsoft.com/office/drawing/2014/main" id="{BF72BA1D-001A-8092-9ECC-D698D1C5A6EE}"/>
                  </a:ext>
                </a:extLst>
              </p:cNvPr>
              <p:cNvGrpSpPr/>
              <p:nvPr/>
            </p:nvGrpSpPr>
            <p:grpSpPr>
              <a:xfrm>
                <a:off x="9389582" y="2591953"/>
                <a:ext cx="271137" cy="607684"/>
                <a:chOff x="3327401" y="4335463"/>
                <a:chExt cx="407988" cy="914400"/>
              </a:xfrm>
              <a:solidFill>
                <a:schemeClr val="bg1">
                  <a:lumMod val="75000"/>
                </a:schemeClr>
              </a:solidFill>
            </p:grpSpPr>
            <p:sp>
              <p:nvSpPr>
                <p:cNvPr id="364" name="Freeform 58">
                  <a:extLst>
                    <a:ext uri="{FF2B5EF4-FFF2-40B4-BE49-F238E27FC236}">
                      <a16:creationId xmlns:a16="http://schemas.microsoft.com/office/drawing/2014/main" id="{10C215CD-37CF-A9DE-AD98-25C059003C85}"/>
                    </a:ext>
                  </a:extLst>
                </p:cNvPr>
                <p:cNvSpPr>
                  <a:spLocks/>
                </p:cNvSpPr>
                <p:nvPr/>
              </p:nvSpPr>
              <p:spPr bwMode="auto">
                <a:xfrm>
                  <a:off x="3455988" y="4335463"/>
                  <a:ext cx="149225" cy="147638"/>
                </a:xfrm>
                <a:custGeom>
                  <a:avLst/>
                  <a:gdLst>
                    <a:gd name="T0" fmla="*/ 283 w 283"/>
                    <a:gd name="T1" fmla="*/ 144 h 278"/>
                    <a:gd name="T2" fmla="*/ 280 w 283"/>
                    <a:gd name="T3" fmla="*/ 111 h 278"/>
                    <a:gd name="T4" fmla="*/ 270 w 283"/>
                    <a:gd name="T5" fmla="*/ 80 h 278"/>
                    <a:gd name="T6" fmla="*/ 251 w 283"/>
                    <a:gd name="T7" fmla="*/ 52 h 278"/>
                    <a:gd name="T8" fmla="*/ 227 w 283"/>
                    <a:gd name="T9" fmla="*/ 29 h 278"/>
                    <a:gd name="T10" fmla="*/ 197 w 283"/>
                    <a:gd name="T11" fmla="*/ 12 h 278"/>
                    <a:gd name="T12" fmla="*/ 165 w 283"/>
                    <a:gd name="T13" fmla="*/ 1 h 278"/>
                    <a:gd name="T14" fmla="*/ 132 w 283"/>
                    <a:gd name="T15" fmla="*/ 0 h 278"/>
                    <a:gd name="T16" fmla="*/ 97 w 283"/>
                    <a:gd name="T17" fmla="*/ 6 h 278"/>
                    <a:gd name="T18" fmla="*/ 66 w 283"/>
                    <a:gd name="T19" fmla="*/ 24 h 278"/>
                    <a:gd name="T20" fmla="*/ 39 w 283"/>
                    <a:gd name="T21" fmla="*/ 46 h 278"/>
                    <a:gd name="T22" fmla="*/ 19 w 283"/>
                    <a:gd name="T23" fmla="*/ 76 h 278"/>
                    <a:gd name="T24" fmla="*/ 6 w 283"/>
                    <a:gd name="T25" fmla="*/ 108 h 278"/>
                    <a:gd name="T26" fmla="*/ 0 w 283"/>
                    <a:gd name="T27" fmla="*/ 142 h 278"/>
                    <a:gd name="T28" fmla="*/ 4 w 283"/>
                    <a:gd name="T29" fmla="*/ 177 h 278"/>
                    <a:gd name="T30" fmla="*/ 14 w 283"/>
                    <a:gd name="T31" fmla="*/ 201 h 278"/>
                    <a:gd name="T32" fmla="*/ 23 w 283"/>
                    <a:gd name="T33" fmla="*/ 217 h 278"/>
                    <a:gd name="T34" fmla="*/ 35 w 283"/>
                    <a:gd name="T35" fmla="*/ 233 h 278"/>
                    <a:gd name="T36" fmla="*/ 50 w 283"/>
                    <a:gd name="T37" fmla="*/ 248 h 278"/>
                    <a:gd name="T38" fmla="*/ 67 w 283"/>
                    <a:gd name="T39" fmla="*/ 260 h 278"/>
                    <a:gd name="T40" fmla="*/ 86 w 283"/>
                    <a:gd name="T41" fmla="*/ 268 h 278"/>
                    <a:gd name="T42" fmla="*/ 105 w 283"/>
                    <a:gd name="T43" fmla="*/ 274 h 278"/>
                    <a:gd name="T44" fmla="*/ 125 w 283"/>
                    <a:gd name="T45" fmla="*/ 278 h 278"/>
                    <a:gd name="T46" fmla="*/ 157 w 283"/>
                    <a:gd name="T47" fmla="*/ 278 h 278"/>
                    <a:gd name="T48" fmla="*/ 187 w 283"/>
                    <a:gd name="T49" fmla="*/ 272 h 278"/>
                    <a:gd name="T50" fmla="*/ 207 w 283"/>
                    <a:gd name="T51" fmla="*/ 265 h 278"/>
                    <a:gd name="T52" fmla="*/ 224 w 283"/>
                    <a:gd name="T53" fmla="*/ 256 h 278"/>
                    <a:gd name="T54" fmla="*/ 240 w 283"/>
                    <a:gd name="T55" fmla="*/ 244 h 278"/>
                    <a:gd name="T56" fmla="*/ 255 w 283"/>
                    <a:gd name="T57" fmla="*/ 229 h 278"/>
                    <a:gd name="T58" fmla="*/ 266 w 283"/>
                    <a:gd name="T59" fmla="*/ 213 h 278"/>
                    <a:gd name="T60" fmla="*/ 275 w 283"/>
                    <a:gd name="T61" fmla="*/ 194 h 278"/>
                    <a:gd name="T62" fmla="*/ 280 w 283"/>
                    <a:gd name="T63" fmla="*/ 17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278">
                      <a:moveTo>
                        <a:pt x="282" y="162"/>
                      </a:moveTo>
                      <a:lnTo>
                        <a:pt x="283" y="144"/>
                      </a:lnTo>
                      <a:lnTo>
                        <a:pt x="283" y="128"/>
                      </a:lnTo>
                      <a:lnTo>
                        <a:pt x="280" y="111"/>
                      </a:lnTo>
                      <a:lnTo>
                        <a:pt x="276" y="95"/>
                      </a:lnTo>
                      <a:lnTo>
                        <a:pt x="270" y="80"/>
                      </a:lnTo>
                      <a:lnTo>
                        <a:pt x="262" y="65"/>
                      </a:lnTo>
                      <a:lnTo>
                        <a:pt x="251" y="52"/>
                      </a:lnTo>
                      <a:lnTo>
                        <a:pt x="239" y="40"/>
                      </a:lnTo>
                      <a:lnTo>
                        <a:pt x="227" y="29"/>
                      </a:lnTo>
                      <a:lnTo>
                        <a:pt x="212" y="20"/>
                      </a:lnTo>
                      <a:lnTo>
                        <a:pt x="197" y="12"/>
                      </a:lnTo>
                      <a:lnTo>
                        <a:pt x="181" y="5"/>
                      </a:lnTo>
                      <a:lnTo>
                        <a:pt x="165" y="1"/>
                      </a:lnTo>
                      <a:lnTo>
                        <a:pt x="149" y="0"/>
                      </a:lnTo>
                      <a:lnTo>
                        <a:pt x="132" y="0"/>
                      </a:lnTo>
                      <a:lnTo>
                        <a:pt x="114" y="2"/>
                      </a:lnTo>
                      <a:lnTo>
                        <a:pt x="97" y="6"/>
                      </a:lnTo>
                      <a:lnTo>
                        <a:pt x="81" y="14"/>
                      </a:lnTo>
                      <a:lnTo>
                        <a:pt x="66" y="24"/>
                      </a:lnTo>
                      <a:lnTo>
                        <a:pt x="52" y="34"/>
                      </a:lnTo>
                      <a:lnTo>
                        <a:pt x="39" y="46"/>
                      </a:lnTo>
                      <a:lnTo>
                        <a:pt x="28" y="60"/>
                      </a:lnTo>
                      <a:lnTo>
                        <a:pt x="19" y="76"/>
                      </a:lnTo>
                      <a:lnTo>
                        <a:pt x="12" y="91"/>
                      </a:lnTo>
                      <a:lnTo>
                        <a:pt x="6" y="108"/>
                      </a:lnTo>
                      <a:lnTo>
                        <a:pt x="3" y="124"/>
                      </a:lnTo>
                      <a:lnTo>
                        <a:pt x="0" y="142"/>
                      </a:lnTo>
                      <a:lnTo>
                        <a:pt x="2" y="159"/>
                      </a:lnTo>
                      <a:lnTo>
                        <a:pt x="4" y="177"/>
                      </a:lnTo>
                      <a:lnTo>
                        <a:pt x="10" y="193"/>
                      </a:lnTo>
                      <a:lnTo>
                        <a:pt x="14" y="201"/>
                      </a:lnTo>
                      <a:lnTo>
                        <a:pt x="18" y="209"/>
                      </a:lnTo>
                      <a:lnTo>
                        <a:pt x="23" y="217"/>
                      </a:lnTo>
                      <a:lnTo>
                        <a:pt x="30" y="223"/>
                      </a:lnTo>
                      <a:lnTo>
                        <a:pt x="35" y="233"/>
                      </a:lnTo>
                      <a:lnTo>
                        <a:pt x="43" y="240"/>
                      </a:lnTo>
                      <a:lnTo>
                        <a:pt x="50" y="248"/>
                      </a:lnTo>
                      <a:lnTo>
                        <a:pt x="59" y="254"/>
                      </a:lnTo>
                      <a:lnTo>
                        <a:pt x="67" y="260"/>
                      </a:lnTo>
                      <a:lnTo>
                        <a:pt x="77" y="264"/>
                      </a:lnTo>
                      <a:lnTo>
                        <a:pt x="86" y="268"/>
                      </a:lnTo>
                      <a:lnTo>
                        <a:pt x="95" y="272"/>
                      </a:lnTo>
                      <a:lnTo>
                        <a:pt x="105" y="274"/>
                      </a:lnTo>
                      <a:lnTo>
                        <a:pt x="115" y="277"/>
                      </a:lnTo>
                      <a:lnTo>
                        <a:pt x="125" y="278"/>
                      </a:lnTo>
                      <a:lnTo>
                        <a:pt x="136" y="278"/>
                      </a:lnTo>
                      <a:lnTo>
                        <a:pt x="157" y="278"/>
                      </a:lnTo>
                      <a:lnTo>
                        <a:pt x="177" y="274"/>
                      </a:lnTo>
                      <a:lnTo>
                        <a:pt x="187" y="272"/>
                      </a:lnTo>
                      <a:lnTo>
                        <a:pt x="197" y="269"/>
                      </a:lnTo>
                      <a:lnTo>
                        <a:pt x="207" y="265"/>
                      </a:lnTo>
                      <a:lnTo>
                        <a:pt x="215" y="261"/>
                      </a:lnTo>
                      <a:lnTo>
                        <a:pt x="224" y="256"/>
                      </a:lnTo>
                      <a:lnTo>
                        <a:pt x="232" y="250"/>
                      </a:lnTo>
                      <a:lnTo>
                        <a:pt x="240" y="244"/>
                      </a:lnTo>
                      <a:lnTo>
                        <a:pt x="248" y="237"/>
                      </a:lnTo>
                      <a:lnTo>
                        <a:pt x="255" y="229"/>
                      </a:lnTo>
                      <a:lnTo>
                        <a:pt x="260" y="221"/>
                      </a:lnTo>
                      <a:lnTo>
                        <a:pt x="266" y="213"/>
                      </a:lnTo>
                      <a:lnTo>
                        <a:pt x="271" y="203"/>
                      </a:lnTo>
                      <a:lnTo>
                        <a:pt x="275" y="194"/>
                      </a:lnTo>
                      <a:lnTo>
                        <a:pt x="278" y="185"/>
                      </a:lnTo>
                      <a:lnTo>
                        <a:pt x="280" y="174"/>
                      </a:lnTo>
                      <a:lnTo>
                        <a:pt x="282" y="1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65" name="Freeform 59">
                  <a:extLst>
                    <a:ext uri="{FF2B5EF4-FFF2-40B4-BE49-F238E27FC236}">
                      <a16:creationId xmlns:a16="http://schemas.microsoft.com/office/drawing/2014/main" id="{5BDCBE9C-2F5C-8B29-347D-282CA134A753}"/>
                    </a:ext>
                  </a:extLst>
                </p:cNvPr>
                <p:cNvSpPr>
                  <a:spLocks/>
                </p:cNvSpPr>
                <p:nvPr/>
              </p:nvSpPr>
              <p:spPr bwMode="auto">
                <a:xfrm>
                  <a:off x="3327401" y="4506913"/>
                  <a:ext cx="407988" cy="742950"/>
                </a:xfrm>
                <a:custGeom>
                  <a:avLst/>
                  <a:gdLst>
                    <a:gd name="T0" fmla="*/ 690 w 770"/>
                    <a:gd name="T1" fmla="*/ 245 h 1403"/>
                    <a:gd name="T2" fmla="*/ 650 w 770"/>
                    <a:gd name="T3" fmla="*/ 122 h 1403"/>
                    <a:gd name="T4" fmla="*/ 616 w 770"/>
                    <a:gd name="T5" fmla="*/ 60 h 1403"/>
                    <a:gd name="T6" fmla="*/ 573 w 770"/>
                    <a:gd name="T7" fmla="*/ 25 h 1403"/>
                    <a:gd name="T8" fmla="*/ 521 w 770"/>
                    <a:gd name="T9" fmla="*/ 6 h 1403"/>
                    <a:gd name="T10" fmla="*/ 451 w 770"/>
                    <a:gd name="T11" fmla="*/ 0 h 1403"/>
                    <a:gd name="T12" fmla="*/ 323 w 770"/>
                    <a:gd name="T13" fmla="*/ 0 h 1403"/>
                    <a:gd name="T14" fmla="*/ 238 w 770"/>
                    <a:gd name="T15" fmla="*/ 8 h 1403"/>
                    <a:gd name="T16" fmla="*/ 178 w 770"/>
                    <a:gd name="T17" fmla="*/ 36 h 1403"/>
                    <a:gd name="T18" fmla="*/ 135 w 770"/>
                    <a:gd name="T19" fmla="*/ 88 h 1403"/>
                    <a:gd name="T20" fmla="*/ 95 w 770"/>
                    <a:gd name="T21" fmla="*/ 197 h 1403"/>
                    <a:gd name="T22" fmla="*/ 59 w 770"/>
                    <a:gd name="T23" fmla="*/ 325 h 1403"/>
                    <a:gd name="T24" fmla="*/ 20 w 770"/>
                    <a:gd name="T25" fmla="*/ 457 h 1403"/>
                    <a:gd name="T26" fmla="*/ 1 w 770"/>
                    <a:gd name="T27" fmla="*/ 568 h 1403"/>
                    <a:gd name="T28" fmla="*/ 24 w 770"/>
                    <a:gd name="T29" fmla="*/ 596 h 1403"/>
                    <a:gd name="T30" fmla="*/ 60 w 770"/>
                    <a:gd name="T31" fmla="*/ 603 h 1403"/>
                    <a:gd name="T32" fmla="*/ 95 w 770"/>
                    <a:gd name="T33" fmla="*/ 590 h 1403"/>
                    <a:gd name="T34" fmla="*/ 124 w 770"/>
                    <a:gd name="T35" fmla="*/ 521 h 1403"/>
                    <a:gd name="T36" fmla="*/ 175 w 770"/>
                    <a:gd name="T37" fmla="*/ 342 h 1403"/>
                    <a:gd name="T38" fmla="*/ 229 w 770"/>
                    <a:gd name="T39" fmla="*/ 199 h 1403"/>
                    <a:gd name="T40" fmla="*/ 181 w 770"/>
                    <a:gd name="T41" fmla="*/ 437 h 1403"/>
                    <a:gd name="T42" fmla="*/ 96 w 770"/>
                    <a:gd name="T43" fmla="*/ 765 h 1403"/>
                    <a:gd name="T44" fmla="*/ 202 w 770"/>
                    <a:gd name="T45" fmla="*/ 848 h 1403"/>
                    <a:gd name="T46" fmla="*/ 244 w 770"/>
                    <a:gd name="T47" fmla="*/ 1035 h 1403"/>
                    <a:gd name="T48" fmla="*/ 244 w 770"/>
                    <a:gd name="T49" fmla="*/ 1284 h 1403"/>
                    <a:gd name="T50" fmla="*/ 258 w 770"/>
                    <a:gd name="T51" fmla="*/ 1379 h 1403"/>
                    <a:gd name="T52" fmla="*/ 297 w 770"/>
                    <a:gd name="T53" fmla="*/ 1401 h 1403"/>
                    <a:gd name="T54" fmla="*/ 340 w 770"/>
                    <a:gd name="T55" fmla="*/ 1394 h 1403"/>
                    <a:gd name="T56" fmla="*/ 368 w 770"/>
                    <a:gd name="T57" fmla="*/ 1359 h 1403"/>
                    <a:gd name="T58" fmla="*/ 372 w 770"/>
                    <a:gd name="T59" fmla="*/ 1159 h 1403"/>
                    <a:gd name="T60" fmla="*/ 372 w 770"/>
                    <a:gd name="T61" fmla="*/ 910 h 1403"/>
                    <a:gd name="T62" fmla="*/ 412 w 770"/>
                    <a:gd name="T63" fmla="*/ 907 h 1403"/>
                    <a:gd name="T64" fmla="*/ 412 w 770"/>
                    <a:gd name="T65" fmla="*/ 1149 h 1403"/>
                    <a:gd name="T66" fmla="*/ 412 w 770"/>
                    <a:gd name="T67" fmla="*/ 1336 h 1403"/>
                    <a:gd name="T68" fmla="*/ 418 w 770"/>
                    <a:gd name="T69" fmla="*/ 1363 h 1403"/>
                    <a:gd name="T70" fmla="*/ 433 w 770"/>
                    <a:gd name="T71" fmla="*/ 1386 h 1403"/>
                    <a:gd name="T72" fmla="*/ 457 w 770"/>
                    <a:gd name="T73" fmla="*/ 1401 h 1403"/>
                    <a:gd name="T74" fmla="*/ 485 w 770"/>
                    <a:gd name="T75" fmla="*/ 1403 h 1403"/>
                    <a:gd name="T76" fmla="*/ 510 w 770"/>
                    <a:gd name="T77" fmla="*/ 1393 h 1403"/>
                    <a:gd name="T78" fmla="*/ 532 w 770"/>
                    <a:gd name="T79" fmla="*/ 1367 h 1403"/>
                    <a:gd name="T80" fmla="*/ 541 w 770"/>
                    <a:gd name="T81" fmla="*/ 1267 h 1403"/>
                    <a:gd name="T82" fmla="*/ 541 w 770"/>
                    <a:gd name="T83" fmla="*/ 1028 h 1403"/>
                    <a:gd name="T84" fmla="*/ 584 w 770"/>
                    <a:gd name="T85" fmla="*/ 848 h 1403"/>
                    <a:gd name="T86" fmla="*/ 686 w 770"/>
                    <a:gd name="T87" fmla="*/ 764 h 1403"/>
                    <a:gd name="T88" fmla="*/ 588 w 770"/>
                    <a:gd name="T89" fmla="*/ 430 h 1403"/>
                    <a:gd name="T90" fmla="*/ 532 w 770"/>
                    <a:gd name="T91" fmla="*/ 189 h 1403"/>
                    <a:gd name="T92" fmla="*/ 553 w 770"/>
                    <a:gd name="T93" fmla="*/ 216 h 1403"/>
                    <a:gd name="T94" fmla="*/ 596 w 770"/>
                    <a:gd name="T95" fmla="*/ 352 h 1403"/>
                    <a:gd name="T96" fmla="*/ 650 w 770"/>
                    <a:gd name="T97" fmla="*/ 523 h 1403"/>
                    <a:gd name="T98" fmla="*/ 678 w 770"/>
                    <a:gd name="T99" fmla="*/ 584 h 1403"/>
                    <a:gd name="T100" fmla="*/ 701 w 770"/>
                    <a:gd name="T101" fmla="*/ 599 h 1403"/>
                    <a:gd name="T102" fmla="*/ 752 w 770"/>
                    <a:gd name="T103" fmla="*/ 599 h 1403"/>
                    <a:gd name="T104" fmla="*/ 770 w 770"/>
                    <a:gd name="T105" fmla="*/ 548 h 1403"/>
                    <a:gd name="T106" fmla="*/ 762 w 770"/>
                    <a:gd name="T107" fmla="*/ 486 h 1403"/>
                    <a:gd name="T108" fmla="*/ 730 w 770"/>
                    <a:gd name="T109" fmla="*/ 38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0" h="1403">
                      <a:moveTo>
                        <a:pt x="722" y="352"/>
                      </a:moveTo>
                      <a:lnTo>
                        <a:pt x="710" y="316"/>
                      </a:lnTo>
                      <a:lnTo>
                        <a:pt x="699" y="281"/>
                      </a:lnTo>
                      <a:lnTo>
                        <a:pt x="690" y="245"/>
                      </a:lnTo>
                      <a:lnTo>
                        <a:pt x="679" y="209"/>
                      </a:lnTo>
                      <a:lnTo>
                        <a:pt x="669" y="174"/>
                      </a:lnTo>
                      <a:lnTo>
                        <a:pt x="656" y="139"/>
                      </a:lnTo>
                      <a:lnTo>
                        <a:pt x="650" y="122"/>
                      </a:lnTo>
                      <a:lnTo>
                        <a:pt x="642" y="104"/>
                      </a:lnTo>
                      <a:lnTo>
                        <a:pt x="634" y="88"/>
                      </a:lnTo>
                      <a:lnTo>
                        <a:pt x="624" y="72"/>
                      </a:lnTo>
                      <a:lnTo>
                        <a:pt x="616" y="60"/>
                      </a:lnTo>
                      <a:lnTo>
                        <a:pt x="607" y="49"/>
                      </a:lnTo>
                      <a:lnTo>
                        <a:pt x="596" y="40"/>
                      </a:lnTo>
                      <a:lnTo>
                        <a:pt x="585" y="32"/>
                      </a:lnTo>
                      <a:lnTo>
                        <a:pt x="573" y="25"/>
                      </a:lnTo>
                      <a:lnTo>
                        <a:pt x="561" y="18"/>
                      </a:lnTo>
                      <a:lnTo>
                        <a:pt x="548" y="13"/>
                      </a:lnTo>
                      <a:lnTo>
                        <a:pt x="536" y="9"/>
                      </a:lnTo>
                      <a:lnTo>
                        <a:pt x="521" y="6"/>
                      </a:lnTo>
                      <a:lnTo>
                        <a:pt x="508" y="4"/>
                      </a:lnTo>
                      <a:lnTo>
                        <a:pt x="494" y="1"/>
                      </a:lnTo>
                      <a:lnTo>
                        <a:pt x="479" y="1"/>
                      </a:lnTo>
                      <a:lnTo>
                        <a:pt x="451" y="0"/>
                      </a:lnTo>
                      <a:lnTo>
                        <a:pt x="425" y="1"/>
                      </a:lnTo>
                      <a:lnTo>
                        <a:pt x="391" y="1"/>
                      </a:lnTo>
                      <a:lnTo>
                        <a:pt x="356" y="1"/>
                      </a:lnTo>
                      <a:lnTo>
                        <a:pt x="323" y="0"/>
                      </a:lnTo>
                      <a:lnTo>
                        <a:pt x="288" y="1"/>
                      </a:lnTo>
                      <a:lnTo>
                        <a:pt x="270" y="2"/>
                      </a:lnTo>
                      <a:lnTo>
                        <a:pt x="254" y="5"/>
                      </a:lnTo>
                      <a:lnTo>
                        <a:pt x="238" y="8"/>
                      </a:lnTo>
                      <a:lnTo>
                        <a:pt x="222" y="12"/>
                      </a:lnTo>
                      <a:lnTo>
                        <a:pt x="206" y="18"/>
                      </a:lnTo>
                      <a:lnTo>
                        <a:pt x="191" y="26"/>
                      </a:lnTo>
                      <a:lnTo>
                        <a:pt x="178" y="36"/>
                      </a:lnTo>
                      <a:lnTo>
                        <a:pt x="164" y="47"/>
                      </a:lnTo>
                      <a:lnTo>
                        <a:pt x="154" y="60"/>
                      </a:lnTo>
                      <a:lnTo>
                        <a:pt x="144" y="73"/>
                      </a:lnTo>
                      <a:lnTo>
                        <a:pt x="135" y="88"/>
                      </a:lnTo>
                      <a:lnTo>
                        <a:pt x="128" y="103"/>
                      </a:lnTo>
                      <a:lnTo>
                        <a:pt x="115" y="132"/>
                      </a:lnTo>
                      <a:lnTo>
                        <a:pt x="104" y="165"/>
                      </a:lnTo>
                      <a:lnTo>
                        <a:pt x="95" y="197"/>
                      </a:lnTo>
                      <a:lnTo>
                        <a:pt x="87" y="229"/>
                      </a:lnTo>
                      <a:lnTo>
                        <a:pt x="77" y="261"/>
                      </a:lnTo>
                      <a:lnTo>
                        <a:pt x="68" y="293"/>
                      </a:lnTo>
                      <a:lnTo>
                        <a:pt x="59" y="325"/>
                      </a:lnTo>
                      <a:lnTo>
                        <a:pt x="49" y="359"/>
                      </a:lnTo>
                      <a:lnTo>
                        <a:pt x="38" y="391"/>
                      </a:lnTo>
                      <a:lnTo>
                        <a:pt x="29" y="425"/>
                      </a:lnTo>
                      <a:lnTo>
                        <a:pt x="20" y="457"/>
                      </a:lnTo>
                      <a:lnTo>
                        <a:pt x="10" y="490"/>
                      </a:lnTo>
                      <a:lnTo>
                        <a:pt x="4" y="524"/>
                      </a:lnTo>
                      <a:lnTo>
                        <a:pt x="0" y="557"/>
                      </a:lnTo>
                      <a:lnTo>
                        <a:pt x="1" y="568"/>
                      </a:lnTo>
                      <a:lnTo>
                        <a:pt x="5" y="576"/>
                      </a:lnTo>
                      <a:lnTo>
                        <a:pt x="9" y="584"/>
                      </a:lnTo>
                      <a:lnTo>
                        <a:pt x="16" y="591"/>
                      </a:lnTo>
                      <a:lnTo>
                        <a:pt x="24" y="596"/>
                      </a:lnTo>
                      <a:lnTo>
                        <a:pt x="32" y="600"/>
                      </a:lnTo>
                      <a:lnTo>
                        <a:pt x="41" y="603"/>
                      </a:lnTo>
                      <a:lnTo>
                        <a:pt x="50" y="604"/>
                      </a:lnTo>
                      <a:lnTo>
                        <a:pt x="60" y="603"/>
                      </a:lnTo>
                      <a:lnTo>
                        <a:pt x="69" y="602"/>
                      </a:lnTo>
                      <a:lnTo>
                        <a:pt x="79" y="599"/>
                      </a:lnTo>
                      <a:lnTo>
                        <a:pt x="87" y="595"/>
                      </a:lnTo>
                      <a:lnTo>
                        <a:pt x="95" y="590"/>
                      </a:lnTo>
                      <a:lnTo>
                        <a:pt x="101" y="583"/>
                      </a:lnTo>
                      <a:lnTo>
                        <a:pt x="107" y="575"/>
                      </a:lnTo>
                      <a:lnTo>
                        <a:pt x="109" y="565"/>
                      </a:lnTo>
                      <a:lnTo>
                        <a:pt x="124" y="521"/>
                      </a:lnTo>
                      <a:lnTo>
                        <a:pt x="138" y="477"/>
                      </a:lnTo>
                      <a:lnTo>
                        <a:pt x="151" y="431"/>
                      </a:lnTo>
                      <a:lnTo>
                        <a:pt x="163" y="387"/>
                      </a:lnTo>
                      <a:lnTo>
                        <a:pt x="175" y="342"/>
                      </a:lnTo>
                      <a:lnTo>
                        <a:pt x="189" y="296"/>
                      </a:lnTo>
                      <a:lnTo>
                        <a:pt x="202" y="252"/>
                      </a:lnTo>
                      <a:lnTo>
                        <a:pt x="217" y="207"/>
                      </a:lnTo>
                      <a:lnTo>
                        <a:pt x="229" y="199"/>
                      </a:lnTo>
                      <a:lnTo>
                        <a:pt x="242" y="190"/>
                      </a:lnTo>
                      <a:lnTo>
                        <a:pt x="222" y="273"/>
                      </a:lnTo>
                      <a:lnTo>
                        <a:pt x="202" y="355"/>
                      </a:lnTo>
                      <a:lnTo>
                        <a:pt x="181" y="437"/>
                      </a:lnTo>
                      <a:lnTo>
                        <a:pt x="159" y="519"/>
                      </a:lnTo>
                      <a:lnTo>
                        <a:pt x="138" y="600"/>
                      </a:lnTo>
                      <a:lnTo>
                        <a:pt x="118" y="683"/>
                      </a:lnTo>
                      <a:lnTo>
                        <a:pt x="96" y="765"/>
                      </a:lnTo>
                      <a:lnTo>
                        <a:pt x="76" y="847"/>
                      </a:lnTo>
                      <a:lnTo>
                        <a:pt x="118" y="848"/>
                      </a:lnTo>
                      <a:lnTo>
                        <a:pt x="159" y="848"/>
                      </a:lnTo>
                      <a:lnTo>
                        <a:pt x="202" y="848"/>
                      </a:lnTo>
                      <a:lnTo>
                        <a:pt x="244" y="848"/>
                      </a:lnTo>
                      <a:lnTo>
                        <a:pt x="244" y="910"/>
                      </a:lnTo>
                      <a:lnTo>
                        <a:pt x="244" y="973"/>
                      </a:lnTo>
                      <a:lnTo>
                        <a:pt x="244" y="1035"/>
                      </a:lnTo>
                      <a:lnTo>
                        <a:pt x="244" y="1098"/>
                      </a:lnTo>
                      <a:lnTo>
                        <a:pt x="244" y="1159"/>
                      </a:lnTo>
                      <a:lnTo>
                        <a:pt x="244" y="1221"/>
                      </a:lnTo>
                      <a:lnTo>
                        <a:pt x="244" y="1284"/>
                      </a:lnTo>
                      <a:lnTo>
                        <a:pt x="245" y="1346"/>
                      </a:lnTo>
                      <a:lnTo>
                        <a:pt x="248" y="1359"/>
                      </a:lnTo>
                      <a:lnTo>
                        <a:pt x="252" y="1370"/>
                      </a:lnTo>
                      <a:lnTo>
                        <a:pt x="258" y="1379"/>
                      </a:lnTo>
                      <a:lnTo>
                        <a:pt x="266" y="1387"/>
                      </a:lnTo>
                      <a:lnTo>
                        <a:pt x="276" y="1394"/>
                      </a:lnTo>
                      <a:lnTo>
                        <a:pt x="286" y="1398"/>
                      </a:lnTo>
                      <a:lnTo>
                        <a:pt x="297" y="1401"/>
                      </a:lnTo>
                      <a:lnTo>
                        <a:pt x="308" y="1402"/>
                      </a:lnTo>
                      <a:lnTo>
                        <a:pt x="319" y="1401"/>
                      </a:lnTo>
                      <a:lnTo>
                        <a:pt x="329" y="1398"/>
                      </a:lnTo>
                      <a:lnTo>
                        <a:pt x="340" y="1394"/>
                      </a:lnTo>
                      <a:lnTo>
                        <a:pt x="349" y="1389"/>
                      </a:lnTo>
                      <a:lnTo>
                        <a:pt x="357" y="1381"/>
                      </a:lnTo>
                      <a:lnTo>
                        <a:pt x="363" y="1371"/>
                      </a:lnTo>
                      <a:lnTo>
                        <a:pt x="368" y="1359"/>
                      </a:lnTo>
                      <a:lnTo>
                        <a:pt x="370" y="1347"/>
                      </a:lnTo>
                      <a:lnTo>
                        <a:pt x="372" y="1284"/>
                      </a:lnTo>
                      <a:lnTo>
                        <a:pt x="372" y="1222"/>
                      </a:lnTo>
                      <a:lnTo>
                        <a:pt x="372" y="1159"/>
                      </a:lnTo>
                      <a:lnTo>
                        <a:pt x="372" y="1098"/>
                      </a:lnTo>
                      <a:lnTo>
                        <a:pt x="372" y="1035"/>
                      </a:lnTo>
                      <a:lnTo>
                        <a:pt x="372" y="973"/>
                      </a:lnTo>
                      <a:lnTo>
                        <a:pt x="372" y="910"/>
                      </a:lnTo>
                      <a:lnTo>
                        <a:pt x="372" y="848"/>
                      </a:lnTo>
                      <a:lnTo>
                        <a:pt x="392" y="847"/>
                      </a:lnTo>
                      <a:lnTo>
                        <a:pt x="411" y="847"/>
                      </a:lnTo>
                      <a:lnTo>
                        <a:pt x="412" y="907"/>
                      </a:lnTo>
                      <a:lnTo>
                        <a:pt x="412" y="968"/>
                      </a:lnTo>
                      <a:lnTo>
                        <a:pt x="412" y="1028"/>
                      </a:lnTo>
                      <a:lnTo>
                        <a:pt x="412" y="1088"/>
                      </a:lnTo>
                      <a:lnTo>
                        <a:pt x="412" y="1149"/>
                      </a:lnTo>
                      <a:lnTo>
                        <a:pt x="412" y="1209"/>
                      </a:lnTo>
                      <a:lnTo>
                        <a:pt x="412" y="1269"/>
                      </a:lnTo>
                      <a:lnTo>
                        <a:pt x="412" y="1330"/>
                      </a:lnTo>
                      <a:lnTo>
                        <a:pt x="412" y="1336"/>
                      </a:lnTo>
                      <a:lnTo>
                        <a:pt x="412" y="1343"/>
                      </a:lnTo>
                      <a:lnTo>
                        <a:pt x="414" y="1350"/>
                      </a:lnTo>
                      <a:lnTo>
                        <a:pt x="415" y="1357"/>
                      </a:lnTo>
                      <a:lnTo>
                        <a:pt x="418" y="1363"/>
                      </a:lnTo>
                      <a:lnTo>
                        <a:pt x="420" y="1370"/>
                      </a:lnTo>
                      <a:lnTo>
                        <a:pt x="425" y="1375"/>
                      </a:lnTo>
                      <a:lnTo>
                        <a:pt x="429" y="1381"/>
                      </a:lnTo>
                      <a:lnTo>
                        <a:pt x="433" y="1386"/>
                      </a:lnTo>
                      <a:lnTo>
                        <a:pt x="438" y="1391"/>
                      </a:lnTo>
                      <a:lnTo>
                        <a:pt x="443" y="1394"/>
                      </a:lnTo>
                      <a:lnTo>
                        <a:pt x="450" y="1398"/>
                      </a:lnTo>
                      <a:lnTo>
                        <a:pt x="457" y="1401"/>
                      </a:lnTo>
                      <a:lnTo>
                        <a:pt x="463" y="1402"/>
                      </a:lnTo>
                      <a:lnTo>
                        <a:pt x="470" y="1403"/>
                      </a:lnTo>
                      <a:lnTo>
                        <a:pt x="477" y="1403"/>
                      </a:lnTo>
                      <a:lnTo>
                        <a:pt x="485" y="1403"/>
                      </a:lnTo>
                      <a:lnTo>
                        <a:pt x="492" y="1402"/>
                      </a:lnTo>
                      <a:lnTo>
                        <a:pt x="498" y="1399"/>
                      </a:lnTo>
                      <a:lnTo>
                        <a:pt x="504" y="1397"/>
                      </a:lnTo>
                      <a:lnTo>
                        <a:pt x="510" y="1393"/>
                      </a:lnTo>
                      <a:lnTo>
                        <a:pt x="516" y="1389"/>
                      </a:lnTo>
                      <a:lnTo>
                        <a:pt x="520" y="1385"/>
                      </a:lnTo>
                      <a:lnTo>
                        <a:pt x="524" y="1379"/>
                      </a:lnTo>
                      <a:lnTo>
                        <a:pt x="532" y="1367"/>
                      </a:lnTo>
                      <a:lnTo>
                        <a:pt x="537" y="1354"/>
                      </a:lnTo>
                      <a:lnTo>
                        <a:pt x="540" y="1340"/>
                      </a:lnTo>
                      <a:lnTo>
                        <a:pt x="540" y="1327"/>
                      </a:lnTo>
                      <a:lnTo>
                        <a:pt x="541" y="1267"/>
                      </a:lnTo>
                      <a:lnTo>
                        <a:pt x="542" y="1208"/>
                      </a:lnTo>
                      <a:lnTo>
                        <a:pt x="542" y="1147"/>
                      </a:lnTo>
                      <a:lnTo>
                        <a:pt x="541" y="1087"/>
                      </a:lnTo>
                      <a:lnTo>
                        <a:pt x="541" y="1028"/>
                      </a:lnTo>
                      <a:lnTo>
                        <a:pt x="541" y="968"/>
                      </a:lnTo>
                      <a:lnTo>
                        <a:pt x="541" y="907"/>
                      </a:lnTo>
                      <a:lnTo>
                        <a:pt x="542" y="848"/>
                      </a:lnTo>
                      <a:lnTo>
                        <a:pt x="584" y="848"/>
                      </a:lnTo>
                      <a:lnTo>
                        <a:pt x="626" y="848"/>
                      </a:lnTo>
                      <a:lnTo>
                        <a:pt x="667" y="848"/>
                      </a:lnTo>
                      <a:lnTo>
                        <a:pt x="709" y="848"/>
                      </a:lnTo>
                      <a:lnTo>
                        <a:pt x="686" y="764"/>
                      </a:lnTo>
                      <a:lnTo>
                        <a:pt x="662" y="681"/>
                      </a:lnTo>
                      <a:lnTo>
                        <a:pt x="636" y="598"/>
                      </a:lnTo>
                      <a:lnTo>
                        <a:pt x="612" y="515"/>
                      </a:lnTo>
                      <a:lnTo>
                        <a:pt x="588" y="430"/>
                      </a:lnTo>
                      <a:lnTo>
                        <a:pt x="564" y="347"/>
                      </a:lnTo>
                      <a:lnTo>
                        <a:pt x="541" y="264"/>
                      </a:lnTo>
                      <a:lnTo>
                        <a:pt x="521" y="179"/>
                      </a:lnTo>
                      <a:lnTo>
                        <a:pt x="532" y="189"/>
                      </a:lnTo>
                      <a:lnTo>
                        <a:pt x="542" y="198"/>
                      </a:lnTo>
                      <a:lnTo>
                        <a:pt x="547" y="203"/>
                      </a:lnTo>
                      <a:lnTo>
                        <a:pt x="551" y="210"/>
                      </a:lnTo>
                      <a:lnTo>
                        <a:pt x="553" y="216"/>
                      </a:lnTo>
                      <a:lnTo>
                        <a:pt x="556" y="224"/>
                      </a:lnTo>
                      <a:lnTo>
                        <a:pt x="571" y="265"/>
                      </a:lnTo>
                      <a:lnTo>
                        <a:pt x="584" y="308"/>
                      </a:lnTo>
                      <a:lnTo>
                        <a:pt x="596" y="352"/>
                      </a:lnTo>
                      <a:lnTo>
                        <a:pt x="610" y="395"/>
                      </a:lnTo>
                      <a:lnTo>
                        <a:pt x="623" y="438"/>
                      </a:lnTo>
                      <a:lnTo>
                        <a:pt x="636" y="481"/>
                      </a:lnTo>
                      <a:lnTo>
                        <a:pt x="650" y="523"/>
                      </a:lnTo>
                      <a:lnTo>
                        <a:pt x="664" y="565"/>
                      </a:lnTo>
                      <a:lnTo>
                        <a:pt x="669" y="572"/>
                      </a:lnTo>
                      <a:lnTo>
                        <a:pt x="673" y="579"/>
                      </a:lnTo>
                      <a:lnTo>
                        <a:pt x="678" y="584"/>
                      </a:lnTo>
                      <a:lnTo>
                        <a:pt x="683" y="590"/>
                      </a:lnTo>
                      <a:lnTo>
                        <a:pt x="689" y="592"/>
                      </a:lnTo>
                      <a:lnTo>
                        <a:pt x="695" y="596"/>
                      </a:lnTo>
                      <a:lnTo>
                        <a:pt x="701" y="599"/>
                      </a:lnTo>
                      <a:lnTo>
                        <a:pt x="709" y="600"/>
                      </a:lnTo>
                      <a:lnTo>
                        <a:pt x="722" y="602"/>
                      </a:lnTo>
                      <a:lnTo>
                        <a:pt x="737" y="602"/>
                      </a:lnTo>
                      <a:lnTo>
                        <a:pt x="752" y="599"/>
                      </a:lnTo>
                      <a:lnTo>
                        <a:pt x="765" y="595"/>
                      </a:lnTo>
                      <a:lnTo>
                        <a:pt x="769" y="579"/>
                      </a:lnTo>
                      <a:lnTo>
                        <a:pt x="770" y="564"/>
                      </a:lnTo>
                      <a:lnTo>
                        <a:pt x="770" y="548"/>
                      </a:lnTo>
                      <a:lnTo>
                        <a:pt x="769" y="533"/>
                      </a:lnTo>
                      <a:lnTo>
                        <a:pt x="768" y="517"/>
                      </a:lnTo>
                      <a:lnTo>
                        <a:pt x="765" y="502"/>
                      </a:lnTo>
                      <a:lnTo>
                        <a:pt x="762" y="486"/>
                      </a:lnTo>
                      <a:lnTo>
                        <a:pt x="758" y="472"/>
                      </a:lnTo>
                      <a:lnTo>
                        <a:pt x="749" y="442"/>
                      </a:lnTo>
                      <a:lnTo>
                        <a:pt x="740" y="411"/>
                      </a:lnTo>
                      <a:lnTo>
                        <a:pt x="730" y="382"/>
                      </a:lnTo>
                      <a:lnTo>
                        <a:pt x="722" y="3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43" name="Group 64">
                <a:extLst>
                  <a:ext uri="{FF2B5EF4-FFF2-40B4-BE49-F238E27FC236}">
                    <a16:creationId xmlns:a16="http://schemas.microsoft.com/office/drawing/2014/main" id="{8B0225A7-03F8-91B2-1F40-4B29FA1E1548}"/>
                  </a:ext>
                </a:extLst>
              </p:cNvPr>
              <p:cNvGrpSpPr/>
              <p:nvPr/>
            </p:nvGrpSpPr>
            <p:grpSpPr>
              <a:xfrm>
                <a:off x="9385328" y="1842106"/>
                <a:ext cx="231047" cy="591857"/>
                <a:chOff x="3647164" y="2464482"/>
                <a:chExt cx="231047" cy="591857"/>
              </a:xfrm>
              <a:solidFill>
                <a:schemeClr val="bg1">
                  <a:lumMod val="75000"/>
                </a:schemeClr>
              </a:solidFill>
            </p:grpSpPr>
            <p:sp>
              <p:nvSpPr>
                <p:cNvPr id="362" name="Freeform 56">
                  <a:extLst>
                    <a:ext uri="{FF2B5EF4-FFF2-40B4-BE49-F238E27FC236}">
                      <a16:creationId xmlns:a16="http://schemas.microsoft.com/office/drawing/2014/main" id="{ED4DAAF7-D80B-D026-6250-2BEE44CD9412}"/>
                    </a:ext>
                  </a:extLst>
                </p:cNvPr>
                <p:cNvSpPr>
                  <a:spLocks/>
                </p:cNvSpPr>
                <p:nvPr/>
              </p:nvSpPr>
              <p:spPr bwMode="auto">
                <a:xfrm>
                  <a:off x="3716795" y="2464482"/>
                  <a:ext cx="96006" cy="96006"/>
                </a:xfrm>
                <a:custGeom>
                  <a:avLst/>
                  <a:gdLst>
                    <a:gd name="T0" fmla="*/ 262 w 273"/>
                    <a:gd name="T1" fmla="*/ 182 h 271"/>
                    <a:gd name="T2" fmla="*/ 266 w 273"/>
                    <a:gd name="T3" fmla="*/ 173 h 271"/>
                    <a:gd name="T4" fmla="*/ 269 w 273"/>
                    <a:gd name="T5" fmla="*/ 165 h 271"/>
                    <a:gd name="T6" fmla="*/ 272 w 273"/>
                    <a:gd name="T7" fmla="*/ 155 h 271"/>
                    <a:gd name="T8" fmla="*/ 273 w 273"/>
                    <a:gd name="T9" fmla="*/ 146 h 271"/>
                    <a:gd name="T10" fmla="*/ 273 w 273"/>
                    <a:gd name="T11" fmla="*/ 137 h 271"/>
                    <a:gd name="T12" fmla="*/ 273 w 273"/>
                    <a:gd name="T13" fmla="*/ 127 h 271"/>
                    <a:gd name="T14" fmla="*/ 272 w 273"/>
                    <a:gd name="T15" fmla="*/ 119 h 271"/>
                    <a:gd name="T16" fmla="*/ 270 w 273"/>
                    <a:gd name="T17" fmla="*/ 110 h 271"/>
                    <a:gd name="T18" fmla="*/ 265 w 273"/>
                    <a:gd name="T19" fmla="*/ 92 h 271"/>
                    <a:gd name="T20" fmla="*/ 257 w 273"/>
                    <a:gd name="T21" fmla="*/ 76 h 271"/>
                    <a:gd name="T22" fmla="*/ 246 w 273"/>
                    <a:gd name="T23" fmla="*/ 60 h 271"/>
                    <a:gd name="T24" fmla="*/ 236 w 273"/>
                    <a:gd name="T25" fmla="*/ 45 h 271"/>
                    <a:gd name="T26" fmla="*/ 222 w 273"/>
                    <a:gd name="T27" fmla="*/ 33 h 271"/>
                    <a:gd name="T28" fmla="*/ 207 w 273"/>
                    <a:gd name="T29" fmla="*/ 23 h 271"/>
                    <a:gd name="T30" fmla="*/ 191 w 273"/>
                    <a:gd name="T31" fmla="*/ 13 h 271"/>
                    <a:gd name="T32" fmla="*/ 174 w 273"/>
                    <a:gd name="T33" fmla="*/ 6 h 271"/>
                    <a:gd name="T34" fmla="*/ 165 w 273"/>
                    <a:gd name="T35" fmla="*/ 4 h 271"/>
                    <a:gd name="T36" fmla="*/ 157 w 273"/>
                    <a:gd name="T37" fmla="*/ 1 h 271"/>
                    <a:gd name="T38" fmla="*/ 147 w 273"/>
                    <a:gd name="T39" fmla="*/ 0 h 271"/>
                    <a:gd name="T40" fmla="*/ 138 w 273"/>
                    <a:gd name="T41" fmla="*/ 0 h 271"/>
                    <a:gd name="T42" fmla="*/ 128 w 273"/>
                    <a:gd name="T43" fmla="*/ 0 h 271"/>
                    <a:gd name="T44" fmla="*/ 119 w 273"/>
                    <a:gd name="T45" fmla="*/ 1 h 271"/>
                    <a:gd name="T46" fmla="*/ 110 w 273"/>
                    <a:gd name="T47" fmla="*/ 2 h 271"/>
                    <a:gd name="T48" fmla="*/ 100 w 273"/>
                    <a:gd name="T49" fmla="*/ 5 h 271"/>
                    <a:gd name="T50" fmla="*/ 92 w 273"/>
                    <a:gd name="T51" fmla="*/ 6 h 271"/>
                    <a:gd name="T52" fmla="*/ 84 w 273"/>
                    <a:gd name="T53" fmla="*/ 9 h 271"/>
                    <a:gd name="T54" fmla="*/ 76 w 273"/>
                    <a:gd name="T55" fmla="*/ 13 h 271"/>
                    <a:gd name="T56" fmla="*/ 68 w 273"/>
                    <a:gd name="T57" fmla="*/ 17 h 271"/>
                    <a:gd name="T58" fmla="*/ 53 w 273"/>
                    <a:gd name="T59" fmla="*/ 27 h 271"/>
                    <a:gd name="T60" fmla="*/ 41 w 273"/>
                    <a:gd name="T61" fmla="*/ 37 h 271"/>
                    <a:gd name="T62" fmla="*/ 29 w 273"/>
                    <a:gd name="T63" fmla="*/ 49 h 271"/>
                    <a:gd name="T64" fmla="*/ 20 w 273"/>
                    <a:gd name="T65" fmla="*/ 64 h 271"/>
                    <a:gd name="T66" fmla="*/ 12 w 273"/>
                    <a:gd name="T67" fmla="*/ 79 h 271"/>
                    <a:gd name="T68" fmla="*/ 6 w 273"/>
                    <a:gd name="T69" fmla="*/ 95 h 271"/>
                    <a:gd name="T70" fmla="*/ 2 w 273"/>
                    <a:gd name="T71" fmla="*/ 112 h 271"/>
                    <a:gd name="T72" fmla="*/ 0 w 273"/>
                    <a:gd name="T73" fmla="*/ 129 h 271"/>
                    <a:gd name="T74" fmla="*/ 0 w 273"/>
                    <a:gd name="T75" fmla="*/ 146 h 271"/>
                    <a:gd name="T76" fmla="*/ 2 w 273"/>
                    <a:gd name="T77" fmla="*/ 163 h 271"/>
                    <a:gd name="T78" fmla="*/ 6 w 273"/>
                    <a:gd name="T79" fmla="*/ 179 h 271"/>
                    <a:gd name="T80" fmla="*/ 12 w 273"/>
                    <a:gd name="T81" fmla="*/ 196 h 271"/>
                    <a:gd name="T82" fmla="*/ 21 w 273"/>
                    <a:gd name="T83" fmla="*/ 210 h 271"/>
                    <a:gd name="T84" fmla="*/ 32 w 273"/>
                    <a:gd name="T85" fmla="*/ 224 h 271"/>
                    <a:gd name="T86" fmla="*/ 39 w 273"/>
                    <a:gd name="T87" fmla="*/ 232 h 271"/>
                    <a:gd name="T88" fmla="*/ 44 w 273"/>
                    <a:gd name="T89" fmla="*/ 238 h 271"/>
                    <a:gd name="T90" fmla="*/ 51 w 273"/>
                    <a:gd name="T91" fmla="*/ 244 h 271"/>
                    <a:gd name="T92" fmla="*/ 59 w 273"/>
                    <a:gd name="T93" fmla="*/ 249 h 271"/>
                    <a:gd name="T94" fmla="*/ 73 w 273"/>
                    <a:gd name="T95" fmla="*/ 259 h 271"/>
                    <a:gd name="T96" fmla="*/ 89 w 273"/>
                    <a:gd name="T97" fmla="*/ 264 h 271"/>
                    <a:gd name="T98" fmla="*/ 107 w 273"/>
                    <a:gd name="T99" fmla="*/ 269 h 271"/>
                    <a:gd name="T100" fmla="*/ 124 w 273"/>
                    <a:gd name="T101" fmla="*/ 271 h 271"/>
                    <a:gd name="T102" fmla="*/ 142 w 273"/>
                    <a:gd name="T103" fmla="*/ 271 h 271"/>
                    <a:gd name="T104" fmla="*/ 159 w 273"/>
                    <a:gd name="T105" fmla="*/ 269 h 271"/>
                    <a:gd name="T106" fmla="*/ 177 w 273"/>
                    <a:gd name="T107" fmla="*/ 265 h 271"/>
                    <a:gd name="T108" fmla="*/ 193 w 273"/>
                    <a:gd name="T109" fmla="*/ 259 h 271"/>
                    <a:gd name="T110" fmla="*/ 209 w 273"/>
                    <a:gd name="T111" fmla="*/ 251 h 271"/>
                    <a:gd name="T112" fmla="*/ 224 w 273"/>
                    <a:gd name="T113" fmla="*/ 240 h 271"/>
                    <a:gd name="T114" fmla="*/ 236 w 273"/>
                    <a:gd name="T115" fmla="*/ 229 h 271"/>
                    <a:gd name="T116" fmla="*/ 248 w 273"/>
                    <a:gd name="T117" fmla="*/ 214 h 271"/>
                    <a:gd name="T118" fmla="*/ 252 w 273"/>
                    <a:gd name="T119" fmla="*/ 208 h 271"/>
                    <a:gd name="T120" fmla="*/ 256 w 273"/>
                    <a:gd name="T121" fmla="*/ 200 h 271"/>
                    <a:gd name="T122" fmla="*/ 260 w 273"/>
                    <a:gd name="T123" fmla="*/ 192 h 271"/>
                    <a:gd name="T124" fmla="*/ 262 w 273"/>
                    <a:gd name="T125" fmla="*/ 18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271">
                      <a:moveTo>
                        <a:pt x="262" y="182"/>
                      </a:moveTo>
                      <a:lnTo>
                        <a:pt x="266" y="173"/>
                      </a:lnTo>
                      <a:lnTo>
                        <a:pt x="269" y="165"/>
                      </a:lnTo>
                      <a:lnTo>
                        <a:pt x="272" y="155"/>
                      </a:lnTo>
                      <a:lnTo>
                        <a:pt x="273" y="146"/>
                      </a:lnTo>
                      <a:lnTo>
                        <a:pt x="273" y="137"/>
                      </a:lnTo>
                      <a:lnTo>
                        <a:pt x="273" y="127"/>
                      </a:lnTo>
                      <a:lnTo>
                        <a:pt x="272" y="119"/>
                      </a:lnTo>
                      <a:lnTo>
                        <a:pt x="270" y="110"/>
                      </a:lnTo>
                      <a:lnTo>
                        <a:pt x="265" y="92"/>
                      </a:lnTo>
                      <a:lnTo>
                        <a:pt x="257" y="76"/>
                      </a:lnTo>
                      <a:lnTo>
                        <a:pt x="246" y="60"/>
                      </a:lnTo>
                      <a:lnTo>
                        <a:pt x="236" y="45"/>
                      </a:lnTo>
                      <a:lnTo>
                        <a:pt x="222" y="33"/>
                      </a:lnTo>
                      <a:lnTo>
                        <a:pt x="207" y="23"/>
                      </a:lnTo>
                      <a:lnTo>
                        <a:pt x="191" y="13"/>
                      </a:lnTo>
                      <a:lnTo>
                        <a:pt x="174" y="6"/>
                      </a:lnTo>
                      <a:lnTo>
                        <a:pt x="165" y="4"/>
                      </a:lnTo>
                      <a:lnTo>
                        <a:pt x="157" y="1"/>
                      </a:lnTo>
                      <a:lnTo>
                        <a:pt x="147" y="0"/>
                      </a:lnTo>
                      <a:lnTo>
                        <a:pt x="138" y="0"/>
                      </a:lnTo>
                      <a:lnTo>
                        <a:pt x="128" y="0"/>
                      </a:lnTo>
                      <a:lnTo>
                        <a:pt x="119" y="1"/>
                      </a:lnTo>
                      <a:lnTo>
                        <a:pt x="110" y="2"/>
                      </a:lnTo>
                      <a:lnTo>
                        <a:pt x="100" y="5"/>
                      </a:lnTo>
                      <a:lnTo>
                        <a:pt x="92" y="6"/>
                      </a:lnTo>
                      <a:lnTo>
                        <a:pt x="84" y="9"/>
                      </a:lnTo>
                      <a:lnTo>
                        <a:pt x="76" y="13"/>
                      </a:lnTo>
                      <a:lnTo>
                        <a:pt x="68" y="17"/>
                      </a:lnTo>
                      <a:lnTo>
                        <a:pt x="53" y="27"/>
                      </a:lnTo>
                      <a:lnTo>
                        <a:pt x="41" y="37"/>
                      </a:lnTo>
                      <a:lnTo>
                        <a:pt x="29" y="49"/>
                      </a:lnTo>
                      <a:lnTo>
                        <a:pt x="20" y="64"/>
                      </a:lnTo>
                      <a:lnTo>
                        <a:pt x="12" y="79"/>
                      </a:lnTo>
                      <a:lnTo>
                        <a:pt x="6" y="95"/>
                      </a:lnTo>
                      <a:lnTo>
                        <a:pt x="2" y="112"/>
                      </a:lnTo>
                      <a:lnTo>
                        <a:pt x="0" y="129"/>
                      </a:lnTo>
                      <a:lnTo>
                        <a:pt x="0" y="146"/>
                      </a:lnTo>
                      <a:lnTo>
                        <a:pt x="2" y="163"/>
                      </a:lnTo>
                      <a:lnTo>
                        <a:pt x="6" y="179"/>
                      </a:lnTo>
                      <a:lnTo>
                        <a:pt x="12" y="196"/>
                      </a:lnTo>
                      <a:lnTo>
                        <a:pt x="21" y="210"/>
                      </a:lnTo>
                      <a:lnTo>
                        <a:pt x="32" y="224"/>
                      </a:lnTo>
                      <a:lnTo>
                        <a:pt x="39" y="232"/>
                      </a:lnTo>
                      <a:lnTo>
                        <a:pt x="44" y="238"/>
                      </a:lnTo>
                      <a:lnTo>
                        <a:pt x="51" y="244"/>
                      </a:lnTo>
                      <a:lnTo>
                        <a:pt x="59" y="249"/>
                      </a:lnTo>
                      <a:lnTo>
                        <a:pt x="73" y="259"/>
                      </a:lnTo>
                      <a:lnTo>
                        <a:pt x="89" y="264"/>
                      </a:lnTo>
                      <a:lnTo>
                        <a:pt x="107" y="269"/>
                      </a:lnTo>
                      <a:lnTo>
                        <a:pt x="124" y="271"/>
                      </a:lnTo>
                      <a:lnTo>
                        <a:pt x="142" y="271"/>
                      </a:lnTo>
                      <a:lnTo>
                        <a:pt x="159" y="269"/>
                      </a:lnTo>
                      <a:lnTo>
                        <a:pt x="177" y="265"/>
                      </a:lnTo>
                      <a:lnTo>
                        <a:pt x="193" y="259"/>
                      </a:lnTo>
                      <a:lnTo>
                        <a:pt x="209" y="251"/>
                      </a:lnTo>
                      <a:lnTo>
                        <a:pt x="224" y="240"/>
                      </a:lnTo>
                      <a:lnTo>
                        <a:pt x="236" y="229"/>
                      </a:lnTo>
                      <a:lnTo>
                        <a:pt x="248" y="214"/>
                      </a:lnTo>
                      <a:lnTo>
                        <a:pt x="252" y="208"/>
                      </a:lnTo>
                      <a:lnTo>
                        <a:pt x="256" y="200"/>
                      </a:lnTo>
                      <a:lnTo>
                        <a:pt x="260" y="192"/>
                      </a:lnTo>
                      <a:lnTo>
                        <a:pt x="26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63" name="Freeform 57">
                  <a:extLst>
                    <a:ext uri="{FF2B5EF4-FFF2-40B4-BE49-F238E27FC236}">
                      <a16:creationId xmlns:a16="http://schemas.microsoft.com/office/drawing/2014/main" id="{451ABEA9-B5E2-A7CE-846B-837D0B60FFE6}"/>
                    </a:ext>
                  </a:extLst>
                </p:cNvPr>
                <p:cNvSpPr>
                  <a:spLocks/>
                </p:cNvSpPr>
                <p:nvPr/>
              </p:nvSpPr>
              <p:spPr bwMode="auto">
                <a:xfrm>
                  <a:off x="3647164" y="2569982"/>
                  <a:ext cx="231047" cy="486357"/>
                </a:xfrm>
                <a:custGeom>
                  <a:avLst/>
                  <a:gdLst>
                    <a:gd name="T0" fmla="*/ 566 w 658"/>
                    <a:gd name="T1" fmla="*/ 20 h 1383"/>
                    <a:gd name="T2" fmla="*/ 506 w 658"/>
                    <a:gd name="T3" fmla="*/ 4 h 1383"/>
                    <a:gd name="T4" fmla="*/ 396 w 658"/>
                    <a:gd name="T5" fmla="*/ 0 h 1383"/>
                    <a:gd name="T6" fmla="*/ 259 w 658"/>
                    <a:gd name="T7" fmla="*/ 0 h 1383"/>
                    <a:gd name="T8" fmla="*/ 136 w 658"/>
                    <a:gd name="T9" fmla="*/ 8 h 1383"/>
                    <a:gd name="T10" fmla="*/ 74 w 658"/>
                    <a:gd name="T11" fmla="*/ 27 h 1383"/>
                    <a:gd name="T12" fmla="*/ 40 w 658"/>
                    <a:gd name="T13" fmla="*/ 53 h 1383"/>
                    <a:gd name="T14" fmla="*/ 16 w 658"/>
                    <a:gd name="T15" fmla="*/ 90 h 1383"/>
                    <a:gd name="T16" fmla="*/ 4 w 658"/>
                    <a:gd name="T17" fmla="*/ 131 h 1383"/>
                    <a:gd name="T18" fmla="*/ 2 w 658"/>
                    <a:gd name="T19" fmla="*/ 220 h 1383"/>
                    <a:gd name="T20" fmla="*/ 0 w 658"/>
                    <a:gd name="T21" fmla="*/ 448 h 1383"/>
                    <a:gd name="T22" fmla="*/ 2 w 658"/>
                    <a:gd name="T23" fmla="*/ 629 h 1383"/>
                    <a:gd name="T24" fmla="*/ 19 w 658"/>
                    <a:gd name="T25" fmla="*/ 665 h 1383"/>
                    <a:gd name="T26" fmla="*/ 42 w 658"/>
                    <a:gd name="T27" fmla="*/ 676 h 1383"/>
                    <a:gd name="T28" fmla="*/ 73 w 658"/>
                    <a:gd name="T29" fmla="*/ 676 h 1383"/>
                    <a:gd name="T30" fmla="*/ 97 w 658"/>
                    <a:gd name="T31" fmla="*/ 657 h 1383"/>
                    <a:gd name="T32" fmla="*/ 117 w 658"/>
                    <a:gd name="T33" fmla="*/ 602 h 1383"/>
                    <a:gd name="T34" fmla="*/ 118 w 658"/>
                    <a:gd name="T35" fmla="*/ 452 h 1383"/>
                    <a:gd name="T36" fmla="*/ 118 w 658"/>
                    <a:gd name="T37" fmla="*/ 273 h 1383"/>
                    <a:gd name="T38" fmla="*/ 153 w 658"/>
                    <a:gd name="T39" fmla="*/ 296 h 1383"/>
                    <a:gd name="T40" fmla="*/ 153 w 658"/>
                    <a:gd name="T41" fmla="*/ 566 h 1383"/>
                    <a:gd name="T42" fmla="*/ 153 w 658"/>
                    <a:gd name="T43" fmla="*/ 836 h 1383"/>
                    <a:gd name="T44" fmla="*/ 153 w 658"/>
                    <a:gd name="T45" fmla="*/ 1107 h 1383"/>
                    <a:gd name="T46" fmla="*/ 154 w 658"/>
                    <a:gd name="T47" fmla="*/ 1323 h 1383"/>
                    <a:gd name="T48" fmla="*/ 175 w 658"/>
                    <a:gd name="T49" fmla="*/ 1363 h 1383"/>
                    <a:gd name="T50" fmla="*/ 215 w 658"/>
                    <a:gd name="T51" fmla="*/ 1382 h 1383"/>
                    <a:gd name="T52" fmla="*/ 262 w 658"/>
                    <a:gd name="T53" fmla="*/ 1379 h 1383"/>
                    <a:gd name="T54" fmla="*/ 299 w 658"/>
                    <a:gd name="T55" fmla="*/ 1349 h 1383"/>
                    <a:gd name="T56" fmla="*/ 311 w 658"/>
                    <a:gd name="T57" fmla="*/ 1272 h 1383"/>
                    <a:gd name="T58" fmla="*/ 311 w 658"/>
                    <a:gd name="T59" fmla="*/ 1030 h 1383"/>
                    <a:gd name="T60" fmla="*/ 313 w 658"/>
                    <a:gd name="T61" fmla="*/ 745 h 1383"/>
                    <a:gd name="T62" fmla="*/ 347 w 658"/>
                    <a:gd name="T63" fmla="*/ 756 h 1383"/>
                    <a:gd name="T64" fmla="*/ 347 w 658"/>
                    <a:gd name="T65" fmla="*/ 1082 h 1383"/>
                    <a:gd name="T66" fmla="*/ 350 w 658"/>
                    <a:gd name="T67" fmla="*/ 1333 h 1383"/>
                    <a:gd name="T68" fmla="*/ 361 w 658"/>
                    <a:gd name="T69" fmla="*/ 1359 h 1383"/>
                    <a:gd name="T70" fmla="*/ 388 w 658"/>
                    <a:gd name="T71" fmla="*/ 1378 h 1383"/>
                    <a:gd name="T72" fmla="*/ 444 w 658"/>
                    <a:gd name="T73" fmla="*/ 1379 h 1383"/>
                    <a:gd name="T74" fmla="*/ 484 w 658"/>
                    <a:gd name="T75" fmla="*/ 1355 h 1383"/>
                    <a:gd name="T76" fmla="*/ 496 w 658"/>
                    <a:gd name="T77" fmla="*/ 1331 h 1383"/>
                    <a:gd name="T78" fmla="*/ 499 w 658"/>
                    <a:gd name="T79" fmla="*/ 1240 h 1383"/>
                    <a:gd name="T80" fmla="*/ 499 w 658"/>
                    <a:gd name="T81" fmla="*/ 971 h 1383"/>
                    <a:gd name="T82" fmla="*/ 499 w 658"/>
                    <a:gd name="T83" fmla="*/ 700 h 1383"/>
                    <a:gd name="T84" fmla="*/ 499 w 658"/>
                    <a:gd name="T85" fmla="*/ 429 h 1383"/>
                    <a:gd name="T86" fmla="*/ 510 w 658"/>
                    <a:gd name="T87" fmla="*/ 226 h 1383"/>
                    <a:gd name="T88" fmla="*/ 542 w 658"/>
                    <a:gd name="T89" fmla="*/ 273 h 1383"/>
                    <a:gd name="T90" fmla="*/ 542 w 658"/>
                    <a:gd name="T91" fmla="*/ 461 h 1383"/>
                    <a:gd name="T92" fmla="*/ 543 w 658"/>
                    <a:gd name="T93" fmla="*/ 617 h 1383"/>
                    <a:gd name="T94" fmla="*/ 565 w 658"/>
                    <a:gd name="T95" fmla="*/ 662 h 1383"/>
                    <a:gd name="T96" fmla="*/ 589 w 658"/>
                    <a:gd name="T97" fmla="*/ 676 h 1383"/>
                    <a:gd name="T98" fmla="*/ 618 w 658"/>
                    <a:gd name="T99" fmla="*/ 676 h 1383"/>
                    <a:gd name="T100" fmla="*/ 638 w 658"/>
                    <a:gd name="T101" fmla="*/ 665 h 1383"/>
                    <a:gd name="T102" fmla="*/ 653 w 658"/>
                    <a:gd name="T103" fmla="*/ 639 h 1383"/>
                    <a:gd name="T104" fmla="*/ 658 w 658"/>
                    <a:gd name="T105" fmla="*/ 555 h 1383"/>
                    <a:gd name="T106" fmla="*/ 658 w 658"/>
                    <a:gd name="T107" fmla="*/ 360 h 1383"/>
                    <a:gd name="T108" fmla="*/ 658 w 658"/>
                    <a:gd name="T109" fmla="*/ 192 h 1383"/>
                    <a:gd name="T110" fmla="*/ 648 w 658"/>
                    <a:gd name="T111" fmla="*/ 111 h 1383"/>
                    <a:gd name="T112" fmla="*/ 629 w 658"/>
                    <a:gd name="T113" fmla="*/ 71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1383">
                      <a:moveTo>
                        <a:pt x="605" y="45"/>
                      </a:moveTo>
                      <a:lnTo>
                        <a:pt x="593" y="36"/>
                      </a:lnTo>
                      <a:lnTo>
                        <a:pt x="579" y="27"/>
                      </a:lnTo>
                      <a:lnTo>
                        <a:pt x="566" y="20"/>
                      </a:lnTo>
                      <a:lnTo>
                        <a:pt x="551" y="15"/>
                      </a:lnTo>
                      <a:lnTo>
                        <a:pt x="536" y="11"/>
                      </a:lnTo>
                      <a:lnTo>
                        <a:pt x="522" y="6"/>
                      </a:lnTo>
                      <a:lnTo>
                        <a:pt x="506" y="4"/>
                      </a:lnTo>
                      <a:lnTo>
                        <a:pt x="491" y="2"/>
                      </a:lnTo>
                      <a:lnTo>
                        <a:pt x="459" y="0"/>
                      </a:lnTo>
                      <a:lnTo>
                        <a:pt x="427" y="0"/>
                      </a:lnTo>
                      <a:lnTo>
                        <a:pt x="396" y="0"/>
                      </a:lnTo>
                      <a:lnTo>
                        <a:pt x="365" y="0"/>
                      </a:lnTo>
                      <a:lnTo>
                        <a:pt x="330" y="1"/>
                      </a:lnTo>
                      <a:lnTo>
                        <a:pt x="294" y="0"/>
                      </a:lnTo>
                      <a:lnTo>
                        <a:pt x="259" y="0"/>
                      </a:lnTo>
                      <a:lnTo>
                        <a:pt x="223" y="0"/>
                      </a:lnTo>
                      <a:lnTo>
                        <a:pt x="188" y="1"/>
                      </a:lnTo>
                      <a:lnTo>
                        <a:pt x="153" y="4"/>
                      </a:lnTo>
                      <a:lnTo>
                        <a:pt x="136" y="8"/>
                      </a:lnTo>
                      <a:lnTo>
                        <a:pt x="118" y="12"/>
                      </a:lnTo>
                      <a:lnTo>
                        <a:pt x="101" y="16"/>
                      </a:lnTo>
                      <a:lnTo>
                        <a:pt x="85" y="23"/>
                      </a:lnTo>
                      <a:lnTo>
                        <a:pt x="74" y="27"/>
                      </a:lnTo>
                      <a:lnTo>
                        <a:pt x="65" y="32"/>
                      </a:lnTo>
                      <a:lnTo>
                        <a:pt x="55" y="39"/>
                      </a:lnTo>
                      <a:lnTo>
                        <a:pt x="47" y="45"/>
                      </a:lnTo>
                      <a:lnTo>
                        <a:pt x="40" y="53"/>
                      </a:lnTo>
                      <a:lnTo>
                        <a:pt x="32" y="61"/>
                      </a:lnTo>
                      <a:lnTo>
                        <a:pt x="27" y="70"/>
                      </a:lnTo>
                      <a:lnTo>
                        <a:pt x="22" y="79"/>
                      </a:lnTo>
                      <a:lnTo>
                        <a:pt x="16" y="90"/>
                      </a:lnTo>
                      <a:lnTo>
                        <a:pt x="12" y="99"/>
                      </a:lnTo>
                      <a:lnTo>
                        <a:pt x="8" y="110"/>
                      </a:lnTo>
                      <a:lnTo>
                        <a:pt x="6" y="120"/>
                      </a:lnTo>
                      <a:lnTo>
                        <a:pt x="4" y="131"/>
                      </a:lnTo>
                      <a:lnTo>
                        <a:pt x="2" y="142"/>
                      </a:lnTo>
                      <a:lnTo>
                        <a:pt x="2" y="153"/>
                      </a:lnTo>
                      <a:lnTo>
                        <a:pt x="2" y="163"/>
                      </a:lnTo>
                      <a:lnTo>
                        <a:pt x="2" y="220"/>
                      </a:lnTo>
                      <a:lnTo>
                        <a:pt x="2" y="277"/>
                      </a:lnTo>
                      <a:lnTo>
                        <a:pt x="0" y="334"/>
                      </a:lnTo>
                      <a:lnTo>
                        <a:pt x="0" y="390"/>
                      </a:lnTo>
                      <a:lnTo>
                        <a:pt x="0" y="448"/>
                      </a:lnTo>
                      <a:lnTo>
                        <a:pt x="2" y="504"/>
                      </a:lnTo>
                      <a:lnTo>
                        <a:pt x="2" y="562"/>
                      </a:lnTo>
                      <a:lnTo>
                        <a:pt x="2" y="618"/>
                      </a:lnTo>
                      <a:lnTo>
                        <a:pt x="2" y="629"/>
                      </a:lnTo>
                      <a:lnTo>
                        <a:pt x="4" y="638"/>
                      </a:lnTo>
                      <a:lnTo>
                        <a:pt x="7" y="649"/>
                      </a:lnTo>
                      <a:lnTo>
                        <a:pt x="12" y="658"/>
                      </a:lnTo>
                      <a:lnTo>
                        <a:pt x="19" y="665"/>
                      </a:lnTo>
                      <a:lnTo>
                        <a:pt x="28" y="672"/>
                      </a:lnTo>
                      <a:lnTo>
                        <a:pt x="32" y="673"/>
                      </a:lnTo>
                      <a:lnTo>
                        <a:pt x="38" y="676"/>
                      </a:lnTo>
                      <a:lnTo>
                        <a:pt x="42" y="676"/>
                      </a:lnTo>
                      <a:lnTo>
                        <a:pt x="47" y="676"/>
                      </a:lnTo>
                      <a:lnTo>
                        <a:pt x="57" y="677"/>
                      </a:lnTo>
                      <a:lnTo>
                        <a:pt x="65" y="677"/>
                      </a:lnTo>
                      <a:lnTo>
                        <a:pt x="73" y="676"/>
                      </a:lnTo>
                      <a:lnTo>
                        <a:pt x="79" y="672"/>
                      </a:lnTo>
                      <a:lnTo>
                        <a:pt x="86" y="667"/>
                      </a:lnTo>
                      <a:lnTo>
                        <a:pt x="91" y="663"/>
                      </a:lnTo>
                      <a:lnTo>
                        <a:pt x="97" y="657"/>
                      </a:lnTo>
                      <a:lnTo>
                        <a:pt x="101" y="650"/>
                      </a:lnTo>
                      <a:lnTo>
                        <a:pt x="109" y="635"/>
                      </a:lnTo>
                      <a:lnTo>
                        <a:pt x="114" y="619"/>
                      </a:lnTo>
                      <a:lnTo>
                        <a:pt x="117" y="602"/>
                      </a:lnTo>
                      <a:lnTo>
                        <a:pt x="117" y="587"/>
                      </a:lnTo>
                      <a:lnTo>
                        <a:pt x="118" y="541"/>
                      </a:lnTo>
                      <a:lnTo>
                        <a:pt x="118" y="497"/>
                      </a:lnTo>
                      <a:lnTo>
                        <a:pt x="118" y="452"/>
                      </a:lnTo>
                      <a:lnTo>
                        <a:pt x="117" y="407"/>
                      </a:lnTo>
                      <a:lnTo>
                        <a:pt x="117" y="362"/>
                      </a:lnTo>
                      <a:lnTo>
                        <a:pt x="117" y="318"/>
                      </a:lnTo>
                      <a:lnTo>
                        <a:pt x="118" y="273"/>
                      </a:lnTo>
                      <a:lnTo>
                        <a:pt x="118" y="228"/>
                      </a:lnTo>
                      <a:lnTo>
                        <a:pt x="136" y="228"/>
                      </a:lnTo>
                      <a:lnTo>
                        <a:pt x="152" y="228"/>
                      </a:lnTo>
                      <a:lnTo>
                        <a:pt x="153" y="296"/>
                      </a:lnTo>
                      <a:lnTo>
                        <a:pt x="153" y="363"/>
                      </a:lnTo>
                      <a:lnTo>
                        <a:pt x="153" y="430"/>
                      </a:lnTo>
                      <a:lnTo>
                        <a:pt x="153" y="499"/>
                      </a:lnTo>
                      <a:lnTo>
                        <a:pt x="153" y="566"/>
                      </a:lnTo>
                      <a:lnTo>
                        <a:pt x="153" y="634"/>
                      </a:lnTo>
                      <a:lnTo>
                        <a:pt x="153" y="701"/>
                      </a:lnTo>
                      <a:lnTo>
                        <a:pt x="153" y="769"/>
                      </a:lnTo>
                      <a:lnTo>
                        <a:pt x="153" y="836"/>
                      </a:lnTo>
                      <a:lnTo>
                        <a:pt x="153" y="903"/>
                      </a:lnTo>
                      <a:lnTo>
                        <a:pt x="153" y="972"/>
                      </a:lnTo>
                      <a:lnTo>
                        <a:pt x="153" y="1039"/>
                      </a:lnTo>
                      <a:lnTo>
                        <a:pt x="153" y="1107"/>
                      </a:lnTo>
                      <a:lnTo>
                        <a:pt x="153" y="1174"/>
                      </a:lnTo>
                      <a:lnTo>
                        <a:pt x="153" y="1243"/>
                      </a:lnTo>
                      <a:lnTo>
                        <a:pt x="154" y="1310"/>
                      </a:lnTo>
                      <a:lnTo>
                        <a:pt x="154" y="1323"/>
                      </a:lnTo>
                      <a:lnTo>
                        <a:pt x="157" y="1335"/>
                      </a:lnTo>
                      <a:lnTo>
                        <a:pt x="161" y="1346"/>
                      </a:lnTo>
                      <a:lnTo>
                        <a:pt x="168" y="1355"/>
                      </a:lnTo>
                      <a:lnTo>
                        <a:pt x="175" y="1363"/>
                      </a:lnTo>
                      <a:lnTo>
                        <a:pt x="184" y="1370"/>
                      </a:lnTo>
                      <a:lnTo>
                        <a:pt x="193" y="1375"/>
                      </a:lnTo>
                      <a:lnTo>
                        <a:pt x="204" y="1379"/>
                      </a:lnTo>
                      <a:lnTo>
                        <a:pt x="215" y="1382"/>
                      </a:lnTo>
                      <a:lnTo>
                        <a:pt x="227" y="1383"/>
                      </a:lnTo>
                      <a:lnTo>
                        <a:pt x="239" y="1383"/>
                      </a:lnTo>
                      <a:lnTo>
                        <a:pt x="251" y="1382"/>
                      </a:lnTo>
                      <a:lnTo>
                        <a:pt x="262" y="1379"/>
                      </a:lnTo>
                      <a:lnTo>
                        <a:pt x="274" y="1375"/>
                      </a:lnTo>
                      <a:lnTo>
                        <a:pt x="283" y="1370"/>
                      </a:lnTo>
                      <a:lnTo>
                        <a:pt x="294" y="1363"/>
                      </a:lnTo>
                      <a:lnTo>
                        <a:pt x="299" y="1349"/>
                      </a:lnTo>
                      <a:lnTo>
                        <a:pt x="303" y="1334"/>
                      </a:lnTo>
                      <a:lnTo>
                        <a:pt x="306" y="1319"/>
                      </a:lnTo>
                      <a:lnTo>
                        <a:pt x="309" y="1303"/>
                      </a:lnTo>
                      <a:lnTo>
                        <a:pt x="311" y="1272"/>
                      </a:lnTo>
                      <a:lnTo>
                        <a:pt x="313" y="1241"/>
                      </a:lnTo>
                      <a:lnTo>
                        <a:pt x="313" y="1170"/>
                      </a:lnTo>
                      <a:lnTo>
                        <a:pt x="311" y="1101"/>
                      </a:lnTo>
                      <a:lnTo>
                        <a:pt x="311" y="1030"/>
                      </a:lnTo>
                      <a:lnTo>
                        <a:pt x="311" y="958"/>
                      </a:lnTo>
                      <a:lnTo>
                        <a:pt x="311" y="887"/>
                      </a:lnTo>
                      <a:lnTo>
                        <a:pt x="313" y="816"/>
                      </a:lnTo>
                      <a:lnTo>
                        <a:pt x="313" y="745"/>
                      </a:lnTo>
                      <a:lnTo>
                        <a:pt x="313" y="674"/>
                      </a:lnTo>
                      <a:lnTo>
                        <a:pt x="330" y="674"/>
                      </a:lnTo>
                      <a:lnTo>
                        <a:pt x="347" y="674"/>
                      </a:lnTo>
                      <a:lnTo>
                        <a:pt x="347" y="756"/>
                      </a:lnTo>
                      <a:lnTo>
                        <a:pt x="347" y="838"/>
                      </a:lnTo>
                      <a:lnTo>
                        <a:pt x="347" y="918"/>
                      </a:lnTo>
                      <a:lnTo>
                        <a:pt x="347" y="1000"/>
                      </a:lnTo>
                      <a:lnTo>
                        <a:pt x="347" y="1082"/>
                      </a:lnTo>
                      <a:lnTo>
                        <a:pt x="347" y="1162"/>
                      </a:lnTo>
                      <a:lnTo>
                        <a:pt x="347" y="1244"/>
                      </a:lnTo>
                      <a:lnTo>
                        <a:pt x="349" y="1324"/>
                      </a:lnTo>
                      <a:lnTo>
                        <a:pt x="350" y="1333"/>
                      </a:lnTo>
                      <a:lnTo>
                        <a:pt x="351" y="1341"/>
                      </a:lnTo>
                      <a:lnTo>
                        <a:pt x="354" y="1347"/>
                      </a:lnTo>
                      <a:lnTo>
                        <a:pt x="357" y="1354"/>
                      </a:lnTo>
                      <a:lnTo>
                        <a:pt x="361" y="1359"/>
                      </a:lnTo>
                      <a:lnTo>
                        <a:pt x="366" y="1363"/>
                      </a:lnTo>
                      <a:lnTo>
                        <a:pt x="370" y="1369"/>
                      </a:lnTo>
                      <a:lnTo>
                        <a:pt x="377" y="1373"/>
                      </a:lnTo>
                      <a:lnTo>
                        <a:pt x="388" y="1378"/>
                      </a:lnTo>
                      <a:lnTo>
                        <a:pt x="401" y="1382"/>
                      </a:lnTo>
                      <a:lnTo>
                        <a:pt x="416" y="1383"/>
                      </a:lnTo>
                      <a:lnTo>
                        <a:pt x="429" y="1382"/>
                      </a:lnTo>
                      <a:lnTo>
                        <a:pt x="444" y="1379"/>
                      </a:lnTo>
                      <a:lnTo>
                        <a:pt x="457" y="1375"/>
                      </a:lnTo>
                      <a:lnTo>
                        <a:pt x="469" y="1369"/>
                      </a:lnTo>
                      <a:lnTo>
                        <a:pt x="480" y="1359"/>
                      </a:lnTo>
                      <a:lnTo>
                        <a:pt x="484" y="1355"/>
                      </a:lnTo>
                      <a:lnTo>
                        <a:pt x="488" y="1350"/>
                      </a:lnTo>
                      <a:lnTo>
                        <a:pt x="492" y="1343"/>
                      </a:lnTo>
                      <a:lnTo>
                        <a:pt x="495" y="1338"/>
                      </a:lnTo>
                      <a:lnTo>
                        <a:pt x="496" y="1331"/>
                      </a:lnTo>
                      <a:lnTo>
                        <a:pt x="498" y="1323"/>
                      </a:lnTo>
                      <a:lnTo>
                        <a:pt x="499" y="1316"/>
                      </a:lnTo>
                      <a:lnTo>
                        <a:pt x="498" y="1308"/>
                      </a:lnTo>
                      <a:lnTo>
                        <a:pt x="499" y="1240"/>
                      </a:lnTo>
                      <a:lnTo>
                        <a:pt x="499" y="1173"/>
                      </a:lnTo>
                      <a:lnTo>
                        <a:pt x="499" y="1106"/>
                      </a:lnTo>
                      <a:lnTo>
                        <a:pt x="499" y="1038"/>
                      </a:lnTo>
                      <a:lnTo>
                        <a:pt x="499" y="971"/>
                      </a:lnTo>
                      <a:lnTo>
                        <a:pt x="499" y="902"/>
                      </a:lnTo>
                      <a:lnTo>
                        <a:pt x="499" y="835"/>
                      </a:lnTo>
                      <a:lnTo>
                        <a:pt x="499" y="767"/>
                      </a:lnTo>
                      <a:lnTo>
                        <a:pt x="499" y="700"/>
                      </a:lnTo>
                      <a:lnTo>
                        <a:pt x="499" y="633"/>
                      </a:lnTo>
                      <a:lnTo>
                        <a:pt x="499" y="564"/>
                      </a:lnTo>
                      <a:lnTo>
                        <a:pt x="499" y="497"/>
                      </a:lnTo>
                      <a:lnTo>
                        <a:pt x="499" y="429"/>
                      </a:lnTo>
                      <a:lnTo>
                        <a:pt x="499" y="362"/>
                      </a:lnTo>
                      <a:lnTo>
                        <a:pt x="499" y="293"/>
                      </a:lnTo>
                      <a:lnTo>
                        <a:pt x="499" y="226"/>
                      </a:lnTo>
                      <a:lnTo>
                        <a:pt x="510" y="226"/>
                      </a:lnTo>
                      <a:lnTo>
                        <a:pt x="520" y="226"/>
                      </a:lnTo>
                      <a:lnTo>
                        <a:pt x="532" y="226"/>
                      </a:lnTo>
                      <a:lnTo>
                        <a:pt x="542" y="225"/>
                      </a:lnTo>
                      <a:lnTo>
                        <a:pt x="542" y="273"/>
                      </a:lnTo>
                      <a:lnTo>
                        <a:pt x="542" y="320"/>
                      </a:lnTo>
                      <a:lnTo>
                        <a:pt x="542" y="367"/>
                      </a:lnTo>
                      <a:lnTo>
                        <a:pt x="542" y="414"/>
                      </a:lnTo>
                      <a:lnTo>
                        <a:pt x="542" y="461"/>
                      </a:lnTo>
                      <a:lnTo>
                        <a:pt x="542" y="508"/>
                      </a:lnTo>
                      <a:lnTo>
                        <a:pt x="542" y="556"/>
                      </a:lnTo>
                      <a:lnTo>
                        <a:pt x="542" y="603"/>
                      </a:lnTo>
                      <a:lnTo>
                        <a:pt x="543" y="617"/>
                      </a:lnTo>
                      <a:lnTo>
                        <a:pt x="546" y="631"/>
                      </a:lnTo>
                      <a:lnTo>
                        <a:pt x="553" y="645"/>
                      </a:lnTo>
                      <a:lnTo>
                        <a:pt x="561" y="657"/>
                      </a:lnTo>
                      <a:lnTo>
                        <a:pt x="565" y="662"/>
                      </a:lnTo>
                      <a:lnTo>
                        <a:pt x="570" y="667"/>
                      </a:lnTo>
                      <a:lnTo>
                        <a:pt x="577" y="670"/>
                      </a:lnTo>
                      <a:lnTo>
                        <a:pt x="582" y="674"/>
                      </a:lnTo>
                      <a:lnTo>
                        <a:pt x="589" y="676"/>
                      </a:lnTo>
                      <a:lnTo>
                        <a:pt x="597" y="677"/>
                      </a:lnTo>
                      <a:lnTo>
                        <a:pt x="604" y="677"/>
                      </a:lnTo>
                      <a:lnTo>
                        <a:pt x="612" y="676"/>
                      </a:lnTo>
                      <a:lnTo>
                        <a:pt x="618" y="676"/>
                      </a:lnTo>
                      <a:lnTo>
                        <a:pt x="624" y="674"/>
                      </a:lnTo>
                      <a:lnTo>
                        <a:pt x="629" y="672"/>
                      </a:lnTo>
                      <a:lnTo>
                        <a:pt x="634" y="669"/>
                      </a:lnTo>
                      <a:lnTo>
                        <a:pt x="638" y="665"/>
                      </a:lnTo>
                      <a:lnTo>
                        <a:pt x="642" y="661"/>
                      </a:lnTo>
                      <a:lnTo>
                        <a:pt x="645" y="655"/>
                      </a:lnTo>
                      <a:lnTo>
                        <a:pt x="649" y="650"/>
                      </a:lnTo>
                      <a:lnTo>
                        <a:pt x="653" y="639"/>
                      </a:lnTo>
                      <a:lnTo>
                        <a:pt x="656" y="627"/>
                      </a:lnTo>
                      <a:lnTo>
                        <a:pt x="658" y="615"/>
                      </a:lnTo>
                      <a:lnTo>
                        <a:pt x="658" y="603"/>
                      </a:lnTo>
                      <a:lnTo>
                        <a:pt x="658" y="555"/>
                      </a:lnTo>
                      <a:lnTo>
                        <a:pt x="658" y="505"/>
                      </a:lnTo>
                      <a:lnTo>
                        <a:pt x="658" y="457"/>
                      </a:lnTo>
                      <a:lnTo>
                        <a:pt x="658" y="409"/>
                      </a:lnTo>
                      <a:lnTo>
                        <a:pt x="658" y="360"/>
                      </a:lnTo>
                      <a:lnTo>
                        <a:pt x="658" y="311"/>
                      </a:lnTo>
                      <a:lnTo>
                        <a:pt x="658" y="263"/>
                      </a:lnTo>
                      <a:lnTo>
                        <a:pt x="658" y="214"/>
                      </a:lnTo>
                      <a:lnTo>
                        <a:pt x="658" y="192"/>
                      </a:lnTo>
                      <a:lnTo>
                        <a:pt x="657" y="169"/>
                      </a:lnTo>
                      <a:lnTo>
                        <a:pt x="654" y="146"/>
                      </a:lnTo>
                      <a:lnTo>
                        <a:pt x="650" y="123"/>
                      </a:lnTo>
                      <a:lnTo>
                        <a:pt x="648" y="111"/>
                      </a:lnTo>
                      <a:lnTo>
                        <a:pt x="644" y="100"/>
                      </a:lnTo>
                      <a:lnTo>
                        <a:pt x="640" y="90"/>
                      </a:lnTo>
                      <a:lnTo>
                        <a:pt x="634" y="80"/>
                      </a:lnTo>
                      <a:lnTo>
                        <a:pt x="629" y="71"/>
                      </a:lnTo>
                      <a:lnTo>
                        <a:pt x="622" y="61"/>
                      </a:lnTo>
                      <a:lnTo>
                        <a:pt x="614" y="53"/>
                      </a:lnTo>
                      <a:lnTo>
                        <a:pt x="605" y="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44" name="Group 67">
                <a:extLst>
                  <a:ext uri="{FF2B5EF4-FFF2-40B4-BE49-F238E27FC236}">
                    <a16:creationId xmlns:a16="http://schemas.microsoft.com/office/drawing/2014/main" id="{0806EF26-C6D8-4BF7-FCA2-FA28C338100A}"/>
                  </a:ext>
                </a:extLst>
              </p:cNvPr>
              <p:cNvGrpSpPr/>
              <p:nvPr/>
            </p:nvGrpSpPr>
            <p:grpSpPr>
              <a:xfrm>
                <a:off x="9779643" y="2591953"/>
                <a:ext cx="271137" cy="607684"/>
                <a:chOff x="3327401" y="4335463"/>
                <a:chExt cx="407988" cy="914400"/>
              </a:xfrm>
              <a:solidFill>
                <a:schemeClr val="bg1">
                  <a:lumMod val="75000"/>
                </a:schemeClr>
              </a:solidFill>
            </p:grpSpPr>
            <p:sp>
              <p:nvSpPr>
                <p:cNvPr id="360" name="Freeform 58">
                  <a:extLst>
                    <a:ext uri="{FF2B5EF4-FFF2-40B4-BE49-F238E27FC236}">
                      <a16:creationId xmlns:a16="http://schemas.microsoft.com/office/drawing/2014/main" id="{A6785A17-96E7-EB0F-773F-85127609777F}"/>
                    </a:ext>
                  </a:extLst>
                </p:cNvPr>
                <p:cNvSpPr>
                  <a:spLocks/>
                </p:cNvSpPr>
                <p:nvPr/>
              </p:nvSpPr>
              <p:spPr bwMode="auto">
                <a:xfrm>
                  <a:off x="3455988" y="4335463"/>
                  <a:ext cx="149225" cy="147638"/>
                </a:xfrm>
                <a:custGeom>
                  <a:avLst/>
                  <a:gdLst>
                    <a:gd name="T0" fmla="*/ 283 w 283"/>
                    <a:gd name="T1" fmla="*/ 144 h 278"/>
                    <a:gd name="T2" fmla="*/ 280 w 283"/>
                    <a:gd name="T3" fmla="*/ 111 h 278"/>
                    <a:gd name="T4" fmla="*/ 270 w 283"/>
                    <a:gd name="T5" fmla="*/ 80 h 278"/>
                    <a:gd name="T6" fmla="*/ 251 w 283"/>
                    <a:gd name="T7" fmla="*/ 52 h 278"/>
                    <a:gd name="T8" fmla="*/ 227 w 283"/>
                    <a:gd name="T9" fmla="*/ 29 h 278"/>
                    <a:gd name="T10" fmla="*/ 197 w 283"/>
                    <a:gd name="T11" fmla="*/ 12 h 278"/>
                    <a:gd name="T12" fmla="*/ 165 w 283"/>
                    <a:gd name="T13" fmla="*/ 1 h 278"/>
                    <a:gd name="T14" fmla="*/ 132 w 283"/>
                    <a:gd name="T15" fmla="*/ 0 h 278"/>
                    <a:gd name="T16" fmla="*/ 97 w 283"/>
                    <a:gd name="T17" fmla="*/ 6 h 278"/>
                    <a:gd name="T18" fmla="*/ 66 w 283"/>
                    <a:gd name="T19" fmla="*/ 24 h 278"/>
                    <a:gd name="T20" fmla="*/ 39 w 283"/>
                    <a:gd name="T21" fmla="*/ 46 h 278"/>
                    <a:gd name="T22" fmla="*/ 19 w 283"/>
                    <a:gd name="T23" fmla="*/ 76 h 278"/>
                    <a:gd name="T24" fmla="*/ 6 w 283"/>
                    <a:gd name="T25" fmla="*/ 108 h 278"/>
                    <a:gd name="T26" fmla="*/ 0 w 283"/>
                    <a:gd name="T27" fmla="*/ 142 h 278"/>
                    <a:gd name="T28" fmla="*/ 4 w 283"/>
                    <a:gd name="T29" fmla="*/ 177 h 278"/>
                    <a:gd name="T30" fmla="*/ 14 w 283"/>
                    <a:gd name="T31" fmla="*/ 201 h 278"/>
                    <a:gd name="T32" fmla="*/ 23 w 283"/>
                    <a:gd name="T33" fmla="*/ 217 h 278"/>
                    <a:gd name="T34" fmla="*/ 35 w 283"/>
                    <a:gd name="T35" fmla="*/ 233 h 278"/>
                    <a:gd name="T36" fmla="*/ 50 w 283"/>
                    <a:gd name="T37" fmla="*/ 248 h 278"/>
                    <a:gd name="T38" fmla="*/ 67 w 283"/>
                    <a:gd name="T39" fmla="*/ 260 h 278"/>
                    <a:gd name="T40" fmla="*/ 86 w 283"/>
                    <a:gd name="T41" fmla="*/ 268 h 278"/>
                    <a:gd name="T42" fmla="*/ 105 w 283"/>
                    <a:gd name="T43" fmla="*/ 274 h 278"/>
                    <a:gd name="T44" fmla="*/ 125 w 283"/>
                    <a:gd name="T45" fmla="*/ 278 h 278"/>
                    <a:gd name="T46" fmla="*/ 157 w 283"/>
                    <a:gd name="T47" fmla="*/ 278 h 278"/>
                    <a:gd name="T48" fmla="*/ 187 w 283"/>
                    <a:gd name="T49" fmla="*/ 272 h 278"/>
                    <a:gd name="T50" fmla="*/ 207 w 283"/>
                    <a:gd name="T51" fmla="*/ 265 h 278"/>
                    <a:gd name="T52" fmla="*/ 224 w 283"/>
                    <a:gd name="T53" fmla="*/ 256 h 278"/>
                    <a:gd name="T54" fmla="*/ 240 w 283"/>
                    <a:gd name="T55" fmla="*/ 244 h 278"/>
                    <a:gd name="T56" fmla="*/ 255 w 283"/>
                    <a:gd name="T57" fmla="*/ 229 h 278"/>
                    <a:gd name="T58" fmla="*/ 266 w 283"/>
                    <a:gd name="T59" fmla="*/ 213 h 278"/>
                    <a:gd name="T60" fmla="*/ 275 w 283"/>
                    <a:gd name="T61" fmla="*/ 194 h 278"/>
                    <a:gd name="T62" fmla="*/ 280 w 283"/>
                    <a:gd name="T63" fmla="*/ 17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278">
                      <a:moveTo>
                        <a:pt x="282" y="162"/>
                      </a:moveTo>
                      <a:lnTo>
                        <a:pt x="283" y="144"/>
                      </a:lnTo>
                      <a:lnTo>
                        <a:pt x="283" y="128"/>
                      </a:lnTo>
                      <a:lnTo>
                        <a:pt x="280" y="111"/>
                      </a:lnTo>
                      <a:lnTo>
                        <a:pt x="276" y="95"/>
                      </a:lnTo>
                      <a:lnTo>
                        <a:pt x="270" y="80"/>
                      </a:lnTo>
                      <a:lnTo>
                        <a:pt x="262" y="65"/>
                      </a:lnTo>
                      <a:lnTo>
                        <a:pt x="251" y="52"/>
                      </a:lnTo>
                      <a:lnTo>
                        <a:pt x="239" y="40"/>
                      </a:lnTo>
                      <a:lnTo>
                        <a:pt x="227" y="29"/>
                      </a:lnTo>
                      <a:lnTo>
                        <a:pt x="212" y="20"/>
                      </a:lnTo>
                      <a:lnTo>
                        <a:pt x="197" y="12"/>
                      </a:lnTo>
                      <a:lnTo>
                        <a:pt x="181" y="5"/>
                      </a:lnTo>
                      <a:lnTo>
                        <a:pt x="165" y="1"/>
                      </a:lnTo>
                      <a:lnTo>
                        <a:pt x="149" y="0"/>
                      </a:lnTo>
                      <a:lnTo>
                        <a:pt x="132" y="0"/>
                      </a:lnTo>
                      <a:lnTo>
                        <a:pt x="114" y="2"/>
                      </a:lnTo>
                      <a:lnTo>
                        <a:pt x="97" y="6"/>
                      </a:lnTo>
                      <a:lnTo>
                        <a:pt x="81" y="14"/>
                      </a:lnTo>
                      <a:lnTo>
                        <a:pt x="66" y="24"/>
                      </a:lnTo>
                      <a:lnTo>
                        <a:pt x="52" y="34"/>
                      </a:lnTo>
                      <a:lnTo>
                        <a:pt x="39" y="46"/>
                      </a:lnTo>
                      <a:lnTo>
                        <a:pt x="28" y="60"/>
                      </a:lnTo>
                      <a:lnTo>
                        <a:pt x="19" y="76"/>
                      </a:lnTo>
                      <a:lnTo>
                        <a:pt x="12" y="91"/>
                      </a:lnTo>
                      <a:lnTo>
                        <a:pt x="6" y="108"/>
                      </a:lnTo>
                      <a:lnTo>
                        <a:pt x="3" y="124"/>
                      </a:lnTo>
                      <a:lnTo>
                        <a:pt x="0" y="142"/>
                      </a:lnTo>
                      <a:lnTo>
                        <a:pt x="2" y="159"/>
                      </a:lnTo>
                      <a:lnTo>
                        <a:pt x="4" y="177"/>
                      </a:lnTo>
                      <a:lnTo>
                        <a:pt x="10" y="193"/>
                      </a:lnTo>
                      <a:lnTo>
                        <a:pt x="14" y="201"/>
                      </a:lnTo>
                      <a:lnTo>
                        <a:pt x="18" y="209"/>
                      </a:lnTo>
                      <a:lnTo>
                        <a:pt x="23" y="217"/>
                      </a:lnTo>
                      <a:lnTo>
                        <a:pt x="30" y="223"/>
                      </a:lnTo>
                      <a:lnTo>
                        <a:pt x="35" y="233"/>
                      </a:lnTo>
                      <a:lnTo>
                        <a:pt x="43" y="240"/>
                      </a:lnTo>
                      <a:lnTo>
                        <a:pt x="50" y="248"/>
                      </a:lnTo>
                      <a:lnTo>
                        <a:pt x="59" y="254"/>
                      </a:lnTo>
                      <a:lnTo>
                        <a:pt x="67" y="260"/>
                      </a:lnTo>
                      <a:lnTo>
                        <a:pt x="77" y="264"/>
                      </a:lnTo>
                      <a:lnTo>
                        <a:pt x="86" y="268"/>
                      </a:lnTo>
                      <a:lnTo>
                        <a:pt x="95" y="272"/>
                      </a:lnTo>
                      <a:lnTo>
                        <a:pt x="105" y="274"/>
                      </a:lnTo>
                      <a:lnTo>
                        <a:pt x="115" y="277"/>
                      </a:lnTo>
                      <a:lnTo>
                        <a:pt x="125" y="278"/>
                      </a:lnTo>
                      <a:lnTo>
                        <a:pt x="136" y="278"/>
                      </a:lnTo>
                      <a:lnTo>
                        <a:pt x="157" y="278"/>
                      </a:lnTo>
                      <a:lnTo>
                        <a:pt x="177" y="274"/>
                      </a:lnTo>
                      <a:lnTo>
                        <a:pt x="187" y="272"/>
                      </a:lnTo>
                      <a:lnTo>
                        <a:pt x="197" y="269"/>
                      </a:lnTo>
                      <a:lnTo>
                        <a:pt x="207" y="265"/>
                      </a:lnTo>
                      <a:lnTo>
                        <a:pt x="215" y="261"/>
                      </a:lnTo>
                      <a:lnTo>
                        <a:pt x="224" y="256"/>
                      </a:lnTo>
                      <a:lnTo>
                        <a:pt x="232" y="250"/>
                      </a:lnTo>
                      <a:lnTo>
                        <a:pt x="240" y="244"/>
                      </a:lnTo>
                      <a:lnTo>
                        <a:pt x="248" y="237"/>
                      </a:lnTo>
                      <a:lnTo>
                        <a:pt x="255" y="229"/>
                      </a:lnTo>
                      <a:lnTo>
                        <a:pt x="260" y="221"/>
                      </a:lnTo>
                      <a:lnTo>
                        <a:pt x="266" y="213"/>
                      </a:lnTo>
                      <a:lnTo>
                        <a:pt x="271" y="203"/>
                      </a:lnTo>
                      <a:lnTo>
                        <a:pt x="275" y="194"/>
                      </a:lnTo>
                      <a:lnTo>
                        <a:pt x="278" y="185"/>
                      </a:lnTo>
                      <a:lnTo>
                        <a:pt x="280" y="174"/>
                      </a:lnTo>
                      <a:lnTo>
                        <a:pt x="282" y="1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61" name="Freeform 59">
                  <a:extLst>
                    <a:ext uri="{FF2B5EF4-FFF2-40B4-BE49-F238E27FC236}">
                      <a16:creationId xmlns:a16="http://schemas.microsoft.com/office/drawing/2014/main" id="{C8772483-57E7-D9EA-A3AE-85BB31283459}"/>
                    </a:ext>
                  </a:extLst>
                </p:cNvPr>
                <p:cNvSpPr>
                  <a:spLocks/>
                </p:cNvSpPr>
                <p:nvPr/>
              </p:nvSpPr>
              <p:spPr bwMode="auto">
                <a:xfrm>
                  <a:off x="3327401" y="4506913"/>
                  <a:ext cx="407988" cy="742950"/>
                </a:xfrm>
                <a:custGeom>
                  <a:avLst/>
                  <a:gdLst>
                    <a:gd name="T0" fmla="*/ 690 w 770"/>
                    <a:gd name="T1" fmla="*/ 245 h 1403"/>
                    <a:gd name="T2" fmla="*/ 650 w 770"/>
                    <a:gd name="T3" fmla="*/ 122 h 1403"/>
                    <a:gd name="T4" fmla="*/ 616 w 770"/>
                    <a:gd name="T5" fmla="*/ 60 h 1403"/>
                    <a:gd name="T6" fmla="*/ 573 w 770"/>
                    <a:gd name="T7" fmla="*/ 25 h 1403"/>
                    <a:gd name="T8" fmla="*/ 521 w 770"/>
                    <a:gd name="T9" fmla="*/ 6 h 1403"/>
                    <a:gd name="T10" fmla="*/ 451 w 770"/>
                    <a:gd name="T11" fmla="*/ 0 h 1403"/>
                    <a:gd name="T12" fmla="*/ 323 w 770"/>
                    <a:gd name="T13" fmla="*/ 0 h 1403"/>
                    <a:gd name="T14" fmla="*/ 238 w 770"/>
                    <a:gd name="T15" fmla="*/ 8 h 1403"/>
                    <a:gd name="T16" fmla="*/ 178 w 770"/>
                    <a:gd name="T17" fmla="*/ 36 h 1403"/>
                    <a:gd name="T18" fmla="*/ 135 w 770"/>
                    <a:gd name="T19" fmla="*/ 88 h 1403"/>
                    <a:gd name="T20" fmla="*/ 95 w 770"/>
                    <a:gd name="T21" fmla="*/ 197 h 1403"/>
                    <a:gd name="T22" fmla="*/ 59 w 770"/>
                    <a:gd name="T23" fmla="*/ 325 h 1403"/>
                    <a:gd name="T24" fmla="*/ 20 w 770"/>
                    <a:gd name="T25" fmla="*/ 457 h 1403"/>
                    <a:gd name="T26" fmla="*/ 1 w 770"/>
                    <a:gd name="T27" fmla="*/ 568 h 1403"/>
                    <a:gd name="T28" fmla="*/ 24 w 770"/>
                    <a:gd name="T29" fmla="*/ 596 h 1403"/>
                    <a:gd name="T30" fmla="*/ 60 w 770"/>
                    <a:gd name="T31" fmla="*/ 603 h 1403"/>
                    <a:gd name="T32" fmla="*/ 95 w 770"/>
                    <a:gd name="T33" fmla="*/ 590 h 1403"/>
                    <a:gd name="T34" fmla="*/ 124 w 770"/>
                    <a:gd name="T35" fmla="*/ 521 h 1403"/>
                    <a:gd name="T36" fmla="*/ 175 w 770"/>
                    <a:gd name="T37" fmla="*/ 342 h 1403"/>
                    <a:gd name="T38" fmla="*/ 229 w 770"/>
                    <a:gd name="T39" fmla="*/ 199 h 1403"/>
                    <a:gd name="T40" fmla="*/ 181 w 770"/>
                    <a:gd name="T41" fmla="*/ 437 h 1403"/>
                    <a:gd name="T42" fmla="*/ 96 w 770"/>
                    <a:gd name="T43" fmla="*/ 765 h 1403"/>
                    <a:gd name="T44" fmla="*/ 202 w 770"/>
                    <a:gd name="T45" fmla="*/ 848 h 1403"/>
                    <a:gd name="T46" fmla="*/ 244 w 770"/>
                    <a:gd name="T47" fmla="*/ 1035 h 1403"/>
                    <a:gd name="T48" fmla="*/ 244 w 770"/>
                    <a:gd name="T49" fmla="*/ 1284 h 1403"/>
                    <a:gd name="T50" fmla="*/ 258 w 770"/>
                    <a:gd name="T51" fmla="*/ 1379 h 1403"/>
                    <a:gd name="T52" fmla="*/ 297 w 770"/>
                    <a:gd name="T53" fmla="*/ 1401 h 1403"/>
                    <a:gd name="T54" fmla="*/ 340 w 770"/>
                    <a:gd name="T55" fmla="*/ 1394 h 1403"/>
                    <a:gd name="T56" fmla="*/ 368 w 770"/>
                    <a:gd name="T57" fmla="*/ 1359 h 1403"/>
                    <a:gd name="T58" fmla="*/ 372 w 770"/>
                    <a:gd name="T59" fmla="*/ 1159 h 1403"/>
                    <a:gd name="T60" fmla="*/ 372 w 770"/>
                    <a:gd name="T61" fmla="*/ 910 h 1403"/>
                    <a:gd name="T62" fmla="*/ 412 w 770"/>
                    <a:gd name="T63" fmla="*/ 907 h 1403"/>
                    <a:gd name="T64" fmla="*/ 412 w 770"/>
                    <a:gd name="T65" fmla="*/ 1149 h 1403"/>
                    <a:gd name="T66" fmla="*/ 412 w 770"/>
                    <a:gd name="T67" fmla="*/ 1336 h 1403"/>
                    <a:gd name="T68" fmla="*/ 418 w 770"/>
                    <a:gd name="T69" fmla="*/ 1363 h 1403"/>
                    <a:gd name="T70" fmla="*/ 433 w 770"/>
                    <a:gd name="T71" fmla="*/ 1386 h 1403"/>
                    <a:gd name="T72" fmla="*/ 457 w 770"/>
                    <a:gd name="T73" fmla="*/ 1401 h 1403"/>
                    <a:gd name="T74" fmla="*/ 485 w 770"/>
                    <a:gd name="T75" fmla="*/ 1403 h 1403"/>
                    <a:gd name="T76" fmla="*/ 510 w 770"/>
                    <a:gd name="T77" fmla="*/ 1393 h 1403"/>
                    <a:gd name="T78" fmla="*/ 532 w 770"/>
                    <a:gd name="T79" fmla="*/ 1367 h 1403"/>
                    <a:gd name="T80" fmla="*/ 541 w 770"/>
                    <a:gd name="T81" fmla="*/ 1267 h 1403"/>
                    <a:gd name="T82" fmla="*/ 541 w 770"/>
                    <a:gd name="T83" fmla="*/ 1028 h 1403"/>
                    <a:gd name="T84" fmla="*/ 584 w 770"/>
                    <a:gd name="T85" fmla="*/ 848 h 1403"/>
                    <a:gd name="T86" fmla="*/ 686 w 770"/>
                    <a:gd name="T87" fmla="*/ 764 h 1403"/>
                    <a:gd name="T88" fmla="*/ 588 w 770"/>
                    <a:gd name="T89" fmla="*/ 430 h 1403"/>
                    <a:gd name="T90" fmla="*/ 532 w 770"/>
                    <a:gd name="T91" fmla="*/ 189 h 1403"/>
                    <a:gd name="T92" fmla="*/ 553 w 770"/>
                    <a:gd name="T93" fmla="*/ 216 h 1403"/>
                    <a:gd name="T94" fmla="*/ 596 w 770"/>
                    <a:gd name="T95" fmla="*/ 352 h 1403"/>
                    <a:gd name="T96" fmla="*/ 650 w 770"/>
                    <a:gd name="T97" fmla="*/ 523 h 1403"/>
                    <a:gd name="T98" fmla="*/ 678 w 770"/>
                    <a:gd name="T99" fmla="*/ 584 h 1403"/>
                    <a:gd name="T100" fmla="*/ 701 w 770"/>
                    <a:gd name="T101" fmla="*/ 599 h 1403"/>
                    <a:gd name="T102" fmla="*/ 752 w 770"/>
                    <a:gd name="T103" fmla="*/ 599 h 1403"/>
                    <a:gd name="T104" fmla="*/ 770 w 770"/>
                    <a:gd name="T105" fmla="*/ 548 h 1403"/>
                    <a:gd name="T106" fmla="*/ 762 w 770"/>
                    <a:gd name="T107" fmla="*/ 486 h 1403"/>
                    <a:gd name="T108" fmla="*/ 730 w 770"/>
                    <a:gd name="T109" fmla="*/ 38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0" h="1403">
                      <a:moveTo>
                        <a:pt x="722" y="352"/>
                      </a:moveTo>
                      <a:lnTo>
                        <a:pt x="710" y="316"/>
                      </a:lnTo>
                      <a:lnTo>
                        <a:pt x="699" y="281"/>
                      </a:lnTo>
                      <a:lnTo>
                        <a:pt x="690" y="245"/>
                      </a:lnTo>
                      <a:lnTo>
                        <a:pt x="679" y="209"/>
                      </a:lnTo>
                      <a:lnTo>
                        <a:pt x="669" y="174"/>
                      </a:lnTo>
                      <a:lnTo>
                        <a:pt x="656" y="139"/>
                      </a:lnTo>
                      <a:lnTo>
                        <a:pt x="650" y="122"/>
                      </a:lnTo>
                      <a:lnTo>
                        <a:pt x="642" y="104"/>
                      </a:lnTo>
                      <a:lnTo>
                        <a:pt x="634" y="88"/>
                      </a:lnTo>
                      <a:lnTo>
                        <a:pt x="624" y="72"/>
                      </a:lnTo>
                      <a:lnTo>
                        <a:pt x="616" y="60"/>
                      </a:lnTo>
                      <a:lnTo>
                        <a:pt x="607" y="49"/>
                      </a:lnTo>
                      <a:lnTo>
                        <a:pt x="596" y="40"/>
                      </a:lnTo>
                      <a:lnTo>
                        <a:pt x="585" y="32"/>
                      </a:lnTo>
                      <a:lnTo>
                        <a:pt x="573" y="25"/>
                      </a:lnTo>
                      <a:lnTo>
                        <a:pt x="561" y="18"/>
                      </a:lnTo>
                      <a:lnTo>
                        <a:pt x="548" y="13"/>
                      </a:lnTo>
                      <a:lnTo>
                        <a:pt x="536" y="9"/>
                      </a:lnTo>
                      <a:lnTo>
                        <a:pt x="521" y="6"/>
                      </a:lnTo>
                      <a:lnTo>
                        <a:pt x="508" y="4"/>
                      </a:lnTo>
                      <a:lnTo>
                        <a:pt x="494" y="1"/>
                      </a:lnTo>
                      <a:lnTo>
                        <a:pt x="479" y="1"/>
                      </a:lnTo>
                      <a:lnTo>
                        <a:pt x="451" y="0"/>
                      </a:lnTo>
                      <a:lnTo>
                        <a:pt x="425" y="1"/>
                      </a:lnTo>
                      <a:lnTo>
                        <a:pt x="391" y="1"/>
                      </a:lnTo>
                      <a:lnTo>
                        <a:pt x="356" y="1"/>
                      </a:lnTo>
                      <a:lnTo>
                        <a:pt x="323" y="0"/>
                      </a:lnTo>
                      <a:lnTo>
                        <a:pt x="288" y="1"/>
                      </a:lnTo>
                      <a:lnTo>
                        <a:pt x="270" y="2"/>
                      </a:lnTo>
                      <a:lnTo>
                        <a:pt x="254" y="5"/>
                      </a:lnTo>
                      <a:lnTo>
                        <a:pt x="238" y="8"/>
                      </a:lnTo>
                      <a:lnTo>
                        <a:pt x="222" y="12"/>
                      </a:lnTo>
                      <a:lnTo>
                        <a:pt x="206" y="18"/>
                      </a:lnTo>
                      <a:lnTo>
                        <a:pt x="191" y="26"/>
                      </a:lnTo>
                      <a:lnTo>
                        <a:pt x="178" y="36"/>
                      </a:lnTo>
                      <a:lnTo>
                        <a:pt x="164" y="47"/>
                      </a:lnTo>
                      <a:lnTo>
                        <a:pt x="154" y="60"/>
                      </a:lnTo>
                      <a:lnTo>
                        <a:pt x="144" y="73"/>
                      </a:lnTo>
                      <a:lnTo>
                        <a:pt x="135" y="88"/>
                      </a:lnTo>
                      <a:lnTo>
                        <a:pt x="128" y="103"/>
                      </a:lnTo>
                      <a:lnTo>
                        <a:pt x="115" y="132"/>
                      </a:lnTo>
                      <a:lnTo>
                        <a:pt x="104" y="165"/>
                      </a:lnTo>
                      <a:lnTo>
                        <a:pt x="95" y="197"/>
                      </a:lnTo>
                      <a:lnTo>
                        <a:pt x="87" y="229"/>
                      </a:lnTo>
                      <a:lnTo>
                        <a:pt x="77" y="261"/>
                      </a:lnTo>
                      <a:lnTo>
                        <a:pt x="68" y="293"/>
                      </a:lnTo>
                      <a:lnTo>
                        <a:pt x="59" y="325"/>
                      </a:lnTo>
                      <a:lnTo>
                        <a:pt x="49" y="359"/>
                      </a:lnTo>
                      <a:lnTo>
                        <a:pt x="38" y="391"/>
                      </a:lnTo>
                      <a:lnTo>
                        <a:pt x="29" y="425"/>
                      </a:lnTo>
                      <a:lnTo>
                        <a:pt x="20" y="457"/>
                      </a:lnTo>
                      <a:lnTo>
                        <a:pt x="10" y="490"/>
                      </a:lnTo>
                      <a:lnTo>
                        <a:pt x="4" y="524"/>
                      </a:lnTo>
                      <a:lnTo>
                        <a:pt x="0" y="557"/>
                      </a:lnTo>
                      <a:lnTo>
                        <a:pt x="1" y="568"/>
                      </a:lnTo>
                      <a:lnTo>
                        <a:pt x="5" y="576"/>
                      </a:lnTo>
                      <a:lnTo>
                        <a:pt x="9" y="584"/>
                      </a:lnTo>
                      <a:lnTo>
                        <a:pt x="16" y="591"/>
                      </a:lnTo>
                      <a:lnTo>
                        <a:pt x="24" y="596"/>
                      </a:lnTo>
                      <a:lnTo>
                        <a:pt x="32" y="600"/>
                      </a:lnTo>
                      <a:lnTo>
                        <a:pt x="41" y="603"/>
                      </a:lnTo>
                      <a:lnTo>
                        <a:pt x="50" y="604"/>
                      </a:lnTo>
                      <a:lnTo>
                        <a:pt x="60" y="603"/>
                      </a:lnTo>
                      <a:lnTo>
                        <a:pt x="69" y="602"/>
                      </a:lnTo>
                      <a:lnTo>
                        <a:pt x="79" y="599"/>
                      </a:lnTo>
                      <a:lnTo>
                        <a:pt x="87" y="595"/>
                      </a:lnTo>
                      <a:lnTo>
                        <a:pt x="95" y="590"/>
                      </a:lnTo>
                      <a:lnTo>
                        <a:pt x="101" y="583"/>
                      </a:lnTo>
                      <a:lnTo>
                        <a:pt x="107" y="575"/>
                      </a:lnTo>
                      <a:lnTo>
                        <a:pt x="109" y="565"/>
                      </a:lnTo>
                      <a:lnTo>
                        <a:pt x="124" y="521"/>
                      </a:lnTo>
                      <a:lnTo>
                        <a:pt x="138" y="477"/>
                      </a:lnTo>
                      <a:lnTo>
                        <a:pt x="151" y="431"/>
                      </a:lnTo>
                      <a:lnTo>
                        <a:pt x="163" y="387"/>
                      </a:lnTo>
                      <a:lnTo>
                        <a:pt x="175" y="342"/>
                      </a:lnTo>
                      <a:lnTo>
                        <a:pt x="189" y="296"/>
                      </a:lnTo>
                      <a:lnTo>
                        <a:pt x="202" y="252"/>
                      </a:lnTo>
                      <a:lnTo>
                        <a:pt x="217" y="207"/>
                      </a:lnTo>
                      <a:lnTo>
                        <a:pt x="229" y="199"/>
                      </a:lnTo>
                      <a:lnTo>
                        <a:pt x="242" y="190"/>
                      </a:lnTo>
                      <a:lnTo>
                        <a:pt x="222" y="273"/>
                      </a:lnTo>
                      <a:lnTo>
                        <a:pt x="202" y="355"/>
                      </a:lnTo>
                      <a:lnTo>
                        <a:pt x="181" y="437"/>
                      </a:lnTo>
                      <a:lnTo>
                        <a:pt x="159" y="519"/>
                      </a:lnTo>
                      <a:lnTo>
                        <a:pt x="138" y="600"/>
                      </a:lnTo>
                      <a:lnTo>
                        <a:pt x="118" y="683"/>
                      </a:lnTo>
                      <a:lnTo>
                        <a:pt x="96" y="765"/>
                      </a:lnTo>
                      <a:lnTo>
                        <a:pt x="76" y="847"/>
                      </a:lnTo>
                      <a:lnTo>
                        <a:pt x="118" y="848"/>
                      </a:lnTo>
                      <a:lnTo>
                        <a:pt x="159" y="848"/>
                      </a:lnTo>
                      <a:lnTo>
                        <a:pt x="202" y="848"/>
                      </a:lnTo>
                      <a:lnTo>
                        <a:pt x="244" y="848"/>
                      </a:lnTo>
                      <a:lnTo>
                        <a:pt x="244" y="910"/>
                      </a:lnTo>
                      <a:lnTo>
                        <a:pt x="244" y="973"/>
                      </a:lnTo>
                      <a:lnTo>
                        <a:pt x="244" y="1035"/>
                      </a:lnTo>
                      <a:lnTo>
                        <a:pt x="244" y="1098"/>
                      </a:lnTo>
                      <a:lnTo>
                        <a:pt x="244" y="1159"/>
                      </a:lnTo>
                      <a:lnTo>
                        <a:pt x="244" y="1221"/>
                      </a:lnTo>
                      <a:lnTo>
                        <a:pt x="244" y="1284"/>
                      </a:lnTo>
                      <a:lnTo>
                        <a:pt x="245" y="1346"/>
                      </a:lnTo>
                      <a:lnTo>
                        <a:pt x="248" y="1359"/>
                      </a:lnTo>
                      <a:lnTo>
                        <a:pt x="252" y="1370"/>
                      </a:lnTo>
                      <a:lnTo>
                        <a:pt x="258" y="1379"/>
                      </a:lnTo>
                      <a:lnTo>
                        <a:pt x="266" y="1387"/>
                      </a:lnTo>
                      <a:lnTo>
                        <a:pt x="276" y="1394"/>
                      </a:lnTo>
                      <a:lnTo>
                        <a:pt x="286" y="1398"/>
                      </a:lnTo>
                      <a:lnTo>
                        <a:pt x="297" y="1401"/>
                      </a:lnTo>
                      <a:lnTo>
                        <a:pt x="308" y="1402"/>
                      </a:lnTo>
                      <a:lnTo>
                        <a:pt x="319" y="1401"/>
                      </a:lnTo>
                      <a:lnTo>
                        <a:pt x="329" y="1398"/>
                      </a:lnTo>
                      <a:lnTo>
                        <a:pt x="340" y="1394"/>
                      </a:lnTo>
                      <a:lnTo>
                        <a:pt x="349" y="1389"/>
                      </a:lnTo>
                      <a:lnTo>
                        <a:pt x="357" y="1381"/>
                      </a:lnTo>
                      <a:lnTo>
                        <a:pt x="363" y="1371"/>
                      </a:lnTo>
                      <a:lnTo>
                        <a:pt x="368" y="1359"/>
                      </a:lnTo>
                      <a:lnTo>
                        <a:pt x="370" y="1347"/>
                      </a:lnTo>
                      <a:lnTo>
                        <a:pt x="372" y="1284"/>
                      </a:lnTo>
                      <a:lnTo>
                        <a:pt x="372" y="1222"/>
                      </a:lnTo>
                      <a:lnTo>
                        <a:pt x="372" y="1159"/>
                      </a:lnTo>
                      <a:lnTo>
                        <a:pt x="372" y="1098"/>
                      </a:lnTo>
                      <a:lnTo>
                        <a:pt x="372" y="1035"/>
                      </a:lnTo>
                      <a:lnTo>
                        <a:pt x="372" y="973"/>
                      </a:lnTo>
                      <a:lnTo>
                        <a:pt x="372" y="910"/>
                      </a:lnTo>
                      <a:lnTo>
                        <a:pt x="372" y="848"/>
                      </a:lnTo>
                      <a:lnTo>
                        <a:pt x="392" y="847"/>
                      </a:lnTo>
                      <a:lnTo>
                        <a:pt x="411" y="847"/>
                      </a:lnTo>
                      <a:lnTo>
                        <a:pt x="412" y="907"/>
                      </a:lnTo>
                      <a:lnTo>
                        <a:pt x="412" y="968"/>
                      </a:lnTo>
                      <a:lnTo>
                        <a:pt x="412" y="1028"/>
                      </a:lnTo>
                      <a:lnTo>
                        <a:pt x="412" y="1088"/>
                      </a:lnTo>
                      <a:lnTo>
                        <a:pt x="412" y="1149"/>
                      </a:lnTo>
                      <a:lnTo>
                        <a:pt x="412" y="1209"/>
                      </a:lnTo>
                      <a:lnTo>
                        <a:pt x="412" y="1269"/>
                      </a:lnTo>
                      <a:lnTo>
                        <a:pt x="412" y="1330"/>
                      </a:lnTo>
                      <a:lnTo>
                        <a:pt x="412" y="1336"/>
                      </a:lnTo>
                      <a:lnTo>
                        <a:pt x="412" y="1343"/>
                      </a:lnTo>
                      <a:lnTo>
                        <a:pt x="414" y="1350"/>
                      </a:lnTo>
                      <a:lnTo>
                        <a:pt x="415" y="1357"/>
                      </a:lnTo>
                      <a:lnTo>
                        <a:pt x="418" y="1363"/>
                      </a:lnTo>
                      <a:lnTo>
                        <a:pt x="420" y="1370"/>
                      </a:lnTo>
                      <a:lnTo>
                        <a:pt x="425" y="1375"/>
                      </a:lnTo>
                      <a:lnTo>
                        <a:pt x="429" y="1381"/>
                      </a:lnTo>
                      <a:lnTo>
                        <a:pt x="433" y="1386"/>
                      </a:lnTo>
                      <a:lnTo>
                        <a:pt x="438" y="1391"/>
                      </a:lnTo>
                      <a:lnTo>
                        <a:pt x="443" y="1394"/>
                      </a:lnTo>
                      <a:lnTo>
                        <a:pt x="450" y="1398"/>
                      </a:lnTo>
                      <a:lnTo>
                        <a:pt x="457" y="1401"/>
                      </a:lnTo>
                      <a:lnTo>
                        <a:pt x="463" y="1402"/>
                      </a:lnTo>
                      <a:lnTo>
                        <a:pt x="470" y="1403"/>
                      </a:lnTo>
                      <a:lnTo>
                        <a:pt x="477" y="1403"/>
                      </a:lnTo>
                      <a:lnTo>
                        <a:pt x="485" y="1403"/>
                      </a:lnTo>
                      <a:lnTo>
                        <a:pt x="492" y="1402"/>
                      </a:lnTo>
                      <a:lnTo>
                        <a:pt x="498" y="1399"/>
                      </a:lnTo>
                      <a:lnTo>
                        <a:pt x="504" y="1397"/>
                      </a:lnTo>
                      <a:lnTo>
                        <a:pt x="510" y="1393"/>
                      </a:lnTo>
                      <a:lnTo>
                        <a:pt x="516" y="1389"/>
                      </a:lnTo>
                      <a:lnTo>
                        <a:pt x="520" y="1385"/>
                      </a:lnTo>
                      <a:lnTo>
                        <a:pt x="524" y="1379"/>
                      </a:lnTo>
                      <a:lnTo>
                        <a:pt x="532" y="1367"/>
                      </a:lnTo>
                      <a:lnTo>
                        <a:pt x="537" y="1354"/>
                      </a:lnTo>
                      <a:lnTo>
                        <a:pt x="540" y="1340"/>
                      </a:lnTo>
                      <a:lnTo>
                        <a:pt x="540" y="1327"/>
                      </a:lnTo>
                      <a:lnTo>
                        <a:pt x="541" y="1267"/>
                      </a:lnTo>
                      <a:lnTo>
                        <a:pt x="542" y="1208"/>
                      </a:lnTo>
                      <a:lnTo>
                        <a:pt x="542" y="1147"/>
                      </a:lnTo>
                      <a:lnTo>
                        <a:pt x="541" y="1087"/>
                      </a:lnTo>
                      <a:lnTo>
                        <a:pt x="541" y="1028"/>
                      </a:lnTo>
                      <a:lnTo>
                        <a:pt x="541" y="968"/>
                      </a:lnTo>
                      <a:lnTo>
                        <a:pt x="541" y="907"/>
                      </a:lnTo>
                      <a:lnTo>
                        <a:pt x="542" y="848"/>
                      </a:lnTo>
                      <a:lnTo>
                        <a:pt x="584" y="848"/>
                      </a:lnTo>
                      <a:lnTo>
                        <a:pt x="626" y="848"/>
                      </a:lnTo>
                      <a:lnTo>
                        <a:pt x="667" y="848"/>
                      </a:lnTo>
                      <a:lnTo>
                        <a:pt x="709" y="848"/>
                      </a:lnTo>
                      <a:lnTo>
                        <a:pt x="686" y="764"/>
                      </a:lnTo>
                      <a:lnTo>
                        <a:pt x="662" y="681"/>
                      </a:lnTo>
                      <a:lnTo>
                        <a:pt x="636" y="598"/>
                      </a:lnTo>
                      <a:lnTo>
                        <a:pt x="612" y="515"/>
                      </a:lnTo>
                      <a:lnTo>
                        <a:pt x="588" y="430"/>
                      </a:lnTo>
                      <a:lnTo>
                        <a:pt x="564" y="347"/>
                      </a:lnTo>
                      <a:lnTo>
                        <a:pt x="541" y="264"/>
                      </a:lnTo>
                      <a:lnTo>
                        <a:pt x="521" y="179"/>
                      </a:lnTo>
                      <a:lnTo>
                        <a:pt x="532" y="189"/>
                      </a:lnTo>
                      <a:lnTo>
                        <a:pt x="542" y="198"/>
                      </a:lnTo>
                      <a:lnTo>
                        <a:pt x="547" y="203"/>
                      </a:lnTo>
                      <a:lnTo>
                        <a:pt x="551" y="210"/>
                      </a:lnTo>
                      <a:lnTo>
                        <a:pt x="553" y="216"/>
                      </a:lnTo>
                      <a:lnTo>
                        <a:pt x="556" y="224"/>
                      </a:lnTo>
                      <a:lnTo>
                        <a:pt x="571" y="265"/>
                      </a:lnTo>
                      <a:lnTo>
                        <a:pt x="584" y="308"/>
                      </a:lnTo>
                      <a:lnTo>
                        <a:pt x="596" y="352"/>
                      </a:lnTo>
                      <a:lnTo>
                        <a:pt x="610" y="395"/>
                      </a:lnTo>
                      <a:lnTo>
                        <a:pt x="623" y="438"/>
                      </a:lnTo>
                      <a:lnTo>
                        <a:pt x="636" y="481"/>
                      </a:lnTo>
                      <a:lnTo>
                        <a:pt x="650" y="523"/>
                      </a:lnTo>
                      <a:lnTo>
                        <a:pt x="664" y="565"/>
                      </a:lnTo>
                      <a:lnTo>
                        <a:pt x="669" y="572"/>
                      </a:lnTo>
                      <a:lnTo>
                        <a:pt x="673" y="579"/>
                      </a:lnTo>
                      <a:lnTo>
                        <a:pt x="678" y="584"/>
                      </a:lnTo>
                      <a:lnTo>
                        <a:pt x="683" y="590"/>
                      </a:lnTo>
                      <a:lnTo>
                        <a:pt x="689" y="592"/>
                      </a:lnTo>
                      <a:lnTo>
                        <a:pt x="695" y="596"/>
                      </a:lnTo>
                      <a:lnTo>
                        <a:pt x="701" y="599"/>
                      </a:lnTo>
                      <a:lnTo>
                        <a:pt x="709" y="600"/>
                      </a:lnTo>
                      <a:lnTo>
                        <a:pt x="722" y="602"/>
                      </a:lnTo>
                      <a:lnTo>
                        <a:pt x="737" y="602"/>
                      </a:lnTo>
                      <a:lnTo>
                        <a:pt x="752" y="599"/>
                      </a:lnTo>
                      <a:lnTo>
                        <a:pt x="765" y="595"/>
                      </a:lnTo>
                      <a:lnTo>
                        <a:pt x="769" y="579"/>
                      </a:lnTo>
                      <a:lnTo>
                        <a:pt x="770" y="564"/>
                      </a:lnTo>
                      <a:lnTo>
                        <a:pt x="770" y="548"/>
                      </a:lnTo>
                      <a:lnTo>
                        <a:pt x="769" y="533"/>
                      </a:lnTo>
                      <a:lnTo>
                        <a:pt x="768" y="517"/>
                      </a:lnTo>
                      <a:lnTo>
                        <a:pt x="765" y="502"/>
                      </a:lnTo>
                      <a:lnTo>
                        <a:pt x="762" y="486"/>
                      </a:lnTo>
                      <a:lnTo>
                        <a:pt x="758" y="472"/>
                      </a:lnTo>
                      <a:lnTo>
                        <a:pt x="749" y="442"/>
                      </a:lnTo>
                      <a:lnTo>
                        <a:pt x="740" y="411"/>
                      </a:lnTo>
                      <a:lnTo>
                        <a:pt x="730" y="382"/>
                      </a:lnTo>
                      <a:lnTo>
                        <a:pt x="722" y="3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45" name="Group 70">
                <a:extLst>
                  <a:ext uri="{FF2B5EF4-FFF2-40B4-BE49-F238E27FC236}">
                    <a16:creationId xmlns:a16="http://schemas.microsoft.com/office/drawing/2014/main" id="{FB594500-7EBA-EB9A-37F9-E7EFF0C826B3}"/>
                  </a:ext>
                </a:extLst>
              </p:cNvPr>
              <p:cNvGrpSpPr/>
              <p:nvPr/>
            </p:nvGrpSpPr>
            <p:grpSpPr>
              <a:xfrm>
                <a:off x="9775389" y="1842106"/>
                <a:ext cx="231047" cy="591857"/>
                <a:chOff x="3647164" y="2464482"/>
                <a:chExt cx="231047" cy="591857"/>
              </a:xfrm>
              <a:solidFill>
                <a:schemeClr val="bg1">
                  <a:lumMod val="75000"/>
                </a:schemeClr>
              </a:solidFill>
            </p:grpSpPr>
            <p:sp>
              <p:nvSpPr>
                <p:cNvPr id="358" name="Freeform 56">
                  <a:extLst>
                    <a:ext uri="{FF2B5EF4-FFF2-40B4-BE49-F238E27FC236}">
                      <a16:creationId xmlns:a16="http://schemas.microsoft.com/office/drawing/2014/main" id="{AFC2AD9B-9402-6A16-2E39-B259789C61ED}"/>
                    </a:ext>
                  </a:extLst>
                </p:cNvPr>
                <p:cNvSpPr>
                  <a:spLocks/>
                </p:cNvSpPr>
                <p:nvPr/>
              </p:nvSpPr>
              <p:spPr bwMode="auto">
                <a:xfrm>
                  <a:off x="3716795" y="2464482"/>
                  <a:ext cx="96006" cy="96006"/>
                </a:xfrm>
                <a:custGeom>
                  <a:avLst/>
                  <a:gdLst>
                    <a:gd name="T0" fmla="*/ 262 w 273"/>
                    <a:gd name="T1" fmla="*/ 182 h 271"/>
                    <a:gd name="T2" fmla="*/ 266 w 273"/>
                    <a:gd name="T3" fmla="*/ 173 h 271"/>
                    <a:gd name="T4" fmla="*/ 269 w 273"/>
                    <a:gd name="T5" fmla="*/ 165 h 271"/>
                    <a:gd name="T6" fmla="*/ 272 w 273"/>
                    <a:gd name="T7" fmla="*/ 155 h 271"/>
                    <a:gd name="T8" fmla="*/ 273 w 273"/>
                    <a:gd name="T9" fmla="*/ 146 h 271"/>
                    <a:gd name="T10" fmla="*/ 273 w 273"/>
                    <a:gd name="T11" fmla="*/ 137 h 271"/>
                    <a:gd name="T12" fmla="*/ 273 w 273"/>
                    <a:gd name="T13" fmla="*/ 127 h 271"/>
                    <a:gd name="T14" fmla="*/ 272 w 273"/>
                    <a:gd name="T15" fmla="*/ 119 h 271"/>
                    <a:gd name="T16" fmla="*/ 270 w 273"/>
                    <a:gd name="T17" fmla="*/ 110 h 271"/>
                    <a:gd name="T18" fmla="*/ 265 w 273"/>
                    <a:gd name="T19" fmla="*/ 92 h 271"/>
                    <a:gd name="T20" fmla="*/ 257 w 273"/>
                    <a:gd name="T21" fmla="*/ 76 h 271"/>
                    <a:gd name="T22" fmla="*/ 246 w 273"/>
                    <a:gd name="T23" fmla="*/ 60 h 271"/>
                    <a:gd name="T24" fmla="*/ 236 w 273"/>
                    <a:gd name="T25" fmla="*/ 45 h 271"/>
                    <a:gd name="T26" fmla="*/ 222 w 273"/>
                    <a:gd name="T27" fmla="*/ 33 h 271"/>
                    <a:gd name="T28" fmla="*/ 207 w 273"/>
                    <a:gd name="T29" fmla="*/ 23 h 271"/>
                    <a:gd name="T30" fmla="*/ 191 w 273"/>
                    <a:gd name="T31" fmla="*/ 13 h 271"/>
                    <a:gd name="T32" fmla="*/ 174 w 273"/>
                    <a:gd name="T33" fmla="*/ 6 h 271"/>
                    <a:gd name="T34" fmla="*/ 165 w 273"/>
                    <a:gd name="T35" fmla="*/ 4 h 271"/>
                    <a:gd name="T36" fmla="*/ 157 w 273"/>
                    <a:gd name="T37" fmla="*/ 1 h 271"/>
                    <a:gd name="T38" fmla="*/ 147 w 273"/>
                    <a:gd name="T39" fmla="*/ 0 h 271"/>
                    <a:gd name="T40" fmla="*/ 138 w 273"/>
                    <a:gd name="T41" fmla="*/ 0 h 271"/>
                    <a:gd name="T42" fmla="*/ 128 w 273"/>
                    <a:gd name="T43" fmla="*/ 0 h 271"/>
                    <a:gd name="T44" fmla="*/ 119 w 273"/>
                    <a:gd name="T45" fmla="*/ 1 h 271"/>
                    <a:gd name="T46" fmla="*/ 110 w 273"/>
                    <a:gd name="T47" fmla="*/ 2 h 271"/>
                    <a:gd name="T48" fmla="*/ 100 w 273"/>
                    <a:gd name="T49" fmla="*/ 5 h 271"/>
                    <a:gd name="T50" fmla="*/ 92 w 273"/>
                    <a:gd name="T51" fmla="*/ 6 h 271"/>
                    <a:gd name="T52" fmla="*/ 84 w 273"/>
                    <a:gd name="T53" fmla="*/ 9 h 271"/>
                    <a:gd name="T54" fmla="*/ 76 w 273"/>
                    <a:gd name="T55" fmla="*/ 13 h 271"/>
                    <a:gd name="T56" fmla="*/ 68 w 273"/>
                    <a:gd name="T57" fmla="*/ 17 h 271"/>
                    <a:gd name="T58" fmla="*/ 53 w 273"/>
                    <a:gd name="T59" fmla="*/ 27 h 271"/>
                    <a:gd name="T60" fmla="*/ 41 w 273"/>
                    <a:gd name="T61" fmla="*/ 37 h 271"/>
                    <a:gd name="T62" fmla="*/ 29 w 273"/>
                    <a:gd name="T63" fmla="*/ 49 h 271"/>
                    <a:gd name="T64" fmla="*/ 20 w 273"/>
                    <a:gd name="T65" fmla="*/ 64 h 271"/>
                    <a:gd name="T66" fmla="*/ 12 w 273"/>
                    <a:gd name="T67" fmla="*/ 79 h 271"/>
                    <a:gd name="T68" fmla="*/ 6 w 273"/>
                    <a:gd name="T69" fmla="*/ 95 h 271"/>
                    <a:gd name="T70" fmla="*/ 2 w 273"/>
                    <a:gd name="T71" fmla="*/ 112 h 271"/>
                    <a:gd name="T72" fmla="*/ 0 w 273"/>
                    <a:gd name="T73" fmla="*/ 129 h 271"/>
                    <a:gd name="T74" fmla="*/ 0 w 273"/>
                    <a:gd name="T75" fmla="*/ 146 h 271"/>
                    <a:gd name="T76" fmla="*/ 2 w 273"/>
                    <a:gd name="T77" fmla="*/ 163 h 271"/>
                    <a:gd name="T78" fmla="*/ 6 w 273"/>
                    <a:gd name="T79" fmla="*/ 179 h 271"/>
                    <a:gd name="T80" fmla="*/ 12 w 273"/>
                    <a:gd name="T81" fmla="*/ 196 h 271"/>
                    <a:gd name="T82" fmla="*/ 21 w 273"/>
                    <a:gd name="T83" fmla="*/ 210 h 271"/>
                    <a:gd name="T84" fmla="*/ 32 w 273"/>
                    <a:gd name="T85" fmla="*/ 224 h 271"/>
                    <a:gd name="T86" fmla="*/ 39 w 273"/>
                    <a:gd name="T87" fmla="*/ 232 h 271"/>
                    <a:gd name="T88" fmla="*/ 44 w 273"/>
                    <a:gd name="T89" fmla="*/ 238 h 271"/>
                    <a:gd name="T90" fmla="*/ 51 w 273"/>
                    <a:gd name="T91" fmla="*/ 244 h 271"/>
                    <a:gd name="T92" fmla="*/ 59 w 273"/>
                    <a:gd name="T93" fmla="*/ 249 h 271"/>
                    <a:gd name="T94" fmla="*/ 73 w 273"/>
                    <a:gd name="T95" fmla="*/ 259 h 271"/>
                    <a:gd name="T96" fmla="*/ 89 w 273"/>
                    <a:gd name="T97" fmla="*/ 264 h 271"/>
                    <a:gd name="T98" fmla="*/ 107 w 273"/>
                    <a:gd name="T99" fmla="*/ 269 h 271"/>
                    <a:gd name="T100" fmla="*/ 124 w 273"/>
                    <a:gd name="T101" fmla="*/ 271 h 271"/>
                    <a:gd name="T102" fmla="*/ 142 w 273"/>
                    <a:gd name="T103" fmla="*/ 271 h 271"/>
                    <a:gd name="T104" fmla="*/ 159 w 273"/>
                    <a:gd name="T105" fmla="*/ 269 h 271"/>
                    <a:gd name="T106" fmla="*/ 177 w 273"/>
                    <a:gd name="T107" fmla="*/ 265 h 271"/>
                    <a:gd name="T108" fmla="*/ 193 w 273"/>
                    <a:gd name="T109" fmla="*/ 259 h 271"/>
                    <a:gd name="T110" fmla="*/ 209 w 273"/>
                    <a:gd name="T111" fmla="*/ 251 h 271"/>
                    <a:gd name="T112" fmla="*/ 224 w 273"/>
                    <a:gd name="T113" fmla="*/ 240 h 271"/>
                    <a:gd name="T114" fmla="*/ 236 w 273"/>
                    <a:gd name="T115" fmla="*/ 229 h 271"/>
                    <a:gd name="T116" fmla="*/ 248 w 273"/>
                    <a:gd name="T117" fmla="*/ 214 h 271"/>
                    <a:gd name="T118" fmla="*/ 252 w 273"/>
                    <a:gd name="T119" fmla="*/ 208 h 271"/>
                    <a:gd name="T120" fmla="*/ 256 w 273"/>
                    <a:gd name="T121" fmla="*/ 200 h 271"/>
                    <a:gd name="T122" fmla="*/ 260 w 273"/>
                    <a:gd name="T123" fmla="*/ 192 h 271"/>
                    <a:gd name="T124" fmla="*/ 262 w 273"/>
                    <a:gd name="T125" fmla="*/ 18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271">
                      <a:moveTo>
                        <a:pt x="262" y="182"/>
                      </a:moveTo>
                      <a:lnTo>
                        <a:pt x="266" y="173"/>
                      </a:lnTo>
                      <a:lnTo>
                        <a:pt x="269" y="165"/>
                      </a:lnTo>
                      <a:lnTo>
                        <a:pt x="272" y="155"/>
                      </a:lnTo>
                      <a:lnTo>
                        <a:pt x="273" y="146"/>
                      </a:lnTo>
                      <a:lnTo>
                        <a:pt x="273" y="137"/>
                      </a:lnTo>
                      <a:lnTo>
                        <a:pt x="273" y="127"/>
                      </a:lnTo>
                      <a:lnTo>
                        <a:pt x="272" y="119"/>
                      </a:lnTo>
                      <a:lnTo>
                        <a:pt x="270" y="110"/>
                      </a:lnTo>
                      <a:lnTo>
                        <a:pt x="265" y="92"/>
                      </a:lnTo>
                      <a:lnTo>
                        <a:pt x="257" y="76"/>
                      </a:lnTo>
                      <a:lnTo>
                        <a:pt x="246" y="60"/>
                      </a:lnTo>
                      <a:lnTo>
                        <a:pt x="236" y="45"/>
                      </a:lnTo>
                      <a:lnTo>
                        <a:pt x="222" y="33"/>
                      </a:lnTo>
                      <a:lnTo>
                        <a:pt x="207" y="23"/>
                      </a:lnTo>
                      <a:lnTo>
                        <a:pt x="191" y="13"/>
                      </a:lnTo>
                      <a:lnTo>
                        <a:pt x="174" y="6"/>
                      </a:lnTo>
                      <a:lnTo>
                        <a:pt x="165" y="4"/>
                      </a:lnTo>
                      <a:lnTo>
                        <a:pt x="157" y="1"/>
                      </a:lnTo>
                      <a:lnTo>
                        <a:pt x="147" y="0"/>
                      </a:lnTo>
                      <a:lnTo>
                        <a:pt x="138" y="0"/>
                      </a:lnTo>
                      <a:lnTo>
                        <a:pt x="128" y="0"/>
                      </a:lnTo>
                      <a:lnTo>
                        <a:pt x="119" y="1"/>
                      </a:lnTo>
                      <a:lnTo>
                        <a:pt x="110" y="2"/>
                      </a:lnTo>
                      <a:lnTo>
                        <a:pt x="100" y="5"/>
                      </a:lnTo>
                      <a:lnTo>
                        <a:pt x="92" y="6"/>
                      </a:lnTo>
                      <a:lnTo>
                        <a:pt x="84" y="9"/>
                      </a:lnTo>
                      <a:lnTo>
                        <a:pt x="76" y="13"/>
                      </a:lnTo>
                      <a:lnTo>
                        <a:pt x="68" y="17"/>
                      </a:lnTo>
                      <a:lnTo>
                        <a:pt x="53" y="27"/>
                      </a:lnTo>
                      <a:lnTo>
                        <a:pt x="41" y="37"/>
                      </a:lnTo>
                      <a:lnTo>
                        <a:pt x="29" y="49"/>
                      </a:lnTo>
                      <a:lnTo>
                        <a:pt x="20" y="64"/>
                      </a:lnTo>
                      <a:lnTo>
                        <a:pt x="12" y="79"/>
                      </a:lnTo>
                      <a:lnTo>
                        <a:pt x="6" y="95"/>
                      </a:lnTo>
                      <a:lnTo>
                        <a:pt x="2" y="112"/>
                      </a:lnTo>
                      <a:lnTo>
                        <a:pt x="0" y="129"/>
                      </a:lnTo>
                      <a:lnTo>
                        <a:pt x="0" y="146"/>
                      </a:lnTo>
                      <a:lnTo>
                        <a:pt x="2" y="163"/>
                      </a:lnTo>
                      <a:lnTo>
                        <a:pt x="6" y="179"/>
                      </a:lnTo>
                      <a:lnTo>
                        <a:pt x="12" y="196"/>
                      </a:lnTo>
                      <a:lnTo>
                        <a:pt x="21" y="210"/>
                      </a:lnTo>
                      <a:lnTo>
                        <a:pt x="32" y="224"/>
                      </a:lnTo>
                      <a:lnTo>
                        <a:pt x="39" y="232"/>
                      </a:lnTo>
                      <a:lnTo>
                        <a:pt x="44" y="238"/>
                      </a:lnTo>
                      <a:lnTo>
                        <a:pt x="51" y="244"/>
                      </a:lnTo>
                      <a:lnTo>
                        <a:pt x="59" y="249"/>
                      </a:lnTo>
                      <a:lnTo>
                        <a:pt x="73" y="259"/>
                      </a:lnTo>
                      <a:lnTo>
                        <a:pt x="89" y="264"/>
                      </a:lnTo>
                      <a:lnTo>
                        <a:pt x="107" y="269"/>
                      </a:lnTo>
                      <a:lnTo>
                        <a:pt x="124" y="271"/>
                      </a:lnTo>
                      <a:lnTo>
                        <a:pt x="142" y="271"/>
                      </a:lnTo>
                      <a:lnTo>
                        <a:pt x="159" y="269"/>
                      </a:lnTo>
                      <a:lnTo>
                        <a:pt x="177" y="265"/>
                      </a:lnTo>
                      <a:lnTo>
                        <a:pt x="193" y="259"/>
                      </a:lnTo>
                      <a:lnTo>
                        <a:pt x="209" y="251"/>
                      </a:lnTo>
                      <a:lnTo>
                        <a:pt x="224" y="240"/>
                      </a:lnTo>
                      <a:lnTo>
                        <a:pt x="236" y="229"/>
                      </a:lnTo>
                      <a:lnTo>
                        <a:pt x="248" y="214"/>
                      </a:lnTo>
                      <a:lnTo>
                        <a:pt x="252" y="208"/>
                      </a:lnTo>
                      <a:lnTo>
                        <a:pt x="256" y="200"/>
                      </a:lnTo>
                      <a:lnTo>
                        <a:pt x="260" y="192"/>
                      </a:lnTo>
                      <a:lnTo>
                        <a:pt x="26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59" name="Freeform 57">
                  <a:extLst>
                    <a:ext uri="{FF2B5EF4-FFF2-40B4-BE49-F238E27FC236}">
                      <a16:creationId xmlns:a16="http://schemas.microsoft.com/office/drawing/2014/main" id="{C5CE1B9E-B3A0-C235-6848-AAB4CA2DCE7B}"/>
                    </a:ext>
                  </a:extLst>
                </p:cNvPr>
                <p:cNvSpPr>
                  <a:spLocks/>
                </p:cNvSpPr>
                <p:nvPr/>
              </p:nvSpPr>
              <p:spPr bwMode="auto">
                <a:xfrm>
                  <a:off x="3647164" y="2569982"/>
                  <a:ext cx="231047" cy="486357"/>
                </a:xfrm>
                <a:custGeom>
                  <a:avLst/>
                  <a:gdLst>
                    <a:gd name="T0" fmla="*/ 566 w 658"/>
                    <a:gd name="T1" fmla="*/ 20 h 1383"/>
                    <a:gd name="T2" fmla="*/ 506 w 658"/>
                    <a:gd name="T3" fmla="*/ 4 h 1383"/>
                    <a:gd name="T4" fmla="*/ 396 w 658"/>
                    <a:gd name="T5" fmla="*/ 0 h 1383"/>
                    <a:gd name="T6" fmla="*/ 259 w 658"/>
                    <a:gd name="T7" fmla="*/ 0 h 1383"/>
                    <a:gd name="T8" fmla="*/ 136 w 658"/>
                    <a:gd name="T9" fmla="*/ 8 h 1383"/>
                    <a:gd name="T10" fmla="*/ 74 w 658"/>
                    <a:gd name="T11" fmla="*/ 27 h 1383"/>
                    <a:gd name="T12" fmla="*/ 40 w 658"/>
                    <a:gd name="T13" fmla="*/ 53 h 1383"/>
                    <a:gd name="T14" fmla="*/ 16 w 658"/>
                    <a:gd name="T15" fmla="*/ 90 h 1383"/>
                    <a:gd name="T16" fmla="*/ 4 w 658"/>
                    <a:gd name="T17" fmla="*/ 131 h 1383"/>
                    <a:gd name="T18" fmla="*/ 2 w 658"/>
                    <a:gd name="T19" fmla="*/ 220 h 1383"/>
                    <a:gd name="T20" fmla="*/ 0 w 658"/>
                    <a:gd name="T21" fmla="*/ 448 h 1383"/>
                    <a:gd name="T22" fmla="*/ 2 w 658"/>
                    <a:gd name="T23" fmla="*/ 629 h 1383"/>
                    <a:gd name="T24" fmla="*/ 19 w 658"/>
                    <a:gd name="T25" fmla="*/ 665 h 1383"/>
                    <a:gd name="T26" fmla="*/ 42 w 658"/>
                    <a:gd name="T27" fmla="*/ 676 h 1383"/>
                    <a:gd name="T28" fmla="*/ 73 w 658"/>
                    <a:gd name="T29" fmla="*/ 676 h 1383"/>
                    <a:gd name="T30" fmla="*/ 97 w 658"/>
                    <a:gd name="T31" fmla="*/ 657 h 1383"/>
                    <a:gd name="T32" fmla="*/ 117 w 658"/>
                    <a:gd name="T33" fmla="*/ 602 h 1383"/>
                    <a:gd name="T34" fmla="*/ 118 w 658"/>
                    <a:gd name="T35" fmla="*/ 452 h 1383"/>
                    <a:gd name="T36" fmla="*/ 118 w 658"/>
                    <a:gd name="T37" fmla="*/ 273 h 1383"/>
                    <a:gd name="T38" fmla="*/ 153 w 658"/>
                    <a:gd name="T39" fmla="*/ 296 h 1383"/>
                    <a:gd name="T40" fmla="*/ 153 w 658"/>
                    <a:gd name="T41" fmla="*/ 566 h 1383"/>
                    <a:gd name="T42" fmla="*/ 153 w 658"/>
                    <a:gd name="T43" fmla="*/ 836 h 1383"/>
                    <a:gd name="T44" fmla="*/ 153 w 658"/>
                    <a:gd name="T45" fmla="*/ 1107 h 1383"/>
                    <a:gd name="T46" fmla="*/ 154 w 658"/>
                    <a:gd name="T47" fmla="*/ 1323 h 1383"/>
                    <a:gd name="T48" fmla="*/ 175 w 658"/>
                    <a:gd name="T49" fmla="*/ 1363 h 1383"/>
                    <a:gd name="T50" fmla="*/ 215 w 658"/>
                    <a:gd name="T51" fmla="*/ 1382 h 1383"/>
                    <a:gd name="T52" fmla="*/ 262 w 658"/>
                    <a:gd name="T53" fmla="*/ 1379 h 1383"/>
                    <a:gd name="T54" fmla="*/ 299 w 658"/>
                    <a:gd name="T55" fmla="*/ 1349 h 1383"/>
                    <a:gd name="T56" fmla="*/ 311 w 658"/>
                    <a:gd name="T57" fmla="*/ 1272 h 1383"/>
                    <a:gd name="T58" fmla="*/ 311 w 658"/>
                    <a:gd name="T59" fmla="*/ 1030 h 1383"/>
                    <a:gd name="T60" fmla="*/ 313 w 658"/>
                    <a:gd name="T61" fmla="*/ 745 h 1383"/>
                    <a:gd name="T62" fmla="*/ 347 w 658"/>
                    <a:gd name="T63" fmla="*/ 756 h 1383"/>
                    <a:gd name="T64" fmla="*/ 347 w 658"/>
                    <a:gd name="T65" fmla="*/ 1082 h 1383"/>
                    <a:gd name="T66" fmla="*/ 350 w 658"/>
                    <a:gd name="T67" fmla="*/ 1333 h 1383"/>
                    <a:gd name="T68" fmla="*/ 361 w 658"/>
                    <a:gd name="T69" fmla="*/ 1359 h 1383"/>
                    <a:gd name="T70" fmla="*/ 388 w 658"/>
                    <a:gd name="T71" fmla="*/ 1378 h 1383"/>
                    <a:gd name="T72" fmla="*/ 444 w 658"/>
                    <a:gd name="T73" fmla="*/ 1379 h 1383"/>
                    <a:gd name="T74" fmla="*/ 484 w 658"/>
                    <a:gd name="T75" fmla="*/ 1355 h 1383"/>
                    <a:gd name="T76" fmla="*/ 496 w 658"/>
                    <a:gd name="T77" fmla="*/ 1331 h 1383"/>
                    <a:gd name="T78" fmla="*/ 499 w 658"/>
                    <a:gd name="T79" fmla="*/ 1240 h 1383"/>
                    <a:gd name="T80" fmla="*/ 499 w 658"/>
                    <a:gd name="T81" fmla="*/ 971 h 1383"/>
                    <a:gd name="T82" fmla="*/ 499 w 658"/>
                    <a:gd name="T83" fmla="*/ 700 h 1383"/>
                    <a:gd name="T84" fmla="*/ 499 w 658"/>
                    <a:gd name="T85" fmla="*/ 429 h 1383"/>
                    <a:gd name="T86" fmla="*/ 510 w 658"/>
                    <a:gd name="T87" fmla="*/ 226 h 1383"/>
                    <a:gd name="T88" fmla="*/ 542 w 658"/>
                    <a:gd name="T89" fmla="*/ 273 h 1383"/>
                    <a:gd name="T90" fmla="*/ 542 w 658"/>
                    <a:gd name="T91" fmla="*/ 461 h 1383"/>
                    <a:gd name="T92" fmla="*/ 543 w 658"/>
                    <a:gd name="T93" fmla="*/ 617 h 1383"/>
                    <a:gd name="T94" fmla="*/ 565 w 658"/>
                    <a:gd name="T95" fmla="*/ 662 h 1383"/>
                    <a:gd name="T96" fmla="*/ 589 w 658"/>
                    <a:gd name="T97" fmla="*/ 676 h 1383"/>
                    <a:gd name="T98" fmla="*/ 618 w 658"/>
                    <a:gd name="T99" fmla="*/ 676 h 1383"/>
                    <a:gd name="T100" fmla="*/ 638 w 658"/>
                    <a:gd name="T101" fmla="*/ 665 h 1383"/>
                    <a:gd name="T102" fmla="*/ 653 w 658"/>
                    <a:gd name="T103" fmla="*/ 639 h 1383"/>
                    <a:gd name="T104" fmla="*/ 658 w 658"/>
                    <a:gd name="T105" fmla="*/ 555 h 1383"/>
                    <a:gd name="T106" fmla="*/ 658 w 658"/>
                    <a:gd name="T107" fmla="*/ 360 h 1383"/>
                    <a:gd name="T108" fmla="*/ 658 w 658"/>
                    <a:gd name="T109" fmla="*/ 192 h 1383"/>
                    <a:gd name="T110" fmla="*/ 648 w 658"/>
                    <a:gd name="T111" fmla="*/ 111 h 1383"/>
                    <a:gd name="T112" fmla="*/ 629 w 658"/>
                    <a:gd name="T113" fmla="*/ 71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1383">
                      <a:moveTo>
                        <a:pt x="605" y="45"/>
                      </a:moveTo>
                      <a:lnTo>
                        <a:pt x="593" y="36"/>
                      </a:lnTo>
                      <a:lnTo>
                        <a:pt x="579" y="27"/>
                      </a:lnTo>
                      <a:lnTo>
                        <a:pt x="566" y="20"/>
                      </a:lnTo>
                      <a:lnTo>
                        <a:pt x="551" y="15"/>
                      </a:lnTo>
                      <a:lnTo>
                        <a:pt x="536" y="11"/>
                      </a:lnTo>
                      <a:lnTo>
                        <a:pt x="522" y="6"/>
                      </a:lnTo>
                      <a:lnTo>
                        <a:pt x="506" y="4"/>
                      </a:lnTo>
                      <a:lnTo>
                        <a:pt x="491" y="2"/>
                      </a:lnTo>
                      <a:lnTo>
                        <a:pt x="459" y="0"/>
                      </a:lnTo>
                      <a:lnTo>
                        <a:pt x="427" y="0"/>
                      </a:lnTo>
                      <a:lnTo>
                        <a:pt x="396" y="0"/>
                      </a:lnTo>
                      <a:lnTo>
                        <a:pt x="365" y="0"/>
                      </a:lnTo>
                      <a:lnTo>
                        <a:pt x="330" y="1"/>
                      </a:lnTo>
                      <a:lnTo>
                        <a:pt x="294" y="0"/>
                      </a:lnTo>
                      <a:lnTo>
                        <a:pt x="259" y="0"/>
                      </a:lnTo>
                      <a:lnTo>
                        <a:pt x="223" y="0"/>
                      </a:lnTo>
                      <a:lnTo>
                        <a:pt x="188" y="1"/>
                      </a:lnTo>
                      <a:lnTo>
                        <a:pt x="153" y="4"/>
                      </a:lnTo>
                      <a:lnTo>
                        <a:pt x="136" y="8"/>
                      </a:lnTo>
                      <a:lnTo>
                        <a:pt x="118" y="12"/>
                      </a:lnTo>
                      <a:lnTo>
                        <a:pt x="101" y="16"/>
                      </a:lnTo>
                      <a:lnTo>
                        <a:pt x="85" y="23"/>
                      </a:lnTo>
                      <a:lnTo>
                        <a:pt x="74" y="27"/>
                      </a:lnTo>
                      <a:lnTo>
                        <a:pt x="65" y="32"/>
                      </a:lnTo>
                      <a:lnTo>
                        <a:pt x="55" y="39"/>
                      </a:lnTo>
                      <a:lnTo>
                        <a:pt x="47" y="45"/>
                      </a:lnTo>
                      <a:lnTo>
                        <a:pt x="40" y="53"/>
                      </a:lnTo>
                      <a:lnTo>
                        <a:pt x="32" y="61"/>
                      </a:lnTo>
                      <a:lnTo>
                        <a:pt x="27" y="70"/>
                      </a:lnTo>
                      <a:lnTo>
                        <a:pt x="22" y="79"/>
                      </a:lnTo>
                      <a:lnTo>
                        <a:pt x="16" y="90"/>
                      </a:lnTo>
                      <a:lnTo>
                        <a:pt x="12" y="99"/>
                      </a:lnTo>
                      <a:lnTo>
                        <a:pt x="8" y="110"/>
                      </a:lnTo>
                      <a:lnTo>
                        <a:pt x="6" y="120"/>
                      </a:lnTo>
                      <a:lnTo>
                        <a:pt x="4" y="131"/>
                      </a:lnTo>
                      <a:lnTo>
                        <a:pt x="2" y="142"/>
                      </a:lnTo>
                      <a:lnTo>
                        <a:pt x="2" y="153"/>
                      </a:lnTo>
                      <a:lnTo>
                        <a:pt x="2" y="163"/>
                      </a:lnTo>
                      <a:lnTo>
                        <a:pt x="2" y="220"/>
                      </a:lnTo>
                      <a:lnTo>
                        <a:pt x="2" y="277"/>
                      </a:lnTo>
                      <a:lnTo>
                        <a:pt x="0" y="334"/>
                      </a:lnTo>
                      <a:lnTo>
                        <a:pt x="0" y="390"/>
                      </a:lnTo>
                      <a:lnTo>
                        <a:pt x="0" y="448"/>
                      </a:lnTo>
                      <a:lnTo>
                        <a:pt x="2" y="504"/>
                      </a:lnTo>
                      <a:lnTo>
                        <a:pt x="2" y="562"/>
                      </a:lnTo>
                      <a:lnTo>
                        <a:pt x="2" y="618"/>
                      </a:lnTo>
                      <a:lnTo>
                        <a:pt x="2" y="629"/>
                      </a:lnTo>
                      <a:lnTo>
                        <a:pt x="4" y="638"/>
                      </a:lnTo>
                      <a:lnTo>
                        <a:pt x="7" y="649"/>
                      </a:lnTo>
                      <a:lnTo>
                        <a:pt x="12" y="658"/>
                      </a:lnTo>
                      <a:lnTo>
                        <a:pt x="19" y="665"/>
                      </a:lnTo>
                      <a:lnTo>
                        <a:pt x="28" y="672"/>
                      </a:lnTo>
                      <a:lnTo>
                        <a:pt x="32" y="673"/>
                      </a:lnTo>
                      <a:lnTo>
                        <a:pt x="38" y="676"/>
                      </a:lnTo>
                      <a:lnTo>
                        <a:pt x="42" y="676"/>
                      </a:lnTo>
                      <a:lnTo>
                        <a:pt x="47" y="676"/>
                      </a:lnTo>
                      <a:lnTo>
                        <a:pt x="57" y="677"/>
                      </a:lnTo>
                      <a:lnTo>
                        <a:pt x="65" y="677"/>
                      </a:lnTo>
                      <a:lnTo>
                        <a:pt x="73" y="676"/>
                      </a:lnTo>
                      <a:lnTo>
                        <a:pt x="79" y="672"/>
                      </a:lnTo>
                      <a:lnTo>
                        <a:pt x="86" y="667"/>
                      </a:lnTo>
                      <a:lnTo>
                        <a:pt x="91" y="663"/>
                      </a:lnTo>
                      <a:lnTo>
                        <a:pt x="97" y="657"/>
                      </a:lnTo>
                      <a:lnTo>
                        <a:pt x="101" y="650"/>
                      </a:lnTo>
                      <a:lnTo>
                        <a:pt x="109" y="635"/>
                      </a:lnTo>
                      <a:lnTo>
                        <a:pt x="114" y="619"/>
                      </a:lnTo>
                      <a:lnTo>
                        <a:pt x="117" y="602"/>
                      </a:lnTo>
                      <a:lnTo>
                        <a:pt x="117" y="587"/>
                      </a:lnTo>
                      <a:lnTo>
                        <a:pt x="118" y="541"/>
                      </a:lnTo>
                      <a:lnTo>
                        <a:pt x="118" y="497"/>
                      </a:lnTo>
                      <a:lnTo>
                        <a:pt x="118" y="452"/>
                      </a:lnTo>
                      <a:lnTo>
                        <a:pt x="117" y="407"/>
                      </a:lnTo>
                      <a:lnTo>
                        <a:pt x="117" y="362"/>
                      </a:lnTo>
                      <a:lnTo>
                        <a:pt x="117" y="318"/>
                      </a:lnTo>
                      <a:lnTo>
                        <a:pt x="118" y="273"/>
                      </a:lnTo>
                      <a:lnTo>
                        <a:pt x="118" y="228"/>
                      </a:lnTo>
                      <a:lnTo>
                        <a:pt x="136" y="228"/>
                      </a:lnTo>
                      <a:lnTo>
                        <a:pt x="152" y="228"/>
                      </a:lnTo>
                      <a:lnTo>
                        <a:pt x="153" y="296"/>
                      </a:lnTo>
                      <a:lnTo>
                        <a:pt x="153" y="363"/>
                      </a:lnTo>
                      <a:lnTo>
                        <a:pt x="153" y="430"/>
                      </a:lnTo>
                      <a:lnTo>
                        <a:pt x="153" y="499"/>
                      </a:lnTo>
                      <a:lnTo>
                        <a:pt x="153" y="566"/>
                      </a:lnTo>
                      <a:lnTo>
                        <a:pt x="153" y="634"/>
                      </a:lnTo>
                      <a:lnTo>
                        <a:pt x="153" y="701"/>
                      </a:lnTo>
                      <a:lnTo>
                        <a:pt x="153" y="769"/>
                      </a:lnTo>
                      <a:lnTo>
                        <a:pt x="153" y="836"/>
                      </a:lnTo>
                      <a:lnTo>
                        <a:pt x="153" y="903"/>
                      </a:lnTo>
                      <a:lnTo>
                        <a:pt x="153" y="972"/>
                      </a:lnTo>
                      <a:lnTo>
                        <a:pt x="153" y="1039"/>
                      </a:lnTo>
                      <a:lnTo>
                        <a:pt x="153" y="1107"/>
                      </a:lnTo>
                      <a:lnTo>
                        <a:pt x="153" y="1174"/>
                      </a:lnTo>
                      <a:lnTo>
                        <a:pt x="153" y="1243"/>
                      </a:lnTo>
                      <a:lnTo>
                        <a:pt x="154" y="1310"/>
                      </a:lnTo>
                      <a:lnTo>
                        <a:pt x="154" y="1323"/>
                      </a:lnTo>
                      <a:lnTo>
                        <a:pt x="157" y="1335"/>
                      </a:lnTo>
                      <a:lnTo>
                        <a:pt x="161" y="1346"/>
                      </a:lnTo>
                      <a:lnTo>
                        <a:pt x="168" y="1355"/>
                      </a:lnTo>
                      <a:lnTo>
                        <a:pt x="175" y="1363"/>
                      </a:lnTo>
                      <a:lnTo>
                        <a:pt x="184" y="1370"/>
                      </a:lnTo>
                      <a:lnTo>
                        <a:pt x="193" y="1375"/>
                      </a:lnTo>
                      <a:lnTo>
                        <a:pt x="204" y="1379"/>
                      </a:lnTo>
                      <a:lnTo>
                        <a:pt x="215" y="1382"/>
                      </a:lnTo>
                      <a:lnTo>
                        <a:pt x="227" y="1383"/>
                      </a:lnTo>
                      <a:lnTo>
                        <a:pt x="239" y="1383"/>
                      </a:lnTo>
                      <a:lnTo>
                        <a:pt x="251" y="1382"/>
                      </a:lnTo>
                      <a:lnTo>
                        <a:pt x="262" y="1379"/>
                      </a:lnTo>
                      <a:lnTo>
                        <a:pt x="274" y="1375"/>
                      </a:lnTo>
                      <a:lnTo>
                        <a:pt x="283" y="1370"/>
                      </a:lnTo>
                      <a:lnTo>
                        <a:pt x="294" y="1363"/>
                      </a:lnTo>
                      <a:lnTo>
                        <a:pt x="299" y="1349"/>
                      </a:lnTo>
                      <a:lnTo>
                        <a:pt x="303" y="1334"/>
                      </a:lnTo>
                      <a:lnTo>
                        <a:pt x="306" y="1319"/>
                      </a:lnTo>
                      <a:lnTo>
                        <a:pt x="309" y="1303"/>
                      </a:lnTo>
                      <a:lnTo>
                        <a:pt x="311" y="1272"/>
                      </a:lnTo>
                      <a:lnTo>
                        <a:pt x="313" y="1241"/>
                      </a:lnTo>
                      <a:lnTo>
                        <a:pt x="313" y="1170"/>
                      </a:lnTo>
                      <a:lnTo>
                        <a:pt x="311" y="1101"/>
                      </a:lnTo>
                      <a:lnTo>
                        <a:pt x="311" y="1030"/>
                      </a:lnTo>
                      <a:lnTo>
                        <a:pt x="311" y="958"/>
                      </a:lnTo>
                      <a:lnTo>
                        <a:pt x="311" y="887"/>
                      </a:lnTo>
                      <a:lnTo>
                        <a:pt x="313" y="816"/>
                      </a:lnTo>
                      <a:lnTo>
                        <a:pt x="313" y="745"/>
                      </a:lnTo>
                      <a:lnTo>
                        <a:pt x="313" y="674"/>
                      </a:lnTo>
                      <a:lnTo>
                        <a:pt x="330" y="674"/>
                      </a:lnTo>
                      <a:lnTo>
                        <a:pt x="347" y="674"/>
                      </a:lnTo>
                      <a:lnTo>
                        <a:pt x="347" y="756"/>
                      </a:lnTo>
                      <a:lnTo>
                        <a:pt x="347" y="838"/>
                      </a:lnTo>
                      <a:lnTo>
                        <a:pt x="347" y="918"/>
                      </a:lnTo>
                      <a:lnTo>
                        <a:pt x="347" y="1000"/>
                      </a:lnTo>
                      <a:lnTo>
                        <a:pt x="347" y="1082"/>
                      </a:lnTo>
                      <a:lnTo>
                        <a:pt x="347" y="1162"/>
                      </a:lnTo>
                      <a:lnTo>
                        <a:pt x="347" y="1244"/>
                      </a:lnTo>
                      <a:lnTo>
                        <a:pt x="349" y="1324"/>
                      </a:lnTo>
                      <a:lnTo>
                        <a:pt x="350" y="1333"/>
                      </a:lnTo>
                      <a:lnTo>
                        <a:pt x="351" y="1341"/>
                      </a:lnTo>
                      <a:lnTo>
                        <a:pt x="354" y="1347"/>
                      </a:lnTo>
                      <a:lnTo>
                        <a:pt x="357" y="1354"/>
                      </a:lnTo>
                      <a:lnTo>
                        <a:pt x="361" y="1359"/>
                      </a:lnTo>
                      <a:lnTo>
                        <a:pt x="366" y="1363"/>
                      </a:lnTo>
                      <a:lnTo>
                        <a:pt x="370" y="1369"/>
                      </a:lnTo>
                      <a:lnTo>
                        <a:pt x="377" y="1373"/>
                      </a:lnTo>
                      <a:lnTo>
                        <a:pt x="388" y="1378"/>
                      </a:lnTo>
                      <a:lnTo>
                        <a:pt x="401" y="1382"/>
                      </a:lnTo>
                      <a:lnTo>
                        <a:pt x="416" y="1383"/>
                      </a:lnTo>
                      <a:lnTo>
                        <a:pt x="429" y="1382"/>
                      </a:lnTo>
                      <a:lnTo>
                        <a:pt x="444" y="1379"/>
                      </a:lnTo>
                      <a:lnTo>
                        <a:pt x="457" y="1375"/>
                      </a:lnTo>
                      <a:lnTo>
                        <a:pt x="469" y="1369"/>
                      </a:lnTo>
                      <a:lnTo>
                        <a:pt x="480" y="1359"/>
                      </a:lnTo>
                      <a:lnTo>
                        <a:pt x="484" y="1355"/>
                      </a:lnTo>
                      <a:lnTo>
                        <a:pt x="488" y="1350"/>
                      </a:lnTo>
                      <a:lnTo>
                        <a:pt x="492" y="1343"/>
                      </a:lnTo>
                      <a:lnTo>
                        <a:pt x="495" y="1338"/>
                      </a:lnTo>
                      <a:lnTo>
                        <a:pt x="496" y="1331"/>
                      </a:lnTo>
                      <a:lnTo>
                        <a:pt x="498" y="1323"/>
                      </a:lnTo>
                      <a:lnTo>
                        <a:pt x="499" y="1316"/>
                      </a:lnTo>
                      <a:lnTo>
                        <a:pt x="498" y="1308"/>
                      </a:lnTo>
                      <a:lnTo>
                        <a:pt x="499" y="1240"/>
                      </a:lnTo>
                      <a:lnTo>
                        <a:pt x="499" y="1173"/>
                      </a:lnTo>
                      <a:lnTo>
                        <a:pt x="499" y="1106"/>
                      </a:lnTo>
                      <a:lnTo>
                        <a:pt x="499" y="1038"/>
                      </a:lnTo>
                      <a:lnTo>
                        <a:pt x="499" y="971"/>
                      </a:lnTo>
                      <a:lnTo>
                        <a:pt x="499" y="902"/>
                      </a:lnTo>
                      <a:lnTo>
                        <a:pt x="499" y="835"/>
                      </a:lnTo>
                      <a:lnTo>
                        <a:pt x="499" y="767"/>
                      </a:lnTo>
                      <a:lnTo>
                        <a:pt x="499" y="700"/>
                      </a:lnTo>
                      <a:lnTo>
                        <a:pt x="499" y="633"/>
                      </a:lnTo>
                      <a:lnTo>
                        <a:pt x="499" y="564"/>
                      </a:lnTo>
                      <a:lnTo>
                        <a:pt x="499" y="497"/>
                      </a:lnTo>
                      <a:lnTo>
                        <a:pt x="499" y="429"/>
                      </a:lnTo>
                      <a:lnTo>
                        <a:pt x="499" y="362"/>
                      </a:lnTo>
                      <a:lnTo>
                        <a:pt x="499" y="293"/>
                      </a:lnTo>
                      <a:lnTo>
                        <a:pt x="499" y="226"/>
                      </a:lnTo>
                      <a:lnTo>
                        <a:pt x="510" y="226"/>
                      </a:lnTo>
                      <a:lnTo>
                        <a:pt x="520" y="226"/>
                      </a:lnTo>
                      <a:lnTo>
                        <a:pt x="532" y="226"/>
                      </a:lnTo>
                      <a:lnTo>
                        <a:pt x="542" y="225"/>
                      </a:lnTo>
                      <a:lnTo>
                        <a:pt x="542" y="273"/>
                      </a:lnTo>
                      <a:lnTo>
                        <a:pt x="542" y="320"/>
                      </a:lnTo>
                      <a:lnTo>
                        <a:pt x="542" y="367"/>
                      </a:lnTo>
                      <a:lnTo>
                        <a:pt x="542" y="414"/>
                      </a:lnTo>
                      <a:lnTo>
                        <a:pt x="542" y="461"/>
                      </a:lnTo>
                      <a:lnTo>
                        <a:pt x="542" y="508"/>
                      </a:lnTo>
                      <a:lnTo>
                        <a:pt x="542" y="556"/>
                      </a:lnTo>
                      <a:lnTo>
                        <a:pt x="542" y="603"/>
                      </a:lnTo>
                      <a:lnTo>
                        <a:pt x="543" y="617"/>
                      </a:lnTo>
                      <a:lnTo>
                        <a:pt x="546" y="631"/>
                      </a:lnTo>
                      <a:lnTo>
                        <a:pt x="553" y="645"/>
                      </a:lnTo>
                      <a:lnTo>
                        <a:pt x="561" y="657"/>
                      </a:lnTo>
                      <a:lnTo>
                        <a:pt x="565" y="662"/>
                      </a:lnTo>
                      <a:lnTo>
                        <a:pt x="570" y="667"/>
                      </a:lnTo>
                      <a:lnTo>
                        <a:pt x="577" y="670"/>
                      </a:lnTo>
                      <a:lnTo>
                        <a:pt x="582" y="674"/>
                      </a:lnTo>
                      <a:lnTo>
                        <a:pt x="589" y="676"/>
                      </a:lnTo>
                      <a:lnTo>
                        <a:pt x="597" y="677"/>
                      </a:lnTo>
                      <a:lnTo>
                        <a:pt x="604" y="677"/>
                      </a:lnTo>
                      <a:lnTo>
                        <a:pt x="612" y="676"/>
                      </a:lnTo>
                      <a:lnTo>
                        <a:pt x="618" y="676"/>
                      </a:lnTo>
                      <a:lnTo>
                        <a:pt x="624" y="674"/>
                      </a:lnTo>
                      <a:lnTo>
                        <a:pt x="629" y="672"/>
                      </a:lnTo>
                      <a:lnTo>
                        <a:pt x="634" y="669"/>
                      </a:lnTo>
                      <a:lnTo>
                        <a:pt x="638" y="665"/>
                      </a:lnTo>
                      <a:lnTo>
                        <a:pt x="642" y="661"/>
                      </a:lnTo>
                      <a:lnTo>
                        <a:pt x="645" y="655"/>
                      </a:lnTo>
                      <a:lnTo>
                        <a:pt x="649" y="650"/>
                      </a:lnTo>
                      <a:lnTo>
                        <a:pt x="653" y="639"/>
                      </a:lnTo>
                      <a:lnTo>
                        <a:pt x="656" y="627"/>
                      </a:lnTo>
                      <a:lnTo>
                        <a:pt x="658" y="615"/>
                      </a:lnTo>
                      <a:lnTo>
                        <a:pt x="658" y="603"/>
                      </a:lnTo>
                      <a:lnTo>
                        <a:pt x="658" y="555"/>
                      </a:lnTo>
                      <a:lnTo>
                        <a:pt x="658" y="505"/>
                      </a:lnTo>
                      <a:lnTo>
                        <a:pt x="658" y="457"/>
                      </a:lnTo>
                      <a:lnTo>
                        <a:pt x="658" y="409"/>
                      </a:lnTo>
                      <a:lnTo>
                        <a:pt x="658" y="360"/>
                      </a:lnTo>
                      <a:lnTo>
                        <a:pt x="658" y="311"/>
                      </a:lnTo>
                      <a:lnTo>
                        <a:pt x="658" y="263"/>
                      </a:lnTo>
                      <a:lnTo>
                        <a:pt x="658" y="214"/>
                      </a:lnTo>
                      <a:lnTo>
                        <a:pt x="658" y="192"/>
                      </a:lnTo>
                      <a:lnTo>
                        <a:pt x="657" y="169"/>
                      </a:lnTo>
                      <a:lnTo>
                        <a:pt x="654" y="146"/>
                      </a:lnTo>
                      <a:lnTo>
                        <a:pt x="650" y="123"/>
                      </a:lnTo>
                      <a:lnTo>
                        <a:pt x="648" y="111"/>
                      </a:lnTo>
                      <a:lnTo>
                        <a:pt x="644" y="100"/>
                      </a:lnTo>
                      <a:lnTo>
                        <a:pt x="640" y="90"/>
                      </a:lnTo>
                      <a:lnTo>
                        <a:pt x="634" y="80"/>
                      </a:lnTo>
                      <a:lnTo>
                        <a:pt x="629" y="71"/>
                      </a:lnTo>
                      <a:lnTo>
                        <a:pt x="622" y="61"/>
                      </a:lnTo>
                      <a:lnTo>
                        <a:pt x="614" y="53"/>
                      </a:lnTo>
                      <a:lnTo>
                        <a:pt x="605" y="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46" name="Group 134">
                <a:extLst>
                  <a:ext uri="{FF2B5EF4-FFF2-40B4-BE49-F238E27FC236}">
                    <a16:creationId xmlns:a16="http://schemas.microsoft.com/office/drawing/2014/main" id="{6589B787-D187-8B02-279B-3ADB2C49A1D5}"/>
                  </a:ext>
                </a:extLst>
              </p:cNvPr>
              <p:cNvGrpSpPr/>
              <p:nvPr/>
            </p:nvGrpSpPr>
            <p:grpSpPr>
              <a:xfrm>
                <a:off x="6678802" y="2591953"/>
                <a:ext cx="271137" cy="607684"/>
                <a:chOff x="3327401" y="4335463"/>
                <a:chExt cx="407988" cy="914400"/>
              </a:xfrm>
              <a:solidFill>
                <a:schemeClr val="bg1">
                  <a:lumMod val="75000"/>
                </a:schemeClr>
              </a:solidFill>
            </p:grpSpPr>
            <p:sp>
              <p:nvSpPr>
                <p:cNvPr id="356" name="Freeform 58">
                  <a:extLst>
                    <a:ext uri="{FF2B5EF4-FFF2-40B4-BE49-F238E27FC236}">
                      <a16:creationId xmlns:a16="http://schemas.microsoft.com/office/drawing/2014/main" id="{C04FB822-FAD8-B23D-8A12-BD76326307CC}"/>
                    </a:ext>
                  </a:extLst>
                </p:cNvPr>
                <p:cNvSpPr>
                  <a:spLocks/>
                </p:cNvSpPr>
                <p:nvPr/>
              </p:nvSpPr>
              <p:spPr bwMode="auto">
                <a:xfrm>
                  <a:off x="3455988" y="4335463"/>
                  <a:ext cx="149225" cy="147638"/>
                </a:xfrm>
                <a:custGeom>
                  <a:avLst/>
                  <a:gdLst>
                    <a:gd name="T0" fmla="*/ 283 w 283"/>
                    <a:gd name="T1" fmla="*/ 144 h 278"/>
                    <a:gd name="T2" fmla="*/ 280 w 283"/>
                    <a:gd name="T3" fmla="*/ 111 h 278"/>
                    <a:gd name="T4" fmla="*/ 270 w 283"/>
                    <a:gd name="T5" fmla="*/ 80 h 278"/>
                    <a:gd name="T6" fmla="*/ 251 w 283"/>
                    <a:gd name="T7" fmla="*/ 52 h 278"/>
                    <a:gd name="T8" fmla="*/ 227 w 283"/>
                    <a:gd name="T9" fmla="*/ 29 h 278"/>
                    <a:gd name="T10" fmla="*/ 197 w 283"/>
                    <a:gd name="T11" fmla="*/ 12 h 278"/>
                    <a:gd name="T12" fmla="*/ 165 w 283"/>
                    <a:gd name="T13" fmla="*/ 1 h 278"/>
                    <a:gd name="T14" fmla="*/ 132 w 283"/>
                    <a:gd name="T15" fmla="*/ 0 h 278"/>
                    <a:gd name="T16" fmla="*/ 97 w 283"/>
                    <a:gd name="T17" fmla="*/ 6 h 278"/>
                    <a:gd name="T18" fmla="*/ 66 w 283"/>
                    <a:gd name="T19" fmla="*/ 24 h 278"/>
                    <a:gd name="T20" fmla="*/ 39 w 283"/>
                    <a:gd name="T21" fmla="*/ 46 h 278"/>
                    <a:gd name="T22" fmla="*/ 19 w 283"/>
                    <a:gd name="T23" fmla="*/ 76 h 278"/>
                    <a:gd name="T24" fmla="*/ 6 w 283"/>
                    <a:gd name="T25" fmla="*/ 108 h 278"/>
                    <a:gd name="T26" fmla="*/ 0 w 283"/>
                    <a:gd name="T27" fmla="*/ 142 h 278"/>
                    <a:gd name="T28" fmla="*/ 4 w 283"/>
                    <a:gd name="T29" fmla="*/ 177 h 278"/>
                    <a:gd name="T30" fmla="*/ 14 w 283"/>
                    <a:gd name="T31" fmla="*/ 201 h 278"/>
                    <a:gd name="T32" fmla="*/ 23 w 283"/>
                    <a:gd name="T33" fmla="*/ 217 h 278"/>
                    <a:gd name="T34" fmla="*/ 35 w 283"/>
                    <a:gd name="T35" fmla="*/ 233 h 278"/>
                    <a:gd name="T36" fmla="*/ 50 w 283"/>
                    <a:gd name="T37" fmla="*/ 248 h 278"/>
                    <a:gd name="T38" fmla="*/ 67 w 283"/>
                    <a:gd name="T39" fmla="*/ 260 h 278"/>
                    <a:gd name="T40" fmla="*/ 86 w 283"/>
                    <a:gd name="T41" fmla="*/ 268 h 278"/>
                    <a:gd name="T42" fmla="*/ 105 w 283"/>
                    <a:gd name="T43" fmla="*/ 274 h 278"/>
                    <a:gd name="T44" fmla="*/ 125 w 283"/>
                    <a:gd name="T45" fmla="*/ 278 h 278"/>
                    <a:gd name="T46" fmla="*/ 157 w 283"/>
                    <a:gd name="T47" fmla="*/ 278 h 278"/>
                    <a:gd name="T48" fmla="*/ 187 w 283"/>
                    <a:gd name="T49" fmla="*/ 272 h 278"/>
                    <a:gd name="T50" fmla="*/ 207 w 283"/>
                    <a:gd name="T51" fmla="*/ 265 h 278"/>
                    <a:gd name="T52" fmla="*/ 224 w 283"/>
                    <a:gd name="T53" fmla="*/ 256 h 278"/>
                    <a:gd name="T54" fmla="*/ 240 w 283"/>
                    <a:gd name="T55" fmla="*/ 244 h 278"/>
                    <a:gd name="T56" fmla="*/ 255 w 283"/>
                    <a:gd name="T57" fmla="*/ 229 h 278"/>
                    <a:gd name="T58" fmla="*/ 266 w 283"/>
                    <a:gd name="T59" fmla="*/ 213 h 278"/>
                    <a:gd name="T60" fmla="*/ 275 w 283"/>
                    <a:gd name="T61" fmla="*/ 194 h 278"/>
                    <a:gd name="T62" fmla="*/ 280 w 283"/>
                    <a:gd name="T63" fmla="*/ 17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278">
                      <a:moveTo>
                        <a:pt x="282" y="162"/>
                      </a:moveTo>
                      <a:lnTo>
                        <a:pt x="283" y="144"/>
                      </a:lnTo>
                      <a:lnTo>
                        <a:pt x="283" y="128"/>
                      </a:lnTo>
                      <a:lnTo>
                        <a:pt x="280" y="111"/>
                      </a:lnTo>
                      <a:lnTo>
                        <a:pt x="276" y="95"/>
                      </a:lnTo>
                      <a:lnTo>
                        <a:pt x="270" y="80"/>
                      </a:lnTo>
                      <a:lnTo>
                        <a:pt x="262" y="65"/>
                      </a:lnTo>
                      <a:lnTo>
                        <a:pt x="251" y="52"/>
                      </a:lnTo>
                      <a:lnTo>
                        <a:pt x="239" y="40"/>
                      </a:lnTo>
                      <a:lnTo>
                        <a:pt x="227" y="29"/>
                      </a:lnTo>
                      <a:lnTo>
                        <a:pt x="212" y="20"/>
                      </a:lnTo>
                      <a:lnTo>
                        <a:pt x="197" y="12"/>
                      </a:lnTo>
                      <a:lnTo>
                        <a:pt x="181" y="5"/>
                      </a:lnTo>
                      <a:lnTo>
                        <a:pt x="165" y="1"/>
                      </a:lnTo>
                      <a:lnTo>
                        <a:pt x="149" y="0"/>
                      </a:lnTo>
                      <a:lnTo>
                        <a:pt x="132" y="0"/>
                      </a:lnTo>
                      <a:lnTo>
                        <a:pt x="114" y="2"/>
                      </a:lnTo>
                      <a:lnTo>
                        <a:pt x="97" y="6"/>
                      </a:lnTo>
                      <a:lnTo>
                        <a:pt x="81" y="14"/>
                      </a:lnTo>
                      <a:lnTo>
                        <a:pt x="66" y="24"/>
                      </a:lnTo>
                      <a:lnTo>
                        <a:pt x="52" y="34"/>
                      </a:lnTo>
                      <a:lnTo>
                        <a:pt x="39" y="46"/>
                      </a:lnTo>
                      <a:lnTo>
                        <a:pt x="28" y="60"/>
                      </a:lnTo>
                      <a:lnTo>
                        <a:pt x="19" y="76"/>
                      </a:lnTo>
                      <a:lnTo>
                        <a:pt x="12" y="91"/>
                      </a:lnTo>
                      <a:lnTo>
                        <a:pt x="6" y="108"/>
                      </a:lnTo>
                      <a:lnTo>
                        <a:pt x="3" y="124"/>
                      </a:lnTo>
                      <a:lnTo>
                        <a:pt x="0" y="142"/>
                      </a:lnTo>
                      <a:lnTo>
                        <a:pt x="2" y="159"/>
                      </a:lnTo>
                      <a:lnTo>
                        <a:pt x="4" y="177"/>
                      </a:lnTo>
                      <a:lnTo>
                        <a:pt x="10" y="193"/>
                      </a:lnTo>
                      <a:lnTo>
                        <a:pt x="14" y="201"/>
                      </a:lnTo>
                      <a:lnTo>
                        <a:pt x="18" y="209"/>
                      </a:lnTo>
                      <a:lnTo>
                        <a:pt x="23" y="217"/>
                      </a:lnTo>
                      <a:lnTo>
                        <a:pt x="30" y="223"/>
                      </a:lnTo>
                      <a:lnTo>
                        <a:pt x="35" y="233"/>
                      </a:lnTo>
                      <a:lnTo>
                        <a:pt x="43" y="240"/>
                      </a:lnTo>
                      <a:lnTo>
                        <a:pt x="50" y="248"/>
                      </a:lnTo>
                      <a:lnTo>
                        <a:pt x="59" y="254"/>
                      </a:lnTo>
                      <a:lnTo>
                        <a:pt x="67" y="260"/>
                      </a:lnTo>
                      <a:lnTo>
                        <a:pt x="77" y="264"/>
                      </a:lnTo>
                      <a:lnTo>
                        <a:pt x="86" y="268"/>
                      </a:lnTo>
                      <a:lnTo>
                        <a:pt x="95" y="272"/>
                      </a:lnTo>
                      <a:lnTo>
                        <a:pt x="105" y="274"/>
                      </a:lnTo>
                      <a:lnTo>
                        <a:pt x="115" y="277"/>
                      </a:lnTo>
                      <a:lnTo>
                        <a:pt x="125" y="278"/>
                      </a:lnTo>
                      <a:lnTo>
                        <a:pt x="136" y="278"/>
                      </a:lnTo>
                      <a:lnTo>
                        <a:pt x="157" y="278"/>
                      </a:lnTo>
                      <a:lnTo>
                        <a:pt x="177" y="274"/>
                      </a:lnTo>
                      <a:lnTo>
                        <a:pt x="187" y="272"/>
                      </a:lnTo>
                      <a:lnTo>
                        <a:pt x="197" y="269"/>
                      </a:lnTo>
                      <a:lnTo>
                        <a:pt x="207" y="265"/>
                      </a:lnTo>
                      <a:lnTo>
                        <a:pt x="215" y="261"/>
                      </a:lnTo>
                      <a:lnTo>
                        <a:pt x="224" y="256"/>
                      </a:lnTo>
                      <a:lnTo>
                        <a:pt x="232" y="250"/>
                      </a:lnTo>
                      <a:lnTo>
                        <a:pt x="240" y="244"/>
                      </a:lnTo>
                      <a:lnTo>
                        <a:pt x="248" y="237"/>
                      </a:lnTo>
                      <a:lnTo>
                        <a:pt x="255" y="229"/>
                      </a:lnTo>
                      <a:lnTo>
                        <a:pt x="260" y="221"/>
                      </a:lnTo>
                      <a:lnTo>
                        <a:pt x="266" y="213"/>
                      </a:lnTo>
                      <a:lnTo>
                        <a:pt x="271" y="203"/>
                      </a:lnTo>
                      <a:lnTo>
                        <a:pt x="275" y="194"/>
                      </a:lnTo>
                      <a:lnTo>
                        <a:pt x="278" y="185"/>
                      </a:lnTo>
                      <a:lnTo>
                        <a:pt x="280" y="174"/>
                      </a:lnTo>
                      <a:lnTo>
                        <a:pt x="282" y="162"/>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57" name="Freeform 59">
                  <a:extLst>
                    <a:ext uri="{FF2B5EF4-FFF2-40B4-BE49-F238E27FC236}">
                      <a16:creationId xmlns:a16="http://schemas.microsoft.com/office/drawing/2014/main" id="{4FC77C3F-19CD-3D83-9807-FFCA796D5370}"/>
                    </a:ext>
                  </a:extLst>
                </p:cNvPr>
                <p:cNvSpPr>
                  <a:spLocks/>
                </p:cNvSpPr>
                <p:nvPr/>
              </p:nvSpPr>
              <p:spPr bwMode="auto">
                <a:xfrm>
                  <a:off x="3327401" y="4506913"/>
                  <a:ext cx="407988" cy="742950"/>
                </a:xfrm>
                <a:custGeom>
                  <a:avLst/>
                  <a:gdLst>
                    <a:gd name="T0" fmla="*/ 690 w 770"/>
                    <a:gd name="T1" fmla="*/ 245 h 1403"/>
                    <a:gd name="T2" fmla="*/ 650 w 770"/>
                    <a:gd name="T3" fmla="*/ 122 h 1403"/>
                    <a:gd name="T4" fmla="*/ 616 w 770"/>
                    <a:gd name="T5" fmla="*/ 60 h 1403"/>
                    <a:gd name="T6" fmla="*/ 573 w 770"/>
                    <a:gd name="T7" fmla="*/ 25 h 1403"/>
                    <a:gd name="T8" fmla="*/ 521 w 770"/>
                    <a:gd name="T9" fmla="*/ 6 h 1403"/>
                    <a:gd name="T10" fmla="*/ 451 w 770"/>
                    <a:gd name="T11" fmla="*/ 0 h 1403"/>
                    <a:gd name="T12" fmla="*/ 323 w 770"/>
                    <a:gd name="T13" fmla="*/ 0 h 1403"/>
                    <a:gd name="T14" fmla="*/ 238 w 770"/>
                    <a:gd name="T15" fmla="*/ 8 h 1403"/>
                    <a:gd name="T16" fmla="*/ 178 w 770"/>
                    <a:gd name="T17" fmla="*/ 36 h 1403"/>
                    <a:gd name="T18" fmla="*/ 135 w 770"/>
                    <a:gd name="T19" fmla="*/ 88 h 1403"/>
                    <a:gd name="T20" fmla="*/ 95 w 770"/>
                    <a:gd name="T21" fmla="*/ 197 h 1403"/>
                    <a:gd name="T22" fmla="*/ 59 w 770"/>
                    <a:gd name="T23" fmla="*/ 325 h 1403"/>
                    <a:gd name="T24" fmla="*/ 20 w 770"/>
                    <a:gd name="T25" fmla="*/ 457 h 1403"/>
                    <a:gd name="T26" fmla="*/ 1 w 770"/>
                    <a:gd name="T27" fmla="*/ 568 h 1403"/>
                    <a:gd name="T28" fmla="*/ 24 w 770"/>
                    <a:gd name="T29" fmla="*/ 596 h 1403"/>
                    <a:gd name="T30" fmla="*/ 60 w 770"/>
                    <a:gd name="T31" fmla="*/ 603 h 1403"/>
                    <a:gd name="T32" fmla="*/ 95 w 770"/>
                    <a:gd name="T33" fmla="*/ 590 h 1403"/>
                    <a:gd name="T34" fmla="*/ 124 w 770"/>
                    <a:gd name="T35" fmla="*/ 521 h 1403"/>
                    <a:gd name="T36" fmla="*/ 175 w 770"/>
                    <a:gd name="T37" fmla="*/ 342 h 1403"/>
                    <a:gd name="T38" fmla="*/ 229 w 770"/>
                    <a:gd name="T39" fmla="*/ 199 h 1403"/>
                    <a:gd name="T40" fmla="*/ 181 w 770"/>
                    <a:gd name="T41" fmla="*/ 437 h 1403"/>
                    <a:gd name="T42" fmla="*/ 96 w 770"/>
                    <a:gd name="T43" fmla="*/ 765 h 1403"/>
                    <a:gd name="T44" fmla="*/ 202 w 770"/>
                    <a:gd name="T45" fmla="*/ 848 h 1403"/>
                    <a:gd name="T46" fmla="*/ 244 w 770"/>
                    <a:gd name="T47" fmla="*/ 1035 h 1403"/>
                    <a:gd name="T48" fmla="*/ 244 w 770"/>
                    <a:gd name="T49" fmla="*/ 1284 h 1403"/>
                    <a:gd name="T50" fmla="*/ 258 w 770"/>
                    <a:gd name="T51" fmla="*/ 1379 h 1403"/>
                    <a:gd name="T52" fmla="*/ 297 w 770"/>
                    <a:gd name="T53" fmla="*/ 1401 h 1403"/>
                    <a:gd name="T54" fmla="*/ 340 w 770"/>
                    <a:gd name="T55" fmla="*/ 1394 h 1403"/>
                    <a:gd name="T56" fmla="*/ 368 w 770"/>
                    <a:gd name="T57" fmla="*/ 1359 h 1403"/>
                    <a:gd name="T58" fmla="*/ 372 w 770"/>
                    <a:gd name="T59" fmla="*/ 1159 h 1403"/>
                    <a:gd name="T60" fmla="*/ 372 w 770"/>
                    <a:gd name="T61" fmla="*/ 910 h 1403"/>
                    <a:gd name="T62" fmla="*/ 412 w 770"/>
                    <a:gd name="T63" fmla="*/ 907 h 1403"/>
                    <a:gd name="T64" fmla="*/ 412 w 770"/>
                    <a:gd name="T65" fmla="*/ 1149 h 1403"/>
                    <a:gd name="T66" fmla="*/ 412 w 770"/>
                    <a:gd name="T67" fmla="*/ 1336 h 1403"/>
                    <a:gd name="T68" fmla="*/ 418 w 770"/>
                    <a:gd name="T69" fmla="*/ 1363 h 1403"/>
                    <a:gd name="T70" fmla="*/ 433 w 770"/>
                    <a:gd name="T71" fmla="*/ 1386 h 1403"/>
                    <a:gd name="T72" fmla="*/ 457 w 770"/>
                    <a:gd name="T73" fmla="*/ 1401 h 1403"/>
                    <a:gd name="T74" fmla="*/ 485 w 770"/>
                    <a:gd name="T75" fmla="*/ 1403 h 1403"/>
                    <a:gd name="T76" fmla="*/ 510 w 770"/>
                    <a:gd name="T77" fmla="*/ 1393 h 1403"/>
                    <a:gd name="T78" fmla="*/ 532 w 770"/>
                    <a:gd name="T79" fmla="*/ 1367 h 1403"/>
                    <a:gd name="T80" fmla="*/ 541 w 770"/>
                    <a:gd name="T81" fmla="*/ 1267 h 1403"/>
                    <a:gd name="T82" fmla="*/ 541 w 770"/>
                    <a:gd name="T83" fmla="*/ 1028 h 1403"/>
                    <a:gd name="T84" fmla="*/ 584 w 770"/>
                    <a:gd name="T85" fmla="*/ 848 h 1403"/>
                    <a:gd name="T86" fmla="*/ 686 w 770"/>
                    <a:gd name="T87" fmla="*/ 764 h 1403"/>
                    <a:gd name="T88" fmla="*/ 588 w 770"/>
                    <a:gd name="T89" fmla="*/ 430 h 1403"/>
                    <a:gd name="T90" fmla="*/ 532 w 770"/>
                    <a:gd name="T91" fmla="*/ 189 h 1403"/>
                    <a:gd name="T92" fmla="*/ 553 w 770"/>
                    <a:gd name="T93" fmla="*/ 216 h 1403"/>
                    <a:gd name="T94" fmla="*/ 596 w 770"/>
                    <a:gd name="T95" fmla="*/ 352 h 1403"/>
                    <a:gd name="T96" fmla="*/ 650 w 770"/>
                    <a:gd name="T97" fmla="*/ 523 h 1403"/>
                    <a:gd name="T98" fmla="*/ 678 w 770"/>
                    <a:gd name="T99" fmla="*/ 584 h 1403"/>
                    <a:gd name="T100" fmla="*/ 701 w 770"/>
                    <a:gd name="T101" fmla="*/ 599 h 1403"/>
                    <a:gd name="T102" fmla="*/ 752 w 770"/>
                    <a:gd name="T103" fmla="*/ 599 h 1403"/>
                    <a:gd name="T104" fmla="*/ 770 w 770"/>
                    <a:gd name="T105" fmla="*/ 548 h 1403"/>
                    <a:gd name="T106" fmla="*/ 762 w 770"/>
                    <a:gd name="T107" fmla="*/ 486 h 1403"/>
                    <a:gd name="T108" fmla="*/ 730 w 770"/>
                    <a:gd name="T109" fmla="*/ 38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0" h="1403">
                      <a:moveTo>
                        <a:pt x="722" y="352"/>
                      </a:moveTo>
                      <a:lnTo>
                        <a:pt x="710" y="316"/>
                      </a:lnTo>
                      <a:lnTo>
                        <a:pt x="699" y="281"/>
                      </a:lnTo>
                      <a:lnTo>
                        <a:pt x="690" y="245"/>
                      </a:lnTo>
                      <a:lnTo>
                        <a:pt x="679" y="209"/>
                      </a:lnTo>
                      <a:lnTo>
                        <a:pt x="669" y="174"/>
                      </a:lnTo>
                      <a:lnTo>
                        <a:pt x="656" y="139"/>
                      </a:lnTo>
                      <a:lnTo>
                        <a:pt x="650" y="122"/>
                      </a:lnTo>
                      <a:lnTo>
                        <a:pt x="642" y="104"/>
                      </a:lnTo>
                      <a:lnTo>
                        <a:pt x="634" y="88"/>
                      </a:lnTo>
                      <a:lnTo>
                        <a:pt x="624" y="72"/>
                      </a:lnTo>
                      <a:lnTo>
                        <a:pt x="616" y="60"/>
                      </a:lnTo>
                      <a:lnTo>
                        <a:pt x="607" y="49"/>
                      </a:lnTo>
                      <a:lnTo>
                        <a:pt x="596" y="40"/>
                      </a:lnTo>
                      <a:lnTo>
                        <a:pt x="585" y="32"/>
                      </a:lnTo>
                      <a:lnTo>
                        <a:pt x="573" y="25"/>
                      </a:lnTo>
                      <a:lnTo>
                        <a:pt x="561" y="18"/>
                      </a:lnTo>
                      <a:lnTo>
                        <a:pt x="548" y="13"/>
                      </a:lnTo>
                      <a:lnTo>
                        <a:pt x="536" y="9"/>
                      </a:lnTo>
                      <a:lnTo>
                        <a:pt x="521" y="6"/>
                      </a:lnTo>
                      <a:lnTo>
                        <a:pt x="508" y="4"/>
                      </a:lnTo>
                      <a:lnTo>
                        <a:pt x="494" y="1"/>
                      </a:lnTo>
                      <a:lnTo>
                        <a:pt x="479" y="1"/>
                      </a:lnTo>
                      <a:lnTo>
                        <a:pt x="451" y="0"/>
                      </a:lnTo>
                      <a:lnTo>
                        <a:pt x="425" y="1"/>
                      </a:lnTo>
                      <a:lnTo>
                        <a:pt x="391" y="1"/>
                      </a:lnTo>
                      <a:lnTo>
                        <a:pt x="356" y="1"/>
                      </a:lnTo>
                      <a:lnTo>
                        <a:pt x="323" y="0"/>
                      </a:lnTo>
                      <a:lnTo>
                        <a:pt x="288" y="1"/>
                      </a:lnTo>
                      <a:lnTo>
                        <a:pt x="270" y="2"/>
                      </a:lnTo>
                      <a:lnTo>
                        <a:pt x="254" y="5"/>
                      </a:lnTo>
                      <a:lnTo>
                        <a:pt x="238" y="8"/>
                      </a:lnTo>
                      <a:lnTo>
                        <a:pt x="222" y="12"/>
                      </a:lnTo>
                      <a:lnTo>
                        <a:pt x="206" y="18"/>
                      </a:lnTo>
                      <a:lnTo>
                        <a:pt x="191" y="26"/>
                      </a:lnTo>
                      <a:lnTo>
                        <a:pt x="178" y="36"/>
                      </a:lnTo>
                      <a:lnTo>
                        <a:pt x="164" y="47"/>
                      </a:lnTo>
                      <a:lnTo>
                        <a:pt x="154" y="60"/>
                      </a:lnTo>
                      <a:lnTo>
                        <a:pt x="144" y="73"/>
                      </a:lnTo>
                      <a:lnTo>
                        <a:pt x="135" y="88"/>
                      </a:lnTo>
                      <a:lnTo>
                        <a:pt x="128" y="103"/>
                      </a:lnTo>
                      <a:lnTo>
                        <a:pt x="115" y="132"/>
                      </a:lnTo>
                      <a:lnTo>
                        <a:pt x="104" y="165"/>
                      </a:lnTo>
                      <a:lnTo>
                        <a:pt x="95" y="197"/>
                      </a:lnTo>
                      <a:lnTo>
                        <a:pt x="87" y="229"/>
                      </a:lnTo>
                      <a:lnTo>
                        <a:pt x="77" y="261"/>
                      </a:lnTo>
                      <a:lnTo>
                        <a:pt x="68" y="293"/>
                      </a:lnTo>
                      <a:lnTo>
                        <a:pt x="59" y="325"/>
                      </a:lnTo>
                      <a:lnTo>
                        <a:pt x="49" y="359"/>
                      </a:lnTo>
                      <a:lnTo>
                        <a:pt x="38" y="391"/>
                      </a:lnTo>
                      <a:lnTo>
                        <a:pt x="29" y="425"/>
                      </a:lnTo>
                      <a:lnTo>
                        <a:pt x="20" y="457"/>
                      </a:lnTo>
                      <a:lnTo>
                        <a:pt x="10" y="490"/>
                      </a:lnTo>
                      <a:lnTo>
                        <a:pt x="4" y="524"/>
                      </a:lnTo>
                      <a:lnTo>
                        <a:pt x="0" y="557"/>
                      </a:lnTo>
                      <a:lnTo>
                        <a:pt x="1" y="568"/>
                      </a:lnTo>
                      <a:lnTo>
                        <a:pt x="5" y="576"/>
                      </a:lnTo>
                      <a:lnTo>
                        <a:pt x="9" y="584"/>
                      </a:lnTo>
                      <a:lnTo>
                        <a:pt x="16" y="591"/>
                      </a:lnTo>
                      <a:lnTo>
                        <a:pt x="24" y="596"/>
                      </a:lnTo>
                      <a:lnTo>
                        <a:pt x="32" y="600"/>
                      </a:lnTo>
                      <a:lnTo>
                        <a:pt x="41" y="603"/>
                      </a:lnTo>
                      <a:lnTo>
                        <a:pt x="50" y="604"/>
                      </a:lnTo>
                      <a:lnTo>
                        <a:pt x="60" y="603"/>
                      </a:lnTo>
                      <a:lnTo>
                        <a:pt x="69" y="602"/>
                      </a:lnTo>
                      <a:lnTo>
                        <a:pt x="79" y="599"/>
                      </a:lnTo>
                      <a:lnTo>
                        <a:pt x="87" y="595"/>
                      </a:lnTo>
                      <a:lnTo>
                        <a:pt x="95" y="590"/>
                      </a:lnTo>
                      <a:lnTo>
                        <a:pt x="101" y="583"/>
                      </a:lnTo>
                      <a:lnTo>
                        <a:pt x="107" y="575"/>
                      </a:lnTo>
                      <a:lnTo>
                        <a:pt x="109" y="565"/>
                      </a:lnTo>
                      <a:lnTo>
                        <a:pt x="124" y="521"/>
                      </a:lnTo>
                      <a:lnTo>
                        <a:pt x="138" y="477"/>
                      </a:lnTo>
                      <a:lnTo>
                        <a:pt x="151" y="431"/>
                      </a:lnTo>
                      <a:lnTo>
                        <a:pt x="163" y="387"/>
                      </a:lnTo>
                      <a:lnTo>
                        <a:pt x="175" y="342"/>
                      </a:lnTo>
                      <a:lnTo>
                        <a:pt x="189" y="296"/>
                      </a:lnTo>
                      <a:lnTo>
                        <a:pt x="202" y="252"/>
                      </a:lnTo>
                      <a:lnTo>
                        <a:pt x="217" y="207"/>
                      </a:lnTo>
                      <a:lnTo>
                        <a:pt x="229" y="199"/>
                      </a:lnTo>
                      <a:lnTo>
                        <a:pt x="242" y="190"/>
                      </a:lnTo>
                      <a:lnTo>
                        <a:pt x="222" y="273"/>
                      </a:lnTo>
                      <a:lnTo>
                        <a:pt x="202" y="355"/>
                      </a:lnTo>
                      <a:lnTo>
                        <a:pt x="181" y="437"/>
                      </a:lnTo>
                      <a:lnTo>
                        <a:pt x="159" y="519"/>
                      </a:lnTo>
                      <a:lnTo>
                        <a:pt x="138" y="600"/>
                      </a:lnTo>
                      <a:lnTo>
                        <a:pt x="118" y="683"/>
                      </a:lnTo>
                      <a:lnTo>
                        <a:pt x="96" y="765"/>
                      </a:lnTo>
                      <a:lnTo>
                        <a:pt x="76" y="847"/>
                      </a:lnTo>
                      <a:lnTo>
                        <a:pt x="118" y="848"/>
                      </a:lnTo>
                      <a:lnTo>
                        <a:pt x="159" y="848"/>
                      </a:lnTo>
                      <a:lnTo>
                        <a:pt x="202" y="848"/>
                      </a:lnTo>
                      <a:lnTo>
                        <a:pt x="244" y="848"/>
                      </a:lnTo>
                      <a:lnTo>
                        <a:pt x="244" y="910"/>
                      </a:lnTo>
                      <a:lnTo>
                        <a:pt x="244" y="973"/>
                      </a:lnTo>
                      <a:lnTo>
                        <a:pt x="244" y="1035"/>
                      </a:lnTo>
                      <a:lnTo>
                        <a:pt x="244" y="1098"/>
                      </a:lnTo>
                      <a:lnTo>
                        <a:pt x="244" y="1159"/>
                      </a:lnTo>
                      <a:lnTo>
                        <a:pt x="244" y="1221"/>
                      </a:lnTo>
                      <a:lnTo>
                        <a:pt x="244" y="1284"/>
                      </a:lnTo>
                      <a:lnTo>
                        <a:pt x="245" y="1346"/>
                      </a:lnTo>
                      <a:lnTo>
                        <a:pt x="248" y="1359"/>
                      </a:lnTo>
                      <a:lnTo>
                        <a:pt x="252" y="1370"/>
                      </a:lnTo>
                      <a:lnTo>
                        <a:pt x="258" y="1379"/>
                      </a:lnTo>
                      <a:lnTo>
                        <a:pt x="266" y="1387"/>
                      </a:lnTo>
                      <a:lnTo>
                        <a:pt x="276" y="1394"/>
                      </a:lnTo>
                      <a:lnTo>
                        <a:pt x="286" y="1398"/>
                      </a:lnTo>
                      <a:lnTo>
                        <a:pt x="297" y="1401"/>
                      </a:lnTo>
                      <a:lnTo>
                        <a:pt x="308" y="1402"/>
                      </a:lnTo>
                      <a:lnTo>
                        <a:pt x="319" y="1401"/>
                      </a:lnTo>
                      <a:lnTo>
                        <a:pt x="329" y="1398"/>
                      </a:lnTo>
                      <a:lnTo>
                        <a:pt x="340" y="1394"/>
                      </a:lnTo>
                      <a:lnTo>
                        <a:pt x="349" y="1389"/>
                      </a:lnTo>
                      <a:lnTo>
                        <a:pt x="357" y="1381"/>
                      </a:lnTo>
                      <a:lnTo>
                        <a:pt x="363" y="1371"/>
                      </a:lnTo>
                      <a:lnTo>
                        <a:pt x="368" y="1359"/>
                      </a:lnTo>
                      <a:lnTo>
                        <a:pt x="370" y="1347"/>
                      </a:lnTo>
                      <a:lnTo>
                        <a:pt x="372" y="1284"/>
                      </a:lnTo>
                      <a:lnTo>
                        <a:pt x="372" y="1222"/>
                      </a:lnTo>
                      <a:lnTo>
                        <a:pt x="372" y="1159"/>
                      </a:lnTo>
                      <a:lnTo>
                        <a:pt x="372" y="1098"/>
                      </a:lnTo>
                      <a:lnTo>
                        <a:pt x="372" y="1035"/>
                      </a:lnTo>
                      <a:lnTo>
                        <a:pt x="372" y="973"/>
                      </a:lnTo>
                      <a:lnTo>
                        <a:pt x="372" y="910"/>
                      </a:lnTo>
                      <a:lnTo>
                        <a:pt x="372" y="848"/>
                      </a:lnTo>
                      <a:lnTo>
                        <a:pt x="392" y="847"/>
                      </a:lnTo>
                      <a:lnTo>
                        <a:pt x="411" y="847"/>
                      </a:lnTo>
                      <a:lnTo>
                        <a:pt x="412" y="907"/>
                      </a:lnTo>
                      <a:lnTo>
                        <a:pt x="412" y="968"/>
                      </a:lnTo>
                      <a:lnTo>
                        <a:pt x="412" y="1028"/>
                      </a:lnTo>
                      <a:lnTo>
                        <a:pt x="412" y="1088"/>
                      </a:lnTo>
                      <a:lnTo>
                        <a:pt x="412" y="1149"/>
                      </a:lnTo>
                      <a:lnTo>
                        <a:pt x="412" y="1209"/>
                      </a:lnTo>
                      <a:lnTo>
                        <a:pt x="412" y="1269"/>
                      </a:lnTo>
                      <a:lnTo>
                        <a:pt x="412" y="1330"/>
                      </a:lnTo>
                      <a:lnTo>
                        <a:pt x="412" y="1336"/>
                      </a:lnTo>
                      <a:lnTo>
                        <a:pt x="412" y="1343"/>
                      </a:lnTo>
                      <a:lnTo>
                        <a:pt x="414" y="1350"/>
                      </a:lnTo>
                      <a:lnTo>
                        <a:pt x="415" y="1357"/>
                      </a:lnTo>
                      <a:lnTo>
                        <a:pt x="418" y="1363"/>
                      </a:lnTo>
                      <a:lnTo>
                        <a:pt x="420" y="1370"/>
                      </a:lnTo>
                      <a:lnTo>
                        <a:pt x="425" y="1375"/>
                      </a:lnTo>
                      <a:lnTo>
                        <a:pt x="429" y="1381"/>
                      </a:lnTo>
                      <a:lnTo>
                        <a:pt x="433" y="1386"/>
                      </a:lnTo>
                      <a:lnTo>
                        <a:pt x="438" y="1391"/>
                      </a:lnTo>
                      <a:lnTo>
                        <a:pt x="443" y="1394"/>
                      </a:lnTo>
                      <a:lnTo>
                        <a:pt x="450" y="1398"/>
                      </a:lnTo>
                      <a:lnTo>
                        <a:pt x="457" y="1401"/>
                      </a:lnTo>
                      <a:lnTo>
                        <a:pt x="463" y="1402"/>
                      </a:lnTo>
                      <a:lnTo>
                        <a:pt x="470" y="1403"/>
                      </a:lnTo>
                      <a:lnTo>
                        <a:pt x="477" y="1403"/>
                      </a:lnTo>
                      <a:lnTo>
                        <a:pt x="485" y="1403"/>
                      </a:lnTo>
                      <a:lnTo>
                        <a:pt x="492" y="1402"/>
                      </a:lnTo>
                      <a:lnTo>
                        <a:pt x="498" y="1399"/>
                      </a:lnTo>
                      <a:lnTo>
                        <a:pt x="504" y="1397"/>
                      </a:lnTo>
                      <a:lnTo>
                        <a:pt x="510" y="1393"/>
                      </a:lnTo>
                      <a:lnTo>
                        <a:pt x="516" y="1389"/>
                      </a:lnTo>
                      <a:lnTo>
                        <a:pt x="520" y="1385"/>
                      </a:lnTo>
                      <a:lnTo>
                        <a:pt x="524" y="1379"/>
                      </a:lnTo>
                      <a:lnTo>
                        <a:pt x="532" y="1367"/>
                      </a:lnTo>
                      <a:lnTo>
                        <a:pt x="537" y="1354"/>
                      </a:lnTo>
                      <a:lnTo>
                        <a:pt x="540" y="1340"/>
                      </a:lnTo>
                      <a:lnTo>
                        <a:pt x="540" y="1327"/>
                      </a:lnTo>
                      <a:lnTo>
                        <a:pt x="541" y="1267"/>
                      </a:lnTo>
                      <a:lnTo>
                        <a:pt x="542" y="1208"/>
                      </a:lnTo>
                      <a:lnTo>
                        <a:pt x="542" y="1147"/>
                      </a:lnTo>
                      <a:lnTo>
                        <a:pt x="541" y="1087"/>
                      </a:lnTo>
                      <a:lnTo>
                        <a:pt x="541" y="1028"/>
                      </a:lnTo>
                      <a:lnTo>
                        <a:pt x="541" y="968"/>
                      </a:lnTo>
                      <a:lnTo>
                        <a:pt x="541" y="907"/>
                      </a:lnTo>
                      <a:lnTo>
                        <a:pt x="542" y="848"/>
                      </a:lnTo>
                      <a:lnTo>
                        <a:pt x="584" y="848"/>
                      </a:lnTo>
                      <a:lnTo>
                        <a:pt x="626" y="848"/>
                      </a:lnTo>
                      <a:lnTo>
                        <a:pt x="667" y="848"/>
                      </a:lnTo>
                      <a:lnTo>
                        <a:pt x="709" y="848"/>
                      </a:lnTo>
                      <a:lnTo>
                        <a:pt x="686" y="764"/>
                      </a:lnTo>
                      <a:lnTo>
                        <a:pt x="662" y="681"/>
                      </a:lnTo>
                      <a:lnTo>
                        <a:pt x="636" y="598"/>
                      </a:lnTo>
                      <a:lnTo>
                        <a:pt x="612" y="515"/>
                      </a:lnTo>
                      <a:lnTo>
                        <a:pt x="588" y="430"/>
                      </a:lnTo>
                      <a:lnTo>
                        <a:pt x="564" y="347"/>
                      </a:lnTo>
                      <a:lnTo>
                        <a:pt x="541" y="264"/>
                      </a:lnTo>
                      <a:lnTo>
                        <a:pt x="521" y="179"/>
                      </a:lnTo>
                      <a:lnTo>
                        <a:pt x="532" y="189"/>
                      </a:lnTo>
                      <a:lnTo>
                        <a:pt x="542" y="198"/>
                      </a:lnTo>
                      <a:lnTo>
                        <a:pt x="547" y="203"/>
                      </a:lnTo>
                      <a:lnTo>
                        <a:pt x="551" y="210"/>
                      </a:lnTo>
                      <a:lnTo>
                        <a:pt x="553" y="216"/>
                      </a:lnTo>
                      <a:lnTo>
                        <a:pt x="556" y="224"/>
                      </a:lnTo>
                      <a:lnTo>
                        <a:pt x="571" y="265"/>
                      </a:lnTo>
                      <a:lnTo>
                        <a:pt x="584" y="308"/>
                      </a:lnTo>
                      <a:lnTo>
                        <a:pt x="596" y="352"/>
                      </a:lnTo>
                      <a:lnTo>
                        <a:pt x="610" y="395"/>
                      </a:lnTo>
                      <a:lnTo>
                        <a:pt x="623" y="438"/>
                      </a:lnTo>
                      <a:lnTo>
                        <a:pt x="636" y="481"/>
                      </a:lnTo>
                      <a:lnTo>
                        <a:pt x="650" y="523"/>
                      </a:lnTo>
                      <a:lnTo>
                        <a:pt x="664" y="565"/>
                      </a:lnTo>
                      <a:lnTo>
                        <a:pt x="669" y="572"/>
                      </a:lnTo>
                      <a:lnTo>
                        <a:pt x="673" y="579"/>
                      </a:lnTo>
                      <a:lnTo>
                        <a:pt x="678" y="584"/>
                      </a:lnTo>
                      <a:lnTo>
                        <a:pt x="683" y="590"/>
                      </a:lnTo>
                      <a:lnTo>
                        <a:pt x="689" y="592"/>
                      </a:lnTo>
                      <a:lnTo>
                        <a:pt x="695" y="596"/>
                      </a:lnTo>
                      <a:lnTo>
                        <a:pt x="701" y="599"/>
                      </a:lnTo>
                      <a:lnTo>
                        <a:pt x="709" y="600"/>
                      </a:lnTo>
                      <a:lnTo>
                        <a:pt x="722" y="602"/>
                      </a:lnTo>
                      <a:lnTo>
                        <a:pt x="737" y="602"/>
                      </a:lnTo>
                      <a:lnTo>
                        <a:pt x="752" y="599"/>
                      </a:lnTo>
                      <a:lnTo>
                        <a:pt x="765" y="595"/>
                      </a:lnTo>
                      <a:lnTo>
                        <a:pt x="769" y="579"/>
                      </a:lnTo>
                      <a:lnTo>
                        <a:pt x="770" y="564"/>
                      </a:lnTo>
                      <a:lnTo>
                        <a:pt x="770" y="548"/>
                      </a:lnTo>
                      <a:lnTo>
                        <a:pt x="769" y="533"/>
                      </a:lnTo>
                      <a:lnTo>
                        <a:pt x="768" y="517"/>
                      </a:lnTo>
                      <a:lnTo>
                        <a:pt x="765" y="502"/>
                      </a:lnTo>
                      <a:lnTo>
                        <a:pt x="762" y="486"/>
                      </a:lnTo>
                      <a:lnTo>
                        <a:pt x="758" y="472"/>
                      </a:lnTo>
                      <a:lnTo>
                        <a:pt x="749" y="442"/>
                      </a:lnTo>
                      <a:lnTo>
                        <a:pt x="740" y="411"/>
                      </a:lnTo>
                      <a:lnTo>
                        <a:pt x="730" y="382"/>
                      </a:lnTo>
                      <a:lnTo>
                        <a:pt x="722" y="352"/>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47" name="Group 137">
                <a:extLst>
                  <a:ext uri="{FF2B5EF4-FFF2-40B4-BE49-F238E27FC236}">
                    <a16:creationId xmlns:a16="http://schemas.microsoft.com/office/drawing/2014/main" id="{3ADAF4CD-67ED-C1D1-24FD-A453EF21DCBD}"/>
                  </a:ext>
                </a:extLst>
              </p:cNvPr>
              <p:cNvGrpSpPr/>
              <p:nvPr/>
            </p:nvGrpSpPr>
            <p:grpSpPr>
              <a:xfrm>
                <a:off x="6674548" y="1842106"/>
                <a:ext cx="231047" cy="591857"/>
                <a:chOff x="3647164" y="2464482"/>
                <a:chExt cx="231047" cy="591857"/>
              </a:xfrm>
              <a:solidFill>
                <a:schemeClr val="bg1">
                  <a:lumMod val="75000"/>
                </a:schemeClr>
              </a:solidFill>
            </p:grpSpPr>
            <p:sp>
              <p:nvSpPr>
                <p:cNvPr id="354" name="Freeform 56">
                  <a:extLst>
                    <a:ext uri="{FF2B5EF4-FFF2-40B4-BE49-F238E27FC236}">
                      <a16:creationId xmlns:a16="http://schemas.microsoft.com/office/drawing/2014/main" id="{26E7808E-63EA-81A6-35F2-794125DDA1A0}"/>
                    </a:ext>
                  </a:extLst>
                </p:cNvPr>
                <p:cNvSpPr>
                  <a:spLocks/>
                </p:cNvSpPr>
                <p:nvPr/>
              </p:nvSpPr>
              <p:spPr bwMode="auto">
                <a:xfrm>
                  <a:off x="3716795" y="2464482"/>
                  <a:ext cx="96006" cy="96006"/>
                </a:xfrm>
                <a:custGeom>
                  <a:avLst/>
                  <a:gdLst>
                    <a:gd name="T0" fmla="*/ 262 w 273"/>
                    <a:gd name="T1" fmla="*/ 182 h 271"/>
                    <a:gd name="T2" fmla="*/ 266 w 273"/>
                    <a:gd name="T3" fmla="*/ 173 h 271"/>
                    <a:gd name="T4" fmla="*/ 269 w 273"/>
                    <a:gd name="T5" fmla="*/ 165 h 271"/>
                    <a:gd name="T6" fmla="*/ 272 w 273"/>
                    <a:gd name="T7" fmla="*/ 155 h 271"/>
                    <a:gd name="T8" fmla="*/ 273 w 273"/>
                    <a:gd name="T9" fmla="*/ 146 h 271"/>
                    <a:gd name="T10" fmla="*/ 273 w 273"/>
                    <a:gd name="T11" fmla="*/ 137 h 271"/>
                    <a:gd name="T12" fmla="*/ 273 w 273"/>
                    <a:gd name="T13" fmla="*/ 127 h 271"/>
                    <a:gd name="T14" fmla="*/ 272 w 273"/>
                    <a:gd name="T15" fmla="*/ 119 h 271"/>
                    <a:gd name="T16" fmla="*/ 270 w 273"/>
                    <a:gd name="T17" fmla="*/ 110 h 271"/>
                    <a:gd name="T18" fmla="*/ 265 w 273"/>
                    <a:gd name="T19" fmla="*/ 92 h 271"/>
                    <a:gd name="T20" fmla="*/ 257 w 273"/>
                    <a:gd name="T21" fmla="*/ 76 h 271"/>
                    <a:gd name="T22" fmla="*/ 246 w 273"/>
                    <a:gd name="T23" fmla="*/ 60 h 271"/>
                    <a:gd name="T24" fmla="*/ 236 w 273"/>
                    <a:gd name="T25" fmla="*/ 45 h 271"/>
                    <a:gd name="T26" fmla="*/ 222 w 273"/>
                    <a:gd name="T27" fmla="*/ 33 h 271"/>
                    <a:gd name="T28" fmla="*/ 207 w 273"/>
                    <a:gd name="T29" fmla="*/ 23 h 271"/>
                    <a:gd name="T30" fmla="*/ 191 w 273"/>
                    <a:gd name="T31" fmla="*/ 13 h 271"/>
                    <a:gd name="T32" fmla="*/ 174 w 273"/>
                    <a:gd name="T33" fmla="*/ 6 h 271"/>
                    <a:gd name="T34" fmla="*/ 165 w 273"/>
                    <a:gd name="T35" fmla="*/ 4 h 271"/>
                    <a:gd name="T36" fmla="*/ 157 w 273"/>
                    <a:gd name="T37" fmla="*/ 1 h 271"/>
                    <a:gd name="T38" fmla="*/ 147 w 273"/>
                    <a:gd name="T39" fmla="*/ 0 h 271"/>
                    <a:gd name="T40" fmla="*/ 138 w 273"/>
                    <a:gd name="T41" fmla="*/ 0 h 271"/>
                    <a:gd name="T42" fmla="*/ 128 w 273"/>
                    <a:gd name="T43" fmla="*/ 0 h 271"/>
                    <a:gd name="T44" fmla="*/ 119 w 273"/>
                    <a:gd name="T45" fmla="*/ 1 h 271"/>
                    <a:gd name="T46" fmla="*/ 110 w 273"/>
                    <a:gd name="T47" fmla="*/ 2 h 271"/>
                    <a:gd name="T48" fmla="*/ 100 w 273"/>
                    <a:gd name="T49" fmla="*/ 5 h 271"/>
                    <a:gd name="T50" fmla="*/ 92 w 273"/>
                    <a:gd name="T51" fmla="*/ 6 h 271"/>
                    <a:gd name="T52" fmla="*/ 84 w 273"/>
                    <a:gd name="T53" fmla="*/ 9 h 271"/>
                    <a:gd name="T54" fmla="*/ 76 w 273"/>
                    <a:gd name="T55" fmla="*/ 13 h 271"/>
                    <a:gd name="T56" fmla="*/ 68 w 273"/>
                    <a:gd name="T57" fmla="*/ 17 h 271"/>
                    <a:gd name="T58" fmla="*/ 53 w 273"/>
                    <a:gd name="T59" fmla="*/ 27 h 271"/>
                    <a:gd name="T60" fmla="*/ 41 w 273"/>
                    <a:gd name="T61" fmla="*/ 37 h 271"/>
                    <a:gd name="T62" fmla="*/ 29 w 273"/>
                    <a:gd name="T63" fmla="*/ 49 h 271"/>
                    <a:gd name="T64" fmla="*/ 20 w 273"/>
                    <a:gd name="T65" fmla="*/ 64 h 271"/>
                    <a:gd name="T66" fmla="*/ 12 w 273"/>
                    <a:gd name="T67" fmla="*/ 79 h 271"/>
                    <a:gd name="T68" fmla="*/ 6 w 273"/>
                    <a:gd name="T69" fmla="*/ 95 h 271"/>
                    <a:gd name="T70" fmla="*/ 2 w 273"/>
                    <a:gd name="T71" fmla="*/ 112 h 271"/>
                    <a:gd name="T72" fmla="*/ 0 w 273"/>
                    <a:gd name="T73" fmla="*/ 129 h 271"/>
                    <a:gd name="T74" fmla="*/ 0 w 273"/>
                    <a:gd name="T75" fmla="*/ 146 h 271"/>
                    <a:gd name="T76" fmla="*/ 2 w 273"/>
                    <a:gd name="T77" fmla="*/ 163 h 271"/>
                    <a:gd name="T78" fmla="*/ 6 w 273"/>
                    <a:gd name="T79" fmla="*/ 179 h 271"/>
                    <a:gd name="T80" fmla="*/ 12 w 273"/>
                    <a:gd name="T81" fmla="*/ 196 h 271"/>
                    <a:gd name="T82" fmla="*/ 21 w 273"/>
                    <a:gd name="T83" fmla="*/ 210 h 271"/>
                    <a:gd name="T84" fmla="*/ 32 w 273"/>
                    <a:gd name="T85" fmla="*/ 224 h 271"/>
                    <a:gd name="T86" fmla="*/ 39 w 273"/>
                    <a:gd name="T87" fmla="*/ 232 h 271"/>
                    <a:gd name="T88" fmla="*/ 44 w 273"/>
                    <a:gd name="T89" fmla="*/ 238 h 271"/>
                    <a:gd name="T90" fmla="*/ 51 w 273"/>
                    <a:gd name="T91" fmla="*/ 244 h 271"/>
                    <a:gd name="T92" fmla="*/ 59 w 273"/>
                    <a:gd name="T93" fmla="*/ 249 h 271"/>
                    <a:gd name="T94" fmla="*/ 73 w 273"/>
                    <a:gd name="T95" fmla="*/ 259 h 271"/>
                    <a:gd name="T96" fmla="*/ 89 w 273"/>
                    <a:gd name="T97" fmla="*/ 264 h 271"/>
                    <a:gd name="T98" fmla="*/ 107 w 273"/>
                    <a:gd name="T99" fmla="*/ 269 h 271"/>
                    <a:gd name="T100" fmla="*/ 124 w 273"/>
                    <a:gd name="T101" fmla="*/ 271 h 271"/>
                    <a:gd name="T102" fmla="*/ 142 w 273"/>
                    <a:gd name="T103" fmla="*/ 271 h 271"/>
                    <a:gd name="T104" fmla="*/ 159 w 273"/>
                    <a:gd name="T105" fmla="*/ 269 h 271"/>
                    <a:gd name="T106" fmla="*/ 177 w 273"/>
                    <a:gd name="T107" fmla="*/ 265 h 271"/>
                    <a:gd name="T108" fmla="*/ 193 w 273"/>
                    <a:gd name="T109" fmla="*/ 259 h 271"/>
                    <a:gd name="T110" fmla="*/ 209 w 273"/>
                    <a:gd name="T111" fmla="*/ 251 h 271"/>
                    <a:gd name="T112" fmla="*/ 224 w 273"/>
                    <a:gd name="T113" fmla="*/ 240 h 271"/>
                    <a:gd name="T114" fmla="*/ 236 w 273"/>
                    <a:gd name="T115" fmla="*/ 229 h 271"/>
                    <a:gd name="T116" fmla="*/ 248 w 273"/>
                    <a:gd name="T117" fmla="*/ 214 h 271"/>
                    <a:gd name="T118" fmla="*/ 252 w 273"/>
                    <a:gd name="T119" fmla="*/ 208 h 271"/>
                    <a:gd name="T120" fmla="*/ 256 w 273"/>
                    <a:gd name="T121" fmla="*/ 200 h 271"/>
                    <a:gd name="T122" fmla="*/ 260 w 273"/>
                    <a:gd name="T123" fmla="*/ 192 h 271"/>
                    <a:gd name="T124" fmla="*/ 262 w 273"/>
                    <a:gd name="T125" fmla="*/ 18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271">
                      <a:moveTo>
                        <a:pt x="262" y="182"/>
                      </a:moveTo>
                      <a:lnTo>
                        <a:pt x="266" y="173"/>
                      </a:lnTo>
                      <a:lnTo>
                        <a:pt x="269" y="165"/>
                      </a:lnTo>
                      <a:lnTo>
                        <a:pt x="272" y="155"/>
                      </a:lnTo>
                      <a:lnTo>
                        <a:pt x="273" y="146"/>
                      </a:lnTo>
                      <a:lnTo>
                        <a:pt x="273" y="137"/>
                      </a:lnTo>
                      <a:lnTo>
                        <a:pt x="273" y="127"/>
                      </a:lnTo>
                      <a:lnTo>
                        <a:pt x="272" y="119"/>
                      </a:lnTo>
                      <a:lnTo>
                        <a:pt x="270" y="110"/>
                      </a:lnTo>
                      <a:lnTo>
                        <a:pt x="265" y="92"/>
                      </a:lnTo>
                      <a:lnTo>
                        <a:pt x="257" y="76"/>
                      </a:lnTo>
                      <a:lnTo>
                        <a:pt x="246" y="60"/>
                      </a:lnTo>
                      <a:lnTo>
                        <a:pt x="236" y="45"/>
                      </a:lnTo>
                      <a:lnTo>
                        <a:pt x="222" y="33"/>
                      </a:lnTo>
                      <a:lnTo>
                        <a:pt x="207" y="23"/>
                      </a:lnTo>
                      <a:lnTo>
                        <a:pt x="191" y="13"/>
                      </a:lnTo>
                      <a:lnTo>
                        <a:pt x="174" y="6"/>
                      </a:lnTo>
                      <a:lnTo>
                        <a:pt x="165" y="4"/>
                      </a:lnTo>
                      <a:lnTo>
                        <a:pt x="157" y="1"/>
                      </a:lnTo>
                      <a:lnTo>
                        <a:pt x="147" y="0"/>
                      </a:lnTo>
                      <a:lnTo>
                        <a:pt x="138" y="0"/>
                      </a:lnTo>
                      <a:lnTo>
                        <a:pt x="128" y="0"/>
                      </a:lnTo>
                      <a:lnTo>
                        <a:pt x="119" y="1"/>
                      </a:lnTo>
                      <a:lnTo>
                        <a:pt x="110" y="2"/>
                      </a:lnTo>
                      <a:lnTo>
                        <a:pt x="100" y="5"/>
                      </a:lnTo>
                      <a:lnTo>
                        <a:pt x="92" y="6"/>
                      </a:lnTo>
                      <a:lnTo>
                        <a:pt x="84" y="9"/>
                      </a:lnTo>
                      <a:lnTo>
                        <a:pt x="76" y="13"/>
                      </a:lnTo>
                      <a:lnTo>
                        <a:pt x="68" y="17"/>
                      </a:lnTo>
                      <a:lnTo>
                        <a:pt x="53" y="27"/>
                      </a:lnTo>
                      <a:lnTo>
                        <a:pt x="41" y="37"/>
                      </a:lnTo>
                      <a:lnTo>
                        <a:pt x="29" y="49"/>
                      </a:lnTo>
                      <a:lnTo>
                        <a:pt x="20" y="64"/>
                      </a:lnTo>
                      <a:lnTo>
                        <a:pt x="12" y="79"/>
                      </a:lnTo>
                      <a:lnTo>
                        <a:pt x="6" y="95"/>
                      </a:lnTo>
                      <a:lnTo>
                        <a:pt x="2" y="112"/>
                      </a:lnTo>
                      <a:lnTo>
                        <a:pt x="0" y="129"/>
                      </a:lnTo>
                      <a:lnTo>
                        <a:pt x="0" y="146"/>
                      </a:lnTo>
                      <a:lnTo>
                        <a:pt x="2" y="163"/>
                      </a:lnTo>
                      <a:lnTo>
                        <a:pt x="6" y="179"/>
                      </a:lnTo>
                      <a:lnTo>
                        <a:pt x="12" y="196"/>
                      </a:lnTo>
                      <a:lnTo>
                        <a:pt x="21" y="210"/>
                      </a:lnTo>
                      <a:lnTo>
                        <a:pt x="32" y="224"/>
                      </a:lnTo>
                      <a:lnTo>
                        <a:pt x="39" y="232"/>
                      </a:lnTo>
                      <a:lnTo>
                        <a:pt x="44" y="238"/>
                      </a:lnTo>
                      <a:lnTo>
                        <a:pt x="51" y="244"/>
                      </a:lnTo>
                      <a:lnTo>
                        <a:pt x="59" y="249"/>
                      </a:lnTo>
                      <a:lnTo>
                        <a:pt x="73" y="259"/>
                      </a:lnTo>
                      <a:lnTo>
                        <a:pt x="89" y="264"/>
                      </a:lnTo>
                      <a:lnTo>
                        <a:pt x="107" y="269"/>
                      </a:lnTo>
                      <a:lnTo>
                        <a:pt x="124" y="271"/>
                      </a:lnTo>
                      <a:lnTo>
                        <a:pt x="142" y="271"/>
                      </a:lnTo>
                      <a:lnTo>
                        <a:pt x="159" y="269"/>
                      </a:lnTo>
                      <a:lnTo>
                        <a:pt x="177" y="265"/>
                      </a:lnTo>
                      <a:lnTo>
                        <a:pt x="193" y="259"/>
                      </a:lnTo>
                      <a:lnTo>
                        <a:pt x="209" y="251"/>
                      </a:lnTo>
                      <a:lnTo>
                        <a:pt x="224" y="240"/>
                      </a:lnTo>
                      <a:lnTo>
                        <a:pt x="236" y="229"/>
                      </a:lnTo>
                      <a:lnTo>
                        <a:pt x="248" y="214"/>
                      </a:lnTo>
                      <a:lnTo>
                        <a:pt x="252" y="208"/>
                      </a:lnTo>
                      <a:lnTo>
                        <a:pt x="256" y="200"/>
                      </a:lnTo>
                      <a:lnTo>
                        <a:pt x="260" y="192"/>
                      </a:lnTo>
                      <a:lnTo>
                        <a:pt x="262" y="182"/>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55" name="Freeform 57">
                  <a:extLst>
                    <a:ext uri="{FF2B5EF4-FFF2-40B4-BE49-F238E27FC236}">
                      <a16:creationId xmlns:a16="http://schemas.microsoft.com/office/drawing/2014/main" id="{09259507-D44F-FD00-0516-A4C5FCE996E2}"/>
                    </a:ext>
                  </a:extLst>
                </p:cNvPr>
                <p:cNvSpPr>
                  <a:spLocks/>
                </p:cNvSpPr>
                <p:nvPr/>
              </p:nvSpPr>
              <p:spPr bwMode="auto">
                <a:xfrm>
                  <a:off x="3647164" y="2569982"/>
                  <a:ext cx="231047" cy="486357"/>
                </a:xfrm>
                <a:custGeom>
                  <a:avLst/>
                  <a:gdLst>
                    <a:gd name="T0" fmla="*/ 566 w 658"/>
                    <a:gd name="T1" fmla="*/ 20 h 1383"/>
                    <a:gd name="T2" fmla="*/ 506 w 658"/>
                    <a:gd name="T3" fmla="*/ 4 h 1383"/>
                    <a:gd name="T4" fmla="*/ 396 w 658"/>
                    <a:gd name="T5" fmla="*/ 0 h 1383"/>
                    <a:gd name="T6" fmla="*/ 259 w 658"/>
                    <a:gd name="T7" fmla="*/ 0 h 1383"/>
                    <a:gd name="T8" fmla="*/ 136 w 658"/>
                    <a:gd name="T9" fmla="*/ 8 h 1383"/>
                    <a:gd name="T10" fmla="*/ 74 w 658"/>
                    <a:gd name="T11" fmla="*/ 27 h 1383"/>
                    <a:gd name="T12" fmla="*/ 40 w 658"/>
                    <a:gd name="T13" fmla="*/ 53 h 1383"/>
                    <a:gd name="T14" fmla="*/ 16 w 658"/>
                    <a:gd name="T15" fmla="*/ 90 h 1383"/>
                    <a:gd name="T16" fmla="*/ 4 w 658"/>
                    <a:gd name="T17" fmla="*/ 131 h 1383"/>
                    <a:gd name="T18" fmla="*/ 2 w 658"/>
                    <a:gd name="T19" fmla="*/ 220 h 1383"/>
                    <a:gd name="T20" fmla="*/ 0 w 658"/>
                    <a:gd name="T21" fmla="*/ 448 h 1383"/>
                    <a:gd name="T22" fmla="*/ 2 w 658"/>
                    <a:gd name="T23" fmla="*/ 629 h 1383"/>
                    <a:gd name="T24" fmla="*/ 19 w 658"/>
                    <a:gd name="T25" fmla="*/ 665 h 1383"/>
                    <a:gd name="T26" fmla="*/ 42 w 658"/>
                    <a:gd name="T27" fmla="*/ 676 h 1383"/>
                    <a:gd name="T28" fmla="*/ 73 w 658"/>
                    <a:gd name="T29" fmla="*/ 676 h 1383"/>
                    <a:gd name="T30" fmla="*/ 97 w 658"/>
                    <a:gd name="T31" fmla="*/ 657 h 1383"/>
                    <a:gd name="T32" fmla="*/ 117 w 658"/>
                    <a:gd name="T33" fmla="*/ 602 h 1383"/>
                    <a:gd name="T34" fmla="*/ 118 w 658"/>
                    <a:gd name="T35" fmla="*/ 452 h 1383"/>
                    <a:gd name="T36" fmla="*/ 118 w 658"/>
                    <a:gd name="T37" fmla="*/ 273 h 1383"/>
                    <a:gd name="T38" fmla="*/ 153 w 658"/>
                    <a:gd name="T39" fmla="*/ 296 h 1383"/>
                    <a:gd name="T40" fmla="*/ 153 w 658"/>
                    <a:gd name="T41" fmla="*/ 566 h 1383"/>
                    <a:gd name="T42" fmla="*/ 153 w 658"/>
                    <a:gd name="T43" fmla="*/ 836 h 1383"/>
                    <a:gd name="T44" fmla="*/ 153 w 658"/>
                    <a:gd name="T45" fmla="*/ 1107 h 1383"/>
                    <a:gd name="T46" fmla="*/ 154 w 658"/>
                    <a:gd name="T47" fmla="*/ 1323 h 1383"/>
                    <a:gd name="T48" fmla="*/ 175 w 658"/>
                    <a:gd name="T49" fmla="*/ 1363 h 1383"/>
                    <a:gd name="T50" fmla="*/ 215 w 658"/>
                    <a:gd name="T51" fmla="*/ 1382 h 1383"/>
                    <a:gd name="T52" fmla="*/ 262 w 658"/>
                    <a:gd name="T53" fmla="*/ 1379 h 1383"/>
                    <a:gd name="T54" fmla="*/ 299 w 658"/>
                    <a:gd name="T55" fmla="*/ 1349 h 1383"/>
                    <a:gd name="T56" fmla="*/ 311 w 658"/>
                    <a:gd name="T57" fmla="*/ 1272 h 1383"/>
                    <a:gd name="T58" fmla="*/ 311 w 658"/>
                    <a:gd name="T59" fmla="*/ 1030 h 1383"/>
                    <a:gd name="T60" fmla="*/ 313 w 658"/>
                    <a:gd name="T61" fmla="*/ 745 h 1383"/>
                    <a:gd name="T62" fmla="*/ 347 w 658"/>
                    <a:gd name="T63" fmla="*/ 756 h 1383"/>
                    <a:gd name="T64" fmla="*/ 347 w 658"/>
                    <a:gd name="T65" fmla="*/ 1082 h 1383"/>
                    <a:gd name="T66" fmla="*/ 350 w 658"/>
                    <a:gd name="T67" fmla="*/ 1333 h 1383"/>
                    <a:gd name="T68" fmla="*/ 361 w 658"/>
                    <a:gd name="T69" fmla="*/ 1359 h 1383"/>
                    <a:gd name="T70" fmla="*/ 388 w 658"/>
                    <a:gd name="T71" fmla="*/ 1378 h 1383"/>
                    <a:gd name="T72" fmla="*/ 444 w 658"/>
                    <a:gd name="T73" fmla="*/ 1379 h 1383"/>
                    <a:gd name="T74" fmla="*/ 484 w 658"/>
                    <a:gd name="T75" fmla="*/ 1355 h 1383"/>
                    <a:gd name="T76" fmla="*/ 496 w 658"/>
                    <a:gd name="T77" fmla="*/ 1331 h 1383"/>
                    <a:gd name="T78" fmla="*/ 499 w 658"/>
                    <a:gd name="T79" fmla="*/ 1240 h 1383"/>
                    <a:gd name="T80" fmla="*/ 499 w 658"/>
                    <a:gd name="T81" fmla="*/ 971 h 1383"/>
                    <a:gd name="T82" fmla="*/ 499 w 658"/>
                    <a:gd name="T83" fmla="*/ 700 h 1383"/>
                    <a:gd name="T84" fmla="*/ 499 w 658"/>
                    <a:gd name="T85" fmla="*/ 429 h 1383"/>
                    <a:gd name="T86" fmla="*/ 510 w 658"/>
                    <a:gd name="T87" fmla="*/ 226 h 1383"/>
                    <a:gd name="T88" fmla="*/ 542 w 658"/>
                    <a:gd name="T89" fmla="*/ 273 h 1383"/>
                    <a:gd name="T90" fmla="*/ 542 w 658"/>
                    <a:gd name="T91" fmla="*/ 461 h 1383"/>
                    <a:gd name="T92" fmla="*/ 543 w 658"/>
                    <a:gd name="T93" fmla="*/ 617 h 1383"/>
                    <a:gd name="T94" fmla="*/ 565 w 658"/>
                    <a:gd name="T95" fmla="*/ 662 h 1383"/>
                    <a:gd name="T96" fmla="*/ 589 w 658"/>
                    <a:gd name="T97" fmla="*/ 676 h 1383"/>
                    <a:gd name="T98" fmla="*/ 618 w 658"/>
                    <a:gd name="T99" fmla="*/ 676 h 1383"/>
                    <a:gd name="T100" fmla="*/ 638 w 658"/>
                    <a:gd name="T101" fmla="*/ 665 h 1383"/>
                    <a:gd name="T102" fmla="*/ 653 w 658"/>
                    <a:gd name="T103" fmla="*/ 639 h 1383"/>
                    <a:gd name="T104" fmla="*/ 658 w 658"/>
                    <a:gd name="T105" fmla="*/ 555 h 1383"/>
                    <a:gd name="T106" fmla="*/ 658 w 658"/>
                    <a:gd name="T107" fmla="*/ 360 h 1383"/>
                    <a:gd name="T108" fmla="*/ 658 w 658"/>
                    <a:gd name="T109" fmla="*/ 192 h 1383"/>
                    <a:gd name="T110" fmla="*/ 648 w 658"/>
                    <a:gd name="T111" fmla="*/ 111 h 1383"/>
                    <a:gd name="T112" fmla="*/ 629 w 658"/>
                    <a:gd name="T113" fmla="*/ 71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1383">
                      <a:moveTo>
                        <a:pt x="605" y="45"/>
                      </a:moveTo>
                      <a:lnTo>
                        <a:pt x="593" y="36"/>
                      </a:lnTo>
                      <a:lnTo>
                        <a:pt x="579" y="27"/>
                      </a:lnTo>
                      <a:lnTo>
                        <a:pt x="566" y="20"/>
                      </a:lnTo>
                      <a:lnTo>
                        <a:pt x="551" y="15"/>
                      </a:lnTo>
                      <a:lnTo>
                        <a:pt x="536" y="11"/>
                      </a:lnTo>
                      <a:lnTo>
                        <a:pt x="522" y="6"/>
                      </a:lnTo>
                      <a:lnTo>
                        <a:pt x="506" y="4"/>
                      </a:lnTo>
                      <a:lnTo>
                        <a:pt x="491" y="2"/>
                      </a:lnTo>
                      <a:lnTo>
                        <a:pt x="459" y="0"/>
                      </a:lnTo>
                      <a:lnTo>
                        <a:pt x="427" y="0"/>
                      </a:lnTo>
                      <a:lnTo>
                        <a:pt x="396" y="0"/>
                      </a:lnTo>
                      <a:lnTo>
                        <a:pt x="365" y="0"/>
                      </a:lnTo>
                      <a:lnTo>
                        <a:pt x="330" y="1"/>
                      </a:lnTo>
                      <a:lnTo>
                        <a:pt x="294" y="0"/>
                      </a:lnTo>
                      <a:lnTo>
                        <a:pt x="259" y="0"/>
                      </a:lnTo>
                      <a:lnTo>
                        <a:pt x="223" y="0"/>
                      </a:lnTo>
                      <a:lnTo>
                        <a:pt x="188" y="1"/>
                      </a:lnTo>
                      <a:lnTo>
                        <a:pt x="153" y="4"/>
                      </a:lnTo>
                      <a:lnTo>
                        <a:pt x="136" y="8"/>
                      </a:lnTo>
                      <a:lnTo>
                        <a:pt x="118" y="12"/>
                      </a:lnTo>
                      <a:lnTo>
                        <a:pt x="101" y="16"/>
                      </a:lnTo>
                      <a:lnTo>
                        <a:pt x="85" y="23"/>
                      </a:lnTo>
                      <a:lnTo>
                        <a:pt x="74" y="27"/>
                      </a:lnTo>
                      <a:lnTo>
                        <a:pt x="65" y="32"/>
                      </a:lnTo>
                      <a:lnTo>
                        <a:pt x="55" y="39"/>
                      </a:lnTo>
                      <a:lnTo>
                        <a:pt x="47" y="45"/>
                      </a:lnTo>
                      <a:lnTo>
                        <a:pt x="40" y="53"/>
                      </a:lnTo>
                      <a:lnTo>
                        <a:pt x="32" y="61"/>
                      </a:lnTo>
                      <a:lnTo>
                        <a:pt x="27" y="70"/>
                      </a:lnTo>
                      <a:lnTo>
                        <a:pt x="22" y="79"/>
                      </a:lnTo>
                      <a:lnTo>
                        <a:pt x="16" y="90"/>
                      </a:lnTo>
                      <a:lnTo>
                        <a:pt x="12" y="99"/>
                      </a:lnTo>
                      <a:lnTo>
                        <a:pt x="8" y="110"/>
                      </a:lnTo>
                      <a:lnTo>
                        <a:pt x="6" y="120"/>
                      </a:lnTo>
                      <a:lnTo>
                        <a:pt x="4" y="131"/>
                      </a:lnTo>
                      <a:lnTo>
                        <a:pt x="2" y="142"/>
                      </a:lnTo>
                      <a:lnTo>
                        <a:pt x="2" y="153"/>
                      </a:lnTo>
                      <a:lnTo>
                        <a:pt x="2" y="163"/>
                      </a:lnTo>
                      <a:lnTo>
                        <a:pt x="2" y="220"/>
                      </a:lnTo>
                      <a:lnTo>
                        <a:pt x="2" y="277"/>
                      </a:lnTo>
                      <a:lnTo>
                        <a:pt x="0" y="334"/>
                      </a:lnTo>
                      <a:lnTo>
                        <a:pt x="0" y="390"/>
                      </a:lnTo>
                      <a:lnTo>
                        <a:pt x="0" y="448"/>
                      </a:lnTo>
                      <a:lnTo>
                        <a:pt x="2" y="504"/>
                      </a:lnTo>
                      <a:lnTo>
                        <a:pt x="2" y="562"/>
                      </a:lnTo>
                      <a:lnTo>
                        <a:pt x="2" y="618"/>
                      </a:lnTo>
                      <a:lnTo>
                        <a:pt x="2" y="629"/>
                      </a:lnTo>
                      <a:lnTo>
                        <a:pt x="4" y="638"/>
                      </a:lnTo>
                      <a:lnTo>
                        <a:pt x="7" y="649"/>
                      </a:lnTo>
                      <a:lnTo>
                        <a:pt x="12" y="658"/>
                      </a:lnTo>
                      <a:lnTo>
                        <a:pt x="19" y="665"/>
                      </a:lnTo>
                      <a:lnTo>
                        <a:pt x="28" y="672"/>
                      </a:lnTo>
                      <a:lnTo>
                        <a:pt x="32" y="673"/>
                      </a:lnTo>
                      <a:lnTo>
                        <a:pt x="38" y="676"/>
                      </a:lnTo>
                      <a:lnTo>
                        <a:pt x="42" y="676"/>
                      </a:lnTo>
                      <a:lnTo>
                        <a:pt x="47" y="676"/>
                      </a:lnTo>
                      <a:lnTo>
                        <a:pt x="57" y="677"/>
                      </a:lnTo>
                      <a:lnTo>
                        <a:pt x="65" y="677"/>
                      </a:lnTo>
                      <a:lnTo>
                        <a:pt x="73" y="676"/>
                      </a:lnTo>
                      <a:lnTo>
                        <a:pt x="79" y="672"/>
                      </a:lnTo>
                      <a:lnTo>
                        <a:pt x="86" y="667"/>
                      </a:lnTo>
                      <a:lnTo>
                        <a:pt x="91" y="663"/>
                      </a:lnTo>
                      <a:lnTo>
                        <a:pt x="97" y="657"/>
                      </a:lnTo>
                      <a:lnTo>
                        <a:pt x="101" y="650"/>
                      </a:lnTo>
                      <a:lnTo>
                        <a:pt x="109" y="635"/>
                      </a:lnTo>
                      <a:lnTo>
                        <a:pt x="114" y="619"/>
                      </a:lnTo>
                      <a:lnTo>
                        <a:pt x="117" y="602"/>
                      </a:lnTo>
                      <a:lnTo>
                        <a:pt x="117" y="587"/>
                      </a:lnTo>
                      <a:lnTo>
                        <a:pt x="118" y="541"/>
                      </a:lnTo>
                      <a:lnTo>
                        <a:pt x="118" y="497"/>
                      </a:lnTo>
                      <a:lnTo>
                        <a:pt x="118" y="452"/>
                      </a:lnTo>
                      <a:lnTo>
                        <a:pt x="117" y="407"/>
                      </a:lnTo>
                      <a:lnTo>
                        <a:pt x="117" y="362"/>
                      </a:lnTo>
                      <a:lnTo>
                        <a:pt x="117" y="318"/>
                      </a:lnTo>
                      <a:lnTo>
                        <a:pt x="118" y="273"/>
                      </a:lnTo>
                      <a:lnTo>
                        <a:pt x="118" y="228"/>
                      </a:lnTo>
                      <a:lnTo>
                        <a:pt x="136" y="228"/>
                      </a:lnTo>
                      <a:lnTo>
                        <a:pt x="152" y="228"/>
                      </a:lnTo>
                      <a:lnTo>
                        <a:pt x="153" y="296"/>
                      </a:lnTo>
                      <a:lnTo>
                        <a:pt x="153" y="363"/>
                      </a:lnTo>
                      <a:lnTo>
                        <a:pt x="153" y="430"/>
                      </a:lnTo>
                      <a:lnTo>
                        <a:pt x="153" y="499"/>
                      </a:lnTo>
                      <a:lnTo>
                        <a:pt x="153" y="566"/>
                      </a:lnTo>
                      <a:lnTo>
                        <a:pt x="153" y="634"/>
                      </a:lnTo>
                      <a:lnTo>
                        <a:pt x="153" y="701"/>
                      </a:lnTo>
                      <a:lnTo>
                        <a:pt x="153" y="769"/>
                      </a:lnTo>
                      <a:lnTo>
                        <a:pt x="153" y="836"/>
                      </a:lnTo>
                      <a:lnTo>
                        <a:pt x="153" y="903"/>
                      </a:lnTo>
                      <a:lnTo>
                        <a:pt x="153" y="972"/>
                      </a:lnTo>
                      <a:lnTo>
                        <a:pt x="153" y="1039"/>
                      </a:lnTo>
                      <a:lnTo>
                        <a:pt x="153" y="1107"/>
                      </a:lnTo>
                      <a:lnTo>
                        <a:pt x="153" y="1174"/>
                      </a:lnTo>
                      <a:lnTo>
                        <a:pt x="153" y="1243"/>
                      </a:lnTo>
                      <a:lnTo>
                        <a:pt x="154" y="1310"/>
                      </a:lnTo>
                      <a:lnTo>
                        <a:pt x="154" y="1323"/>
                      </a:lnTo>
                      <a:lnTo>
                        <a:pt x="157" y="1335"/>
                      </a:lnTo>
                      <a:lnTo>
                        <a:pt x="161" y="1346"/>
                      </a:lnTo>
                      <a:lnTo>
                        <a:pt x="168" y="1355"/>
                      </a:lnTo>
                      <a:lnTo>
                        <a:pt x="175" y="1363"/>
                      </a:lnTo>
                      <a:lnTo>
                        <a:pt x="184" y="1370"/>
                      </a:lnTo>
                      <a:lnTo>
                        <a:pt x="193" y="1375"/>
                      </a:lnTo>
                      <a:lnTo>
                        <a:pt x="204" y="1379"/>
                      </a:lnTo>
                      <a:lnTo>
                        <a:pt x="215" y="1382"/>
                      </a:lnTo>
                      <a:lnTo>
                        <a:pt x="227" y="1383"/>
                      </a:lnTo>
                      <a:lnTo>
                        <a:pt x="239" y="1383"/>
                      </a:lnTo>
                      <a:lnTo>
                        <a:pt x="251" y="1382"/>
                      </a:lnTo>
                      <a:lnTo>
                        <a:pt x="262" y="1379"/>
                      </a:lnTo>
                      <a:lnTo>
                        <a:pt x="274" y="1375"/>
                      </a:lnTo>
                      <a:lnTo>
                        <a:pt x="283" y="1370"/>
                      </a:lnTo>
                      <a:lnTo>
                        <a:pt x="294" y="1363"/>
                      </a:lnTo>
                      <a:lnTo>
                        <a:pt x="299" y="1349"/>
                      </a:lnTo>
                      <a:lnTo>
                        <a:pt x="303" y="1334"/>
                      </a:lnTo>
                      <a:lnTo>
                        <a:pt x="306" y="1319"/>
                      </a:lnTo>
                      <a:lnTo>
                        <a:pt x="309" y="1303"/>
                      </a:lnTo>
                      <a:lnTo>
                        <a:pt x="311" y="1272"/>
                      </a:lnTo>
                      <a:lnTo>
                        <a:pt x="313" y="1241"/>
                      </a:lnTo>
                      <a:lnTo>
                        <a:pt x="313" y="1170"/>
                      </a:lnTo>
                      <a:lnTo>
                        <a:pt x="311" y="1101"/>
                      </a:lnTo>
                      <a:lnTo>
                        <a:pt x="311" y="1030"/>
                      </a:lnTo>
                      <a:lnTo>
                        <a:pt x="311" y="958"/>
                      </a:lnTo>
                      <a:lnTo>
                        <a:pt x="311" y="887"/>
                      </a:lnTo>
                      <a:lnTo>
                        <a:pt x="313" y="816"/>
                      </a:lnTo>
                      <a:lnTo>
                        <a:pt x="313" y="745"/>
                      </a:lnTo>
                      <a:lnTo>
                        <a:pt x="313" y="674"/>
                      </a:lnTo>
                      <a:lnTo>
                        <a:pt x="330" y="674"/>
                      </a:lnTo>
                      <a:lnTo>
                        <a:pt x="347" y="674"/>
                      </a:lnTo>
                      <a:lnTo>
                        <a:pt x="347" y="756"/>
                      </a:lnTo>
                      <a:lnTo>
                        <a:pt x="347" y="838"/>
                      </a:lnTo>
                      <a:lnTo>
                        <a:pt x="347" y="918"/>
                      </a:lnTo>
                      <a:lnTo>
                        <a:pt x="347" y="1000"/>
                      </a:lnTo>
                      <a:lnTo>
                        <a:pt x="347" y="1082"/>
                      </a:lnTo>
                      <a:lnTo>
                        <a:pt x="347" y="1162"/>
                      </a:lnTo>
                      <a:lnTo>
                        <a:pt x="347" y="1244"/>
                      </a:lnTo>
                      <a:lnTo>
                        <a:pt x="349" y="1324"/>
                      </a:lnTo>
                      <a:lnTo>
                        <a:pt x="350" y="1333"/>
                      </a:lnTo>
                      <a:lnTo>
                        <a:pt x="351" y="1341"/>
                      </a:lnTo>
                      <a:lnTo>
                        <a:pt x="354" y="1347"/>
                      </a:lnTo>
                      <a:lnTo>
                        <a:pt x="357" y="1354"/>
                      </a:lnTo>
                      <a:lnTo>
                        <a:pt x="361" y="1359"/>
                      </a:lnTo>
                      <a:lnTo>
                        <a:pt x="366" y="1363"/>
                      </a:lnTo>
                      <a:lnTo>
                        <a:pt x="370" y="1369"/>
                      </a:lnTo>
                      <a:lnTo>
                        <a:pt x="377" y="1373"/>
                      </a:lnTo>
                      <a:lnTo>
                        <a:pt x="388" y="1378"/>
                      </a:lnTo>
                      <a:lnTo>
                        <a:pt x="401" y="1382"/>
                      </a:lnTo>
                      <a:lnTo>
                        <a:pt x="416" y="1383"/>
                      </a:lnTo>
                      <a:lnTo>
                        <a:pt x="429" y="1382"/>
                      </a:lnTo>
                      <a:lnTo>
                        <a:pt x="444" y="1379"/>
                      </a:lnTo>
                      <a:lnTo>
                        <a:pt x="457" y="1375"/>
                      </a:lnTo>
                      <a:lnTo>
                        <a:pt x="469" y="1369"/>
                      </a:lnTo>
                      <a:lnTo>
                        <a:pt x="480" y="1359"/>
                      </a:lnTo>
                      <a:lnTo>
                        <a:pt x="484" y="1355"/>
                      </a:lnTo>
                      <a:lnTo>
                        <a:pt x="488" y="1350"/>
                      </a:lnTo>
                      <a:lnTo>
                        <a:pt x="492" y="1343"/>
                      </a:lnTo>
                      <a:lnTo>
                        <a:pt x="495" y="1338"/>
                      </a:lnTo>
                      <a:lnTo>
                        <a:pt x="496" y="1331"/>
                      </a:lnTo>
                      <a:lnTo>
                        <a:pt x="498" y="1323"/>
                      </a:lnTo>
                      <a:lnTo>
                        <a:pt x="499" y="1316"/>
                      </a:lnTo>
                      <a:lnTo>
                        <a:pt x="498" y="1308"/>
                      </a:lnTo>
                      <a:lnTo>
                        <a:pt x="499" y="1240"/>
                      </a:lnTo>
                      <a:lnTo>
                        <a:pt x="499" y="1173"/>
                      </a:lnTo>
                      <a:lnTo>
                        <a:pt x="499" y="1106"/>
                      </a:lnTo>
                      <a:lnTo>
                        <a:pt x="499" y="1038"/>
                      </a:lnTo>
                      <a:lnTo>
                        <a:pt x="499" y="971"/>
                      </a:lnTo>
                      <a:lnTo>
                        <a:pt x="499" y="902"/>
                      </a:lnTo>
                      <a:lnTo>
                        <a:pt x="499" y="835"/>
                      </a:lnTo>
                      <a:lnTo>
                        <a:pt x="499" y="767"/>
                      </a:lnTo>
                      <a:lnTo>
                        <a:pt x="499" y="700"/>
                      </a:lnTo>
                      <a:lnTo>
                        <a:pt x="499" y="633"/>
                      </a:lnTo>
                      <a:lnTo>
                        <a:pt x="499" y="564"/>
                      </a:lnTo>
                      <a:lnTo>
                        <a:pt x="499" y="497"/>
                      </a:lnTo>
                      <a:lnTo>
                        <a:pt x="499" y="429"/>
                      </a:lnTo>
                      <a:lnTo>
                        <a:pt x="499" y="362"/>
                      </a:lnTo>
                      <a:lnTo>
                        <a:pt x="499" y="293"/>
                      </a:lnTo>
                      <a:lnTo>
                        <a:pt x="499" y="226"/>
                      </a:lnTo>
                      <a:lnTo>
                        <a:pt x="510" y="226"/>
                      </a:lnTo>
                      <a:lnTo>
                        <a:pt x="520" y="226"/>
                      </a:lnTo>
                      <a:lnTo>
                        <a:pt x="532" y="226"/>
                      </a:lnTo>
                      <a:lnTo>
                        <a:pt x="542" y="225"/>
                      </a:lnTo>
                      <a:lnTo>
                        <a:pt x="542" y="273"/>
                      </a:lnTo>
                      <a:lnTo>
                        <a:pt x="542" y="320"/>
                      </a:lnTo>
                      <a:lnTo>
                        <a:pt x="542" y="367"/>
                      </a:lnTo>
                      <a:lnTo>
                        <a:pt x="542" y="414"/>
                      </a:lnTo>
                      <a:lnTo>
                        <a:pt x="542" y="461"/>
                      </a:lnTo>
                      <a:lnTo>
                        <a:pt x="542" y="508"/>
                      </a:lnTo>
                      <a:lnTo>
                        <a:pt x="542" y="556"/>
                      </a:lnTo>
                      <a:lnTo>
                        <a:pt x="542" y="603"/>
                      </a:lnTo>
                      <a:lnTo>
                        <a:pt x="543" y="617"/>
                      </a:lnTo>
                      <a:lnTo>
                        <a:pt x="546" y="631"/>
                      </a:lnTo>
                      <a:lnTo>
                        <a:pt x="553" y="645"/>
                      </a:lnTo>
                      <a:lnTo>
                        <a:pt x="561" y="657"/>
                      </a:lnTo>
                      <a:lnTo>
                        <a:pt x="565" y="662"/>
                      </a:lnTo>
                      <a:lnTo>
                        <a:pt x="570" y="667"/>
                      </a:lnTo>
                      <a:lnTo>
                        <a:pt x="577" y="670"/>
                      </a:lnTo>
                      <a:lnTo>
                        <a:pt x="582" y="674"/>
                      </a:lnTo>
                      <a:lnTo>
                        <a:pt x="589" y="676"/>
                      </a:lnTo>
                      <a:lnTo>
                        <a:pt x="597" y="677"/>
                      </a:lnTo>
                      <a:lnTo>
                        <a:pt x="604" y="677"/>
                      </a:lnTo>
                      <a:lnTo>
                        <a:pt x="612" y="676"/>
                      </a:lnTo>
                      <a:lnTo>
                        <a:pt x="618" y="676"/>
                      </a:lnTo>
                      <a:lnTo>
                        <a:pt x="624" y="674"/>
                      </a:lnTo>
                      <a:lnTo>
                        <a:pt x="629" y="672"/>
                      </a:lnTo>
                      <a:lnTo>
                        <a:pt x="634" y="669"/>
                      </a:lnTo>
                      <a:lnTo>
                        <a:pt x="638" y="665"/>
                      </a:lnTo>
                      <a:lnTo>
                        <a:pt x="642" y="661"/>
                      </a:lnTo>
                      <a:lnTo>
                        <a:pt x="645" y="655"/>
                      </a:lnTo>
                      <a:lnTo>
                        <a:pt x="649" y="650"/>
                      </a:lnTo>
                      <a:lnTo>
                        <a:pt x="653" y="639"/>
                      </a:lnTo>
                      <a:lnTo>
                        <a:pt x="656" y="627"/>
                      </a:lnTo>
                      <a:lnTo>
                        <a:pt x="658" y="615"/>
                      </a:lnTo>
                      <a:lnTo>
                        <a:pt x="658" y="603"/>
                      </a:lnTo>
                      <a:lnTo>
                        <a:pt x="658" y="555"/>
                      </a:lnTo>
                      <a:lnTo>
                        <a:pt x="658" y="505"/>
                      </a:lnTo>
                      <a:lnTo>
                        <a:pt x="658" y="457"/>
                      </a:lnTo>
                      <a:lnTo>
                        <a:pt x="658" y="409"/>
                      </a:lnTo>
                      <a:lnTo>
                        <a:pt x="658" y="360"/>
                      </a:lnTo>
                      <a:lnTo>
                        <a:pt x="658" y="311"/>
                      </a:lnTo>
                      <a:lnTo>
                        <a:pt x="658" y="263"/>
                      </a:lnTo>
                      <a:lnTo>
                        <a:pt x="658" y="214"/>
                      </a:lnTo>
                      <a:lnTo>
                        <a:pt x="658" y="192"/>
                      </a:lnTo>
                      <a:lnTo>
                        <a:pt x="657" y="169"/>
                      </a:lnTo>
                      <a:lnTo>
                        <a:pt x="654" y="146"/>
                      </a:lnTo>
                      <a:lnTo>
                        <a:pt x="650" y="123"/>
                      </a:lnTo>
                      <a:lnTo>
                        <a:pt x="648" y="111"/>
                      </a:lnTo>
                      <a:lnTo>
                        <a:pt x="644" y="100"/>
                      </a:lnTo>
                      <a:lnTo>
                        <a:pt x="640" y="90"/>
                      </a:lnTo>
                      <a:lnTo>
                        <a:pt x="634" y="80"/>
                      </a:lnTo>
                      <a:lnTo>
                        <a:pt x="629" y="71"/>
                      </a:lnTo>
                      <a:lnTo>
                        <a:pt x="622" y="61"/>
                      </a:lnTo>
                      <a:lnTo>
                        <a:pt x="614" y="53"/>
                      </a:lnTo>
                      <a:lnTo>
                        <a:pt x="605" y="45"/>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48" name="Group 140">
                <a:extLst>
                  <a:ext uri="{FF2B5EF4-FFF2-40B4-BE49-F238E27FC236}">
                    <a16:creationId xmlns:a16="http://schemas.microsoft.com/office/drawing/2014/main" id="{197BA99A-6739-DA5A-3FF2-9EF55A956862}"/>
                  </a:ext>
                </a:extLst>
              </p:cNvPr>
              <p:cNvGrpSpPr/>
              <p:nvPr/>
            </p:nvGrpSpPr>
            <p:grpSpPr>
              <a:xfrm>
                <a:off x="7068863" y="2591953"/>
                <a:ext cx="271137" cy="607684"/>
                <a:chOff x="3327401" y="4335463"/>
                <a:chExt cx="407988" cy="914400"/>
              </a:xfrm>
              <a:solidFill>
                <a:schemeClr val="bg1">
                  <a:lumMod val="75000"/>
                </a:schemeClr>
              </a:solidFill>
            </p:grpSpPr>
            <p:sp>
              <p:nvSpPr>
                <p:cNvPr id="352" name="Freeform 58">
                  <a:extLst>
                    <a:ext uri="{FF2B5EF4-FFF2-40B4-BE49-F238E27FC236}">
                      <a16:creationId xmlns:a16="http://schemas.microsoft.com/office/drawing/2014/main" id="{85A61AB7-BED3-47DF-DBCA-5F9DE5B8D627}"/>
                    </a:ext>
                  </a:extLst>
                </p:cNvPr>
                <p:cNvSpPr>
                  <a:spLocks/>
                </p:cNvSpPr>
                <p:nvPr/>
              </p:nvSpPr>
              <p:spPr bwMode="auto">
                <a:xfrm>
                  <a:off x="3455988" y="4335463"/>
                  <a:ext cx="149225" cy="147638"/>
                </a:xfrm>
                <a:custGeom>
                  <a:avLst/>
                  <a:gdLst>
                    <a:gd name="T0" fmla="*/ 283 w 283"/>
                    <a:gd name="T1" fmla="*/ 144 h 278"/>
                    <a:gd name="T2" fmla="*/ 280 w 283"/>
                    <a:gd name="T3" fmla="*/ 111 h 278"/>
                    <a:gd name="T4" fmla="*/ 270 w 283"/>
                    <a:gd name="T5" fmla="*/ 80 h 278"/>
                    <a:gd name="T6" fmla="*/ 251 w 283"/>
                    <a:gd name="T7" fmla="*/ 52 h 278"/>
                    <a:gd name="T8" fmla="*/ 227 w 283"/>
                    <a:gd name="T9" fmla="*/ 29 h 278"/>
                    <a:gd name="T10" fmla="*/ 197 w 283"/>
                    <a:gd name="T11" fmla="*/ 12 h 278"/>
                    <a:gd name="T12" fmla="*/ 165 w 283"/>
                    <a:gd name="T13" fmla="*/ 1 h 278"/>
                    <a:gd name="T14" fmla="*/ 132 w 283"/>
                    <a:gd name="T15" fmla="*/ 0 h 278"/>
                    <a:gd name="T16" fmla="*/ 97 w 283"/>
                    <a:gd name="T17" fmla="*/ 6 h 278"/>
                    <a:gd name="T18" fmla="*/ 66 w 283"/>
                    <a:gd name="T19" fmla="*/ 24 h 278"/>
                    <a:gd name="T20" fmla="*/ 39 w 283"/>
                    <a:gd name="T21" fmla="*/ 46 h 278"/>
                    <a:gd name="T22" fmla="*/ 19 w 283"/>
                    <a:gd name="T23" fmla="*/ 76 h 278"/>
                    <a:gd name="T24" fmla="*/ 6 w 283"/>
                    <a:gd name="T25" fmla="*/ 108 h 278"/>
                    <a:gd name="T26" fmla="*/ 0 w 283"/>
                    <a:gd name="T27" fmla="*/ 142 h 278"/>
                    <a:gd name="T28" fmla="*/ 4 w 283"/>
                    <a:gd name="T29" fmla="*/ 177 h 278"/>
                    <a:gd name="T30" fmla="*/ 14 w 283"/>
                    <a:gd name="T31" fmla="*/ 201 h 278"/>
                    <a:gd name="T32" fmla="*/ 23 w 283"/>
                    <a:gd name="T33" fmla="*/ 217 h 278"/>
                    <a:gd name="T34" fmla="*/ 35 w 283"/>
                    <a:gd name="T35" fmla="*/ 233 h 278"/>
                    <a:gd name="T36" fmla="*/ 50 w 283"/>
                    <a:gd name="T37" fmla="*/ 248 h 278"/>
                    <a:gd name="T38" fmla="*/ 67 w 283"/>
                    <a:gd name="T39" fmla="*/ 260 h 278"/>
                    <a:gd name="T40" fmla="*/ 86 w 283"/>
                    <a:gd name="T41" fmla="*/ 268 h 278"/>
                    <a:gd name="T42" fmla="*/ 105 w 283"/>
                    <a:gd name="T43" fmla="*/ 274 h 278"/>
                    <a:gd name="T44" fmla="*/ 125 w 283"/>
                    <a:gd name="T45" fmla="*/ 278 h 278"/>
                    <a:gd name="T46" fmla="*/ 157 w 283"/>
                    <a:gd name="T47" fmla="*/ 278 h 278"/>
                    <a:gd name="T48" fmla="*/ 187 w 283"/>
                    <a:gd name="T49" fmla="*/ 272 h 278"/>
                    <a:gd name="T50" fmla="*/ 207 w 283"/>
                    <a:gd name="T51" fmla="*/ 265 h 278"/>
                    <a:gd name="T52" fmla="*/ 224 w 283"/>
                    <a:gd name="T53" fmla="*/ 256 h 278"/>
                    <a:gd name="T54" fmla="*/ 240 w 283"/>
                    <a:gd name="T55" fmla="*/ 244 h 278"/>
                    <a:gd name="T56" fmla="*/ 255 w 283"/>
                    <a:gd name="T57" fmla="*/ 229 h 278"/>
                    <a:gd name="T58" fmla="*/ 266 w 283"/>
                    <a:gd name="T59" fmla="*/ 213 h 278"/>
                    <a:gd name="T60" fmla="*/ 275 w 283"/>
                    <a:gd name="T61" fmla="*/ 194 h 278"/>
                    <a:gd name="T62" fmla="*/ 280 w 283"/>
                    <a:gd name="T63" fmla="*/ 17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278">
                      <a:moveTo>
                        <a:pt x="282" y="162"/>
                      </a:moveTo>
                      <a:lnTo>
                        <a:pt x="283" y="144"/>
                      </a:lnTo>
                      <a:lnTo>
                        <a:pt x="283" y="128"/>
                      </a:lnTo>
                      <a:lnTo>
                        <a:pt x="280" y="111"/>
                      </a:lnTo>
                      <a:lnTo>
                        <a:pt x="276" y="95"/>
                      </a:lnTo>
                      <a:lnTo>
                        <a:pt x="270" y="80"/>
                      </a:lnTo>
                      <a:lnTo>
                        <a:pt x="262" y="65"/>
                      </a:lnTo>
                      <a:lnTo>
                        <a:pt x="251" y="52"/>
                      </a:lnTo>
                      <a:lnTo>
                        <a:pt x="239" y="40"/>
                      </a:lnTo>
                      <a:lnTo>
                        <a:pt x="227" y="29"/>
                      </a:lnTo>
                      <a:lnTo>
                        <a:pt x="212" y="20"/>
                      </a:lnTo>
                      <a:lnTo>
                        <a:pt x="197" y="12"/>
                      </a:lnTo>
                      <a:lnTo>
                        <a:pt x="181" y="5"/>
                      </a:lnTo>
                      <a:lnTo>
                        <a:pt x="165" y="1"/>
                      </a:lnTo>
                      <a:lnTo>
                        <a:pt x="149" y="0"/>
                      </a:lnTo>
                      <a:lnTo>
                        <a:pt x="132" y="0"/>
                      </a:lnTo>
                      <a:lnTo>
                        <a:pt x="114" y="2"/>
                      </a:lnTo>
                      <a:lnTo>
                        <a:pt x="97" y="6"/>
                      </a:lnTo>
                      <a:lnTo>
                        <a:pt x="81" y="14"/>
                      </a:lnTo>
                      <a:lnTo>
                        <a:pt x="66" y="24"/>
                      </a:lnTo>
                      <a:lnTo>
                        <a:pt x="52" y="34"/>
                      </a:lnTo>
                      <a:lnTo>
                        <a:pt x="39" y="46"/>
                      </a:lnTo>
                      <a:lnTo>
                        <a:pt x="28" y="60"/>
                      </a:lnTo>
                      <a:lnTo>
                        <a:pt x="19" y="76"/>
                      </a:lnTo>
                      <a:lnTo>
                        <a:pt x="12" y="91"/>
                      </a:lnTo>
                      <a:lnTo>
                        <a:pt x="6" y="108"/>
                      </a:lnTo>
                      <a:lnTo>
                        <a:pt x="3" y="124"/>
                      </a:lnTo>
                      <a:lnTo>
                        <a:pt x="0" y="142"/>
                      </a:lnTo>
                      <a:lnTo>
                        <a:pt x="2" y="159"/>
                      </a:lnTo>
                      <a:lnTo>
                        <a:pt x="4" y="177"/>
                      </a:lnTo>
                      <a:lnTo>
                        <a:pt x="10" y="193"/>
                      </a:lnTo>
                      <a:lnTo>
                        <a:pt x="14" y="201"/>
                      </a:lnTo>
                      <a:lnTo>
                        <a:pt x="18" y="209"/>
                      </a:lnTo>
                      <a:lnTo>
                        <a:pt x="23" y="217"/>
                      </a:lnTo>
                      <a:lnTo>
                        <a:pt x="30" y="223"/>
                      </a:lnTo>
                      <a:lnTo>
                        <a:pt x="35" y="233"/>
                      </a:lnTo>
                      <a:lnTo>
                        <a:pt x="43" y="240"/>
                      </a:lnTo>
                      <a:lnTo>
                        <a:pt x="50" y="248"/>
                      </a:lnTo>
                      <a:lnTo>
                        <a:pt x="59" y="254"/>
                      </a:lnTo>
                      <a:lnTo>
                        <a:pt x="67" y="260"/>
                      </a:lnTo>
                      <a:lnTo>
                        <a:pt x="77" y="264"/>
                      </a:lnTo>
                      <a:lnTo>
                        <a:pt x="86" y="268"/>
                      </a:lnTo>
                      <a:lnTo>
                        <a:pt x="95" y="272"/>
                      </a:lnTo>
                      <a:lnTo>
                        <a:pt x="105" y="274"/>
                      </a:lnTo>
                      <a:lnTo>
                        <a:pt x="115" y="277"/>
                      </a:lnTo>
                      <a:lnTo>
                        <a:pt x="125" y="278"/>
                      </a:lnTo>
                      <a:lnTo>
                        <a:pt x="136" y="278"/>
                      </a:lnTo>
                      <a:lnTo>
                        <a:pt x="157" y="278"/>
                      </a:lnTo>
                      <a:lnTo>
                        <a:pt x="177" y="274"/>
                      </a:lnTo>
                      <a:lnTo>
                        <a:pt x="187" y="272"/>
                      </a:lnTo>
                      <a:lnTo>
                        <a:pt x="197" y="269"/>
                      </a:lnTo>
                      <a:lnTo>
                        <a:pt x="207" y="265"/>
                      </a:lnTo>
                      <a:lnTo>
                        <a:pt x="215" y="261"/>
                      </a:lnTo>
                      <a:lnTo>
                        <a:pt x="224" y="256"/>
                      </a:lnTo>
                      <a:lnTo>
                        <a:pt x="232" y="250"/>
                      </a:lnTo>
                      <a:lnTo>
                        <a:pt x="240" y="244"/>
                      </a:lnTo>
                      <a:lnTo>
                        <a:pt x="248" y="237"/>
                      </a:lnTo>
                      <a:lnTo>
                        <a:pt x="255" y="229"/>
                      </a:lnTo>
                      <a:lnTo>
                        <a:pt x="260" y="221"/>
                      </a:lnTo>
                      <a:lnTo>
                        <a:pt x="266" y="213"/>
                      </a:lnTo>
                      <a:lnTo>
                        <a:pt x="271" y="203"/>
                      </a:lnTo>
                      <a:lnTo>
                        <a:pt x="275" y="194"/>
                      </a:lnTo>
                      <a:lnTo>
                        <a:pt x="278" y="185"/>
                      </a:lnTo>
                      <a:lnTo>
                        <a:pt x="280" y="174"/>
                      </a:lnTo>
                      <a:lnTo>
                        <a:pt x="282" y="162"/>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53" name="Freeform 59">
                  <a:extLst>
                    <a:ext uri="{FF2B5EF4-FFF2-40B4-BE49-F238E27FC236}">
                      <a16:creationId xmlns:a16="http://schemas.microsoft.com/office/drawing/2014/main" id="{98C54083-EDB8-30DD-CFDB-8E088C1F8631}"/>
                    </a:ext>
                  </a:extLst>
                </p:cNvPr>
                <p:cNvSpPr>
                  <a:spLocks/>
                </p:cNvSpPr>
                <p:nvPr/>
              </p:nvSpPr>
              <p:spPr bwMode="auto">
                <a:xfrm>
                  <a:off x="3327401" y="4506913"/>
                  <a:ext cx="407988" cy="742950"/>
                </a:xfrm>
                <a:custGeom>
                  <a:avLst/>
                  <a:gdLst>
                    <a:gd name="T0" fmla="*/ 690 w 770"/>
                    <a:gd name="T1" fmla="*/ 245 h 1403"/>
                    <a:gd name="T2" fmla="*/ 650 w 770"/>
                    <a:gd name="T3" fmla="*/ 122 h 1403"/>
                    <a:gd name="T4" fmla="*/ 616 w 770"/>
                    <a:gd name="T5" fmla="*/ 60 h 1403"/>
                    <a:gd name="T6" fmla="*/ 573 w 770"/>
                    <a:gd name="T7" fmla="*/ 25 h 1403"/>
                    <a:gd name="T8" fmla="*/ 521 w 770"/>
                    <a:gd name="T9" fmla="*/ 6 h 1403"/>
                    <a:gd name="T10" fmla="*/ 451 w 770"/>
                    <a:gd name="T11" fmla="*/ 0 h 1403"/>
                    <a:gd name="T12" fmla="*/ 323 w 770"/>
                    <a:gd name="T13" fmla="*/ 0 h 1403"/>
                    <a:gd name="T14" fmla="*/ 238 w 770"/>
                    <a:gd name="T15" fmla="*/ 8 h 1403"/>
                    <a:gd name="T16" fmla="*/ 178 w 770"/>
                    <a:gd name="T17" fmla="*/ 36 h 1403"/>
                    <a:gd name="T18" fmla="*/ 135 w 770"/>
                    <a:gd name="T19" fmla="*/ 88 h 1403"/>
                    <a:gd name="T20" fmla="*/ 95 w 770"/>
                    <a:gd name="T21" fmla="*/ 197 h 1403"/>
                    <a:gd name="T22" fmla="*/ 59 w 770"/>
                    <a:gd name="T23" fmla="*/ 325 h 1403"/>
                    <a:gd name="T24" fmla="*/ 20 w 770"/>
                    <a:gd name="T25" fmla="*/ 457 h 1403"/>
                    <a:gd name="T26" fmla="*/ 1 w 770"/>
                    <a:gd name="T27" fmla="*/ 568 h 1403"/>
                    <a:gd name="T28" fmla="*/ 24 w 770"/>
                    <a:gd name="T29" fmla="*/ 596 h 1403"/>
                    <a:gd name="T30" fmla="*/ 60 w 770"/>
                    <a:gd name="T31" fmla="*/ 603 h 1403"/>
                    <a:gd name="T32" fmla="*/ 95 w 770"/>
                    <a:gd name="T33" fmla="*/ 590 h 1403"/>
                    <a:gd name="T34" fmla="*/ 124 w 770"/>
                    <a:gd name="T35" fmla="*/ 521 h 1403"/>
                    <a:gd name="T36" fmla="*/ 175 w 770"/>
                    <a:gd name="T37" fmla="*/ 342 h 1403"/>
                    <a:gd name="T38" fmla="*/ 229 w 770"/>
                    <a:gd name="T39" fmla="*/ 199 h 1403"/>
                    <a:gd name="T40" fmla="*/ 181 w 770"/>
                    <a:gd name="T41" fmla="*/ 437 h 1403"/>
                    <a:gd name="T42" fmla="*/ 96 w 770"/>
                    <a:gd name="T43" fmla="*/ 765 h 1403"/>
                    <a:gd name="T44" fmla="*/ 202 w 770"/>
                    <a:gd name="T45" fmla="*/ 848 h 1403"/>
                    <a:gd name="T46" fmla="*/ 244 w 770"/>
                    <a:gd name="T47" fmla="*/ 1035 h 1403"/>
                    <a:gd name="T48" fmla="*/ 244 w 770"/>
                    <a:gd name="T49" fmla="*/ 1284 h 1403"/>
                    <a:gd name="T50" fmla="*/ 258 w 770"/>
                    <a:gd name="T51" fmla="*/ 1379 h 1403"/>
                    <a:gd name="T52" fmla="*/ 297 w 770"/>
                    <a:gd name="T53" fmla="*/ 1401 h 1403"/>
                    <a:gd name="T54" fmla="*/ 340 w 770"/>
                    <a:gd name="T55" fmla="*/ 1394 h 1403"/>
                    <a:gd name="T56" fmla="*/ 368 w 770"/>
                    <a:gd name="T57" fmla="*/ 1359 h 1403"/>
                    <a:gd name="T58" fmla="*/ 372 w 770"/>
                    <a:gd name="T59" fmla="*/ 1159 h 1403"/>
                    <a:gd name="T60" fmla="*/ 372 w 770"/>
                    <a:gd name="T61" fmla="*/ 910 h 1403"/>
                    <a:gd name="T62" fmla="*/ 412 w 770"/>
                    <a:gd name="T63" fmla="*/ 907 h 1403"/>
                    <a:gd name="T64" fmla="*/ 412 w 770"/>
                    <a:gd name="T65" fmla="*/ 1149 h 1403"/>
                    <a:gd name="T66" fmla="*/ 412 w 770"/>
                    <a:gd name="T67" fmla="*/ 1336 h 1403"/>
                    <a:gd name="T68" fmla="*/ 418 w 770"/>
                    <a:gd name="T69" fmla="*/ 1363 h 1403"/>
                    <a:gd name="T70" fmla="*/ 433 w 770"/>
                    <a:gd name="T71" fmla="*/ 1386 h 1403"/>
                    <a:gd name="T72" fmla="*/ 457 w 770"/>
                    <a:gd name="T73" fmla="*/ 1401 h 1403"/>
                    <a:gd name="T74" fmla="*/ 485 w 770"/>
                    <a:gd name="T75" fmla="*/ 1403 h 1403"/>
                    <a:gd name="T76" fmla="*/ 510 w 770"/>
                    <a:gd name="T77" fmla="*/ 1393 h 1403"/>
                    <a:gd name="T78" fmla="*/ 532 w 770"/>
                    <a:gd name="T79" fmla="*/ 1367 h 1403"/>
                    <a:gd name="T80" fmla="*/ 541 w 770"/>
                    <a:gd name="T81" fmla="*/ 1267 h 1403"/>
                    <a:gd name="T82" fmla="*/ 541 w 770"/>
                    <a:gd name="T83" fmla="*/ 1028 h 1403"/>
                    <a:gd name="T84" fmla="*/ 584 w 770"/>
                    <a:gd name="T85" fmla="*/ 848 h 1403"/>
                    <a:gd name="T86" fmla="*/ 686 w 770"/>
                    <a:gd name="T87" fmla="*/ 764 h 1403"/>
                    <a:gd name="T88" fmla="*/ 588 w 770"/>
                    <a:gd name="T89" fmla="*/ 430 h 1403"/>
                    <a:gd name="T90" fmla="*/ 532 w 770"/>
                    <a:gd name="T91" fmla="*/ 189 h 1403"/>
                    <a:gd name="T92" fmla="*/ 553 w 770"/>
                    <a:gd name="T93" fmla="*/ 216 h 1403"/>
                    <a:gd name="T94" fmla="*/ 596 w 770"/>
                    <a:gd name="T95" fmla="*/ 352 h 1403"/>
                    <a:gd name="T96" fmla="*/ 650 w 770"/>
                    <a:gd name="T97" fmla="*/ 523 h 1403"/>
                    <a:gd name="T98" fmla="*/ 678 w 770"/>
                    <a:gd name="T99" fmla="*/ 584 h 1403"/>
                    <a:gd name="T100" fmla="*/ 701 w 770"/>
                    <a:gd name="T101" fmla="*/ 599 h 1403"/>
                    <a:gd name="T102" fmla="*/ 752 w 770"/>
                    <a:gd name="T103" fmla="*/ 599 h 1403"/>
                    <a:gd name="T104" fmla="*/ 770 w 770"/>
                    <a:gd name="T105" fmla="*/ 548 h 1403"/>
                    <a:gd name="T106" fmla="*/ 762 w 770"/>
                    <a:gd name="T107" fmla="*/ 486 h 1403"/>
                    <a:gd name="T108" fmla="*/ 730 w 770"/>
                    <a:gd name="T109" fmla="*/ 38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0" h="1403">
                      <a:moveTo>
                        <a:pt x="722" y="352"/>
                      </a:moveTo>
                      <a:lnTo>
                        <a:pt x="710" y="316"/>
                      </a:lnTo>
                      <a:lnTo>
                        <a:pt x="699" y="281"/>
                      </a:lnTo>
                      <a:lnTo>
                        <a:pt x="690" y="245"/>
                      </a:lnTo>
                      <a:lnTo>
                        <a:pt x="679" y="209"/>
                      </a:lnTo>
                      <a:lnTo>
                        <a:pt x="669" y="174"/>
                      </a:lnTo>
                      <a:lnTo>
                        <a:pt x="656" y="139"/>
                      </a:lnTo>
                      <a:lnTo>
                        <a:pt x="650" y="122"/>
                      </a:lnTo>
                      <a:lnTo>
                        <a:pt x="642" y="104"/>
                      </a:lnTo>
                      <a:lnTo>
                        <a:pt x="634" y="88"/>
                      </a:lnTo>
                      <a:lnTo>
                        <a:pt x="624" y="72"/>
                      </a:lnTo>
                      <a:lnTo>
                        <a:pt x="616" y="60"/>
                      </a:lnTo>
                      <a:lnTo>
                        <a:pt x="607" y="49"/>
                      </a:lnTo>
                      <a:lnTo>
                        <a:pt x="596" y="40"/>
                      </a:lnTo>
                      <a:lnTo>
                        <a:pt x="585" y="32"/>
                      </a:lnTo>
                      <a:lnTo>
                        <a:pt x="573" y="25"/>
                      </a:lnTo>
                      <a:lnTo>
                        <a:pt x="561" y="18"/>
                      </a:lnTo>
                      <a:lnTo>
                        <a:pt x="548" y="13"/>
                      </a:lnTo>
                      <a:lnTo>
                        <a:pt x="536" y="9"/>
                      </a:lnTo>
                      <a:lnTo>
                        <a:pt x="521" y="6"/>
                      </a:lnTo>
                      <a:lnTo>
                        <a:pt x="508" y="4"/>
                      </a:lnTo>
                      <a:lnTo>
                        <a:pt x="494" y="1"/>
                      </a:lnTo>
                      <a:lnTo>
                        <a:pt x="479" y="1"/>
                      </a:lnTo>
                      <a:lnTo>
                        <a:pt x="451" y="0"/>
                      </a:lnTo>
                      <a:lnTo>
                        <a:pt x="425" y="1"/>
                      </a:lnTo>
                      <a:lnTo>
                        <a:pt x="391" y="1"/>
                      </a:lnTo>
                      <a:lnTo>
                        <a:pt x="356" y="1"/>
                      </a:lnTo>
                      <a:lnTo>
                        <a:pt x="323" y="0"/>
                      </a:lnTo>
                      <a:lnTo>
                        <a:pt x="288" y="1"/>
                      </a:lnTo>
                      <a:lnTo>
                        <a:pt x="270" y="2"/>
                      </a:lnTo>
                      <a:lnTo>
                        <a:pt x="254" y="5"/>
                      </a:lnTo>
                      <a:lnTo>
                        <a:pt x="238" y="8"/>
                      </a:lnTo>
                      <a:lnTo>
                        <a:pt x="222" y="12"/>
                      </a:lnTo>
                      <a:lnTo>
                        <a:pt x="206" y="18"/>
                      </a:lnTo>
                      <a:lnTo>
                        <a:pt x="191" y="26"/>
                      </a:lnTo>
                      <a:lnTo>
                        <a:pt x="178" y="36"/>
                      </a:lnTo>
                      <a:lnTo>
                        <a:pt x="164" y="47"/>
                      </a:lnTo>
                      <a:lnTo>
                        <a:pt x="154" y="60"/>
                      </a:lnTo>
                      <a:lnTo>
                        <a:pt x="144" y="73"/>
                      </a:lnTo>
                      <a:lnTo>
                        <a:pt x="135" y="88"/>
                      </a:lnTo>
                      <a:lnTo>
                        <a:pt x="128" y="103"/>
                      </a:lnTo>
                      <a:lnTo>
                        <a:pt x="115" y="132"/>
                      </a:lnTo>
                      <a:lnTo>
                        <a:pt x="104" y="165"/>
                      </a:lnTo>
                      <a:lnTo>
                        <a:pt x="95" y="197"/>
                      </a:lnTo>
                      <a:lnTo>
                        <a:pt x="87" y="229"/>
                      </a:lnTo>
                      <a:lnTo>
                        <a:pt x="77" y="261"/>
                      </a:lnTo>
                      <a:lnTo>
                        <a:pt x="68" y="293"/>
                      </a:lnTo>
                      <a:lnTo>
                        <a:pt x="59" y="325"/>
                      </a:lnTo>
                      <a:lnTo>
                        <a:pt x="49" y="359"/>
                      </a:lnTo>
                      <a:lnTo>
                        <a:pt x="38" y="391"/>
                      </a:lnTo>
                      <a:lnTo>
                        <a:pt x="29" y="425"/>
                      </a:lnTo>
                      <a:lnTo>
                        <a:pt x="20" y="457"/>
                      </a:lnTo>
                      <a:lnTo>
                        <a:pt x="10" y="490"/>
                      </a:lnTo>
                      <a:lnTo>
                        <a:pt x="4" y="524"/>
                      </a:lnTo>
                      <a:lnTo>
                        <a:pt x="0" y="557"/>
                      </a:lnTo>
                      <a:lnTo>
                        <a:pt x="1" y="568"/>
                      </a:lnTo>
                      <a:lnTo>
                        <a:pt x="5" y="576"/>
                      </a:lnTo>
                      <a:lnTo>
                        <a:pt x="9" y="584"/>
                      </a:lnTo>
                      <a:lnTo>
                        <a:pt x="16" y="591"/>
                      </a:lnTo>
                      <a:lnTo>
                        <a:pt x="24" y="596"/>
                      </a:lnTo>
                      <a:lnTo>
                        <a:pt x="32" y="600"/>
                      </a:lnTo>
                      <a:lnTo>
                        <a:pt x="41" y="603"/>
                      </a:lnTo>
                      <a:lnTo>
                        <a:pt x="50" y="604"/>
                      </a:lnTo>
                      <a:lnTo>
                        <a:pt x="60" y="603"/>
                      </a:lnTo>
                      <a:lnTo>
                        <a:pt x="69" y="602"/>
                      </a:lnTo>
                      <a:lnTo>
                        <a:pt x="79" y="599"/>
                      </a:lnTo>
                      <a:lnTo>
                        <a:pt x="87" y="595"/>
                      </a:lnTo>
                      <a:lnTo>
                        <a:pt x="95" y="590"/>
                      </a:lnTo>
                      <a:lnTo>
                        <a:pt x="101" y="583"/>
                      </a:lnTo>
                      <a:lnTo>
                        <a:pt x="107" y="575"/>
                      </a:lnTo>
                      <a:lnTo>
                        <a:pt x="109" y="565"/>
                      </a:lnTo>
                      <a:lnTo>
                        <a:pt x="124" y="521"/>
                      </a:lnTo>
                      <a:lnTo>
                        <a:pt x="138" y="477"/>
                      </a:lnTo>
                      <a:lnTo>
                        <a:pt x="151" y="431"/>
                      </a:lnTo>
                      <a:lnTo>
                        <a:pt x="163" y="387"/>
                      </a:lnTo>
                      <a:lnTo>
                        <a:pt x="175" y="342"/>
                      </a:lnTo>
                      <a:lnTo>
                        <a:pt x="189" y="296"/>
                      </a:lnTo>
                      <a:lnTo>
                        <a:pt x="202" y="252"/>
                      </a:lnTo>
                      <a:lnTo>
                        <a:pt x="217" y="207"/>
                      </a:lnTo>
                      <a:lnTo>
                        <a:pt x="229" y="199"/>
                      </a:lnTo>
                      <a:lnTo>
                        <a:pt x="242" y="190"/>
                      </a:lnTo>
                      <a:lnTo>
                        <a:pt x="222" y="273"/>
                      </a:lnTo>
                      <a:lnTo>
                        <a:pt x="202" y="355"/>
                      </a:lnTo>
                      <a:lnTo>
                        <a:pt x="181" y="437"/>
                      </a:lnTo>
                      <a:lnTo>
                        <a:pt x="159" y="519"/>
                      </a:lnTo>
                      <a:lnTo>
                        <a:pt x="138" y="600"/>
                      </a:lnTo>
                      <a:lnTo>
                        <a:pt x="118" y="683"/>
                      </a:lnTo>
                      <a:lnTo>
                        <a:pt x="96" y="765"/>
                      </a:lnTo>
                      <a:lnTo>
                        <a:pt x="76" y="847"/>
                      </a:lnTo>
                      <a:lnTo>
                        <a:pt x="118" y="848"/>
                      </a:lnTo>
                      <a:lnTo>
                        <a:pt x="159" y="848"/>
                      </a:lnTo>
                      <a:lnTo>
                        <a:pt x="202" y="848"/>
                      </a:lnTo>
                      <a:lnTo>
                        <a:pt x="244" y="848"/>
                      </a:lnTo>
                      <a:lnTo>
                        <a:pt x="244" y="910"/>
                      </a:lnTo>
                      <a:lnTo>
                        <a:pt x="244" y="973"/>
                      </a:lnTo>
                      <a:lnTo>
                        <a:pt x="244" y="1035"/>
                      </a:lnTo>
                      <a:lnTo>
                        <a:pt x="244" y="1098"/>
                      </a:lnTo>
                      <a:lnTo>
                        <a:pt x="244" y="1159"/>
                      </a:lnTo>
                      <a:lnTo>
                        <a:pt x="244" y="1221"/>
                      </a:lnTo>
                      <a:lnTo>
                        <a:pt x="244" y="1284"/>
                      </a:lnTo>
                      <a:lnTo>
                        <a:pt x="245" y="1346"/>
                      </a:lnTo>
                      <a:lnTo>
                        <a:pt x="248" y="1359"/>
                      </a:lnTo>
                      <a:lnTo>
                        <a:pt x="252" y="1370"/>
                      </a:lnTo>
                      <a:lnTo>
                        <a:pt x="258" y="1379"/>
                      </a:lnTo>
                      <a:lnTo>
                        <a:pt x="266" y="1387"/>
                      </a:lnTo>
                      <a:lnTo>
                        <a:pt x="276" y="1394"/>
                      </a:lnTo>
                      <a:lnTo>
                        <a:pt x="286" y="1398"/>
                      </a:lnTo>
                      <a:lnTo>
                        <a:pt x="297" y="1401"/>
                      </a:lnTo>
                      <a:lnTo>
                        <a:pt x="308" y="1402"/>
                      </a:lnTo>
                      <a:lnTo>
                        <a:pt x="319" y="1401"/>
                      </a:lnTo>
                      <a:lnTo>
                        <a:pt x="329" y="1398"/>
                      </a:lnTo>
                      <a:lnTo>
                        <a:pt x="340" y="1394"/>
                      </a:lnTo>
                      <a:lnTo>
                        <a:pt x="349" y="1389"/>
                      </a:lnTo>
                      <a:lnTo>
                        <a:pt x="357" y="1381"/>
                      </a:lnTo>
                      <a:lnTo>
                        <a:pt x="363" y="1371"/>
                      </a:lnTo>
                      <a:lnTo>
                        <a:pt x="368" y="1359"/>
                      </a:lnTo>
                      <a:lnTo>
                        <a:pt x="370" y="1347"/>
                      </a:lnTo>
                      <a:lnTo>
                        <a:pt x="372" y="1284"/>
                      </a:lnTo>
                      <a:lnTo>
                        <a:pt x="372" y="1222"/>
                      </a:lnTo>
                      <a:lnTo>
                        <a:pt x="372" y="1159"/>
                      </a:lnTo>
                      <a:lnTo>
                        <a:pt x="372" y="1098"/>
                      </a:lnTo>
                      <a:lnTo>
                        <a:pt x="372" y="1035"/>
                      </a:lnTo>
                      <a:lnTo>
                        <a:pt x="372" y="973"/>
                      </a:lnTo>
                      <a:lnTo>
                        <a:pt x="372" y="910"/>
                      </a:lnTo>
                      <a:lnTo>
                        <a:pt x="372" y="848"/>
                      </a:lnTo>
                      <a:lnTo>
                        <a:pt x="392" y="847"/>
                      </a:lnTo>
                      <a:lnTo>
                        <a:pt x="411" y="847"/>
                      </a:lnTo>
                      <a:lnTo>
                        <a:pt x="412" y="907"/>
                      </a:lnTo>
                      <a:lnTo>
                        <a:pt x="412" y="968"/>
                      </a:lnTo>
                      <a:lnTo>
                        <a:pt x="412" y="1028"/>
                      </a:lnTo>
                      <a:lnTo>
                        <a:pt x="412" y="1088"/>
                      </a:lnTo>
                      <a:lnTo>
                        <a:pt x="412" y="1149"/>
                      </a:lnTo>
                      <a:lnTo>
                        <a:pt x="412" y="1209"/>
                      </a:lnTo>
                      <a:lnTo>
                        <a:pt x="412" y="1269"/>
                      </a:lnTo>
                      <a:lnTo>
                        <a:pt x="412" y="1330"/>
                      </a:lnTo>
                      <a:lnTo>
                        <a:pt x="412" y="1336"/>
                      </a:lnTo>
                      <a:lnTo>
                        <a:pt x="412" y="1343"/>
                      </a:lnTo>
                      <a:lnTo>
                        <a:pt x="414" y="1350"/>
                      </a:lnTo>
                      <a:lnTo>
                        <a:pt x="415" y="1357"/>
                      </a:lnTo>
                      <a:lnTo>
                        <a:pt x="418" y="1363"/>
                      </a:lnTo>
                      <a:lnTo>
                        <a:pt x="420" y="1370"/>
                      </a:lnTo>
                      <a:lnTo>
                        <a:pt x="425" y="1375"/>
                      </a:lnTo>
                      <a:lnTo>
                        <a:pt x="429" y="1381"/>
                      </a:lnTo>
                      <a:lnTo>
                        <a:pt x="433" y="1386"/>
                      </a:lnTo>
                      <a:lnTo>
                        <a:pt x="438" y="1391"/>
                      </a:lnTo>
                      <a:lnTo>
                        <a:pt x="443" y="1394"/>
                      </a:lnTo>
                      <a:lnTo>
                        <a:pt x="450" y="1398"/>
                      </a:lnTo>
                      <a:lnTo>
                        <a:pt x="457" y="1401"/>
                      </a:lnTo>
                      <a:lnTo>
                        <a:pt x="463" y="1402"/>
                      </a:lnTo>
                      <a:lnTo>
                        <a:pt x="470" y="1403"/>
                      </a:lnTo>
                      <a:lnTo>
                        <a:pt x="477" y="1403"/>
                      </a:lnTo>
                      <a:lnTo>
                        <a:pt x="485" y="1403"/>
                      </a:lnTo>
                      <a:lnTo>
                        <a:pt x="492" y="1402"/>
                      </a:lnTo>
                      <a:lnTo>
                        <a:pt x="498" y="1399"/>
                      </a:lnTo>
                      <a:lnTo>
                        <a:pt x="504" y="1397"/>
                      </a:lnTo>
                      <a:lnTo>
                        <a:pt x="510" y="1393"/>
                      </a:lnTo>
                      <a:lnTo>
                        <a:pt x="516" y="1389"/>
                      </a:lnTo>
                      <a:lnTo>
                        <a:pt x="520" y="1385"/>
                      </a:lnTo>
                      <a:lnTo>
                        <a:pt x="524" y="1379"/>
                      </a:lnTo>
                      <a:lnTo>
                        <a:pt x="532" y="1367"/>
                      </a:lnTo>
                      <a:lnTo>
                        <a:pt x="537" y="1354"/>
                      </a:lnTo>
                      <a:lnTo>
                        <a:pt x="540" y="1340"/>
                      </a:lnTo>
                      <a:lnTo>
                        <a:pt x="540" y="1327"/>
                      </a:lnTo>
                      <a:lnTo>
                        <a:pt x="541" y="1267"/>
                      </a:lnTo>
                      <a:lnTo>
                        <a:pt x="542" y="1208"/>
                      </a:lnTo>
                      <a:lnTo>
                        <a:pt x="542" y="1147"/>
                      </a:lnTo>
                      <a:lnTo>
                        <a:pt x="541" y="1087"/>
                      </a:lnTo>
                      <a:lnTo>
                        <a:pt x="541" y="1028"/>
                      </a:lnTo>
                      <a:lnTo>
                        <a:pt x="541" y="968"/>
                      </a:lnTo>
                      <a:lnTo>
                        <a:pt x="541" y="907"/>
                      </a:lnTo>
                      <a:lnTo>
                        <a:pt x="542" y="848"/>
                      </a:lnTo>
                      <a:lnTo>
                        <a:pt x="584" y="848"/>
                      </a:lnTo>
                      <a:lnTo>
                        <a:pt x="626" y="848"/>
                      </a:lnTo>
                      <a:lnTo>
                        <a:pt x="667" y="848"/>
                      </a:lnTo>
                      <a:lnTo>
                        <a:pt x="709" y="848"/>
                      </a:lnTo>
                      <a:lnTo>
                        <a:pt x="686" y="764"/>
                      </a:lnTo>
                      <a:lnTo>
                        <a:pt x="662" y="681"/>
                      </a:lnTo>
                      <a:lnTo>
                        <a:pt x="636" y="598"/>
                      </a:lnTo>
                      <a:lnTo>
                        <a:pt x="612" y="515"/>
                      </a:lnTo>
                      <a:lnTo>
                        <a:pt x="588" y="430"/>
                      </a:lnTo>
                      <a:lnTo>
                        <a:pt x="564" y="347"/>
                      </a:lnTo>
                      <a:lnTo>
                        <a:pt x="541" y="264"/>
                      </a:lnTo>
                      <a:lnTo>
                        <a:pt x="521" y="179"/>
                      </a:lnTo>
                      <a:lnTo>
                        <a:pt x="532" y="189"/>
                      </a:lnTo>
                      <a:lnTo>
                        <a:pt x="542" y="198"/>
                      </a:lnTo>
                      <a:lnTo>
                        <a:pt x="547" y="203"/>
                      </a:lnTo>
                      <a:lnTo>
                        <a:pt x="551" y="210"/>
                      </a:lnTo>
                      <a:lnTo>
                        <a:pt x="553" y="216"/>
                      </a:lnTo>
                      <a:lnTo>
                        <a:pt x="556" y="224"/>
                      </a:lnTo>
                      <a:lnTo>
                        <a:pt x="571" y="265"/>
                      </a:lnTo>
                      <a:lnTo>
                        <a:pt x="584" y="308"/>
                      </a:lnTo>
                      <a:lnTo>
                        <a:pt x="596" y="352"/>
                      </a:lnTo>
                      <a:lnTo>
                        <a:pt x="610" y="395"/>
                      </a:lnTo>
                      <a:lnTo>
                        <a:pt x="623" y="438"/>
                      </a:lnTo>
                      <a:lnTo>
                        <a:pt x="636" y="481"/>
                      </a:lnTo>
                      <a:lnTo>
                        <a:pt x="650" y="523"/>
                      </a:lnTo>
                      <a:lnTo>
                        <a:pt x="664" y="565"/>
                      </a:lnTo>
                      <a:lnTo>
                        <a:pt x="669" y="572"/>
                      </a:lnTo>
                      <a:lnTo>
                        <a:pt x="673" y="579"/>
                      </a:lnTo>
                      <a:lnTo>
                        <a:pt x="678" y="584"/>
                      </a:lnTo>
                      <a:lnTo>
                        <a:pt x="683" y="590"/>
                      </a:lnTo>
                      <a:lnTo>
                        <a:pt x="689" y="592"/>
                      </a:lnTo>
                      <a:lnTo>
                        <a:pt x="695" y="596"/>
                      </a:lnTo>
                      <a:lnTo>
                        <a:pt x="701" y="599"/>
                      </a:lnTo>
                      <a:lnTo>
                        <a:pt x="709" y="600"/>
                      </a:lnTo>
                      <a:lnTo>
                        <a:pt x="722" y="602"/>
                      </a:lnTo>
                      <a:lnTo>
                        <a:pt x="737" y="602"/>
                      </a:lnTo>
                      <a:lnTo>
                        <a:pt x="752" y="599"/>
                      </a:lnTo>
                      <a:lnTo>
                        <a:pt x="765" y="595"/>
                      </a:lnTo>
                      <a:lnTo>
                        <a:pt x="769" y="579"/>
                      </a:lnTo>
                      <a:lnTo>
                        <a:pt x="770" y="564"/>
                      </a:lnTo>
                      <a:lnTo>
                        <a:pt x="770" y="548"/>
                      </a:lnTo>
                      <a:lnTo>
                        <a:pt x="769" y="533"/>
                      </a:lnTo>
                      <a:lnTo>
                        <a:pt x="768" y="517"/>
                      </a:lnTo>
                      <a:lnTo>
                        <a:pt x="765" y="502"/>
                      </a:lnTo>
                      <a:lnTo>
                        <a:pt x="762" y="486"/>
                      </a:lnTo>
                      <a:lnTo>
                        <a:pt x="758" y="472"/>
                      </a:lnTo>
                      <a:lnTo>
                        <a:pt x="749" y="442"/>
                      </a:lnTo>
                      <a:lnTo>
                        <a:pt x="740" y="411"/>
                      </a:lnTo>
                      <a:lnTo>
                        <a:pt x="730" y="382"/>
                      </a:lnTo>
                      <a:lnTo>
                        <a:pt x="722" y="352"/>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49" name="Group 143">
                <a:extLst>
                  <a:ext uri="{FF2B5EF4-FFF2-40B4-BE49-F238E27FC236}">
                    <a16:creationId xmlns:a16="http://schemas.microsoft.com/office/drawing/2014/main" id="{5782415F-22D8-6745-3AC8-61BD90047240}"/>
                  </a:ext>
                </a:extLst>
              </p:cNvPr>
              <p:cNvGrpSpPr/>
              <p:nvPr/>
            </p:nvGrpSpPr>
            <p:grpSpPr>
              <a:xfrm>
                <a:off x="7064609" y="1842106"/>
                <a:ext cx="231047" cy="591857"/>
                <a:chOff x="3647164" y="2464482"/>
                <a:chExt cx="231047" cy="591857"/>
              </a:xfrm>
              <a:solidFill>
                <a:schemeClr val="bg1">
                  <a:lumMod val="75000"/>
                </a:schemeClr>
              </a:solidFill>
            </p:grpSpPr>
            <p:sp>
              <p:nvSpPr>
                <p:cNvPr id="350" name="Freeform 56">
                  <a:extLst>
                    <a:ext uri="{FF2B5EF4-FFF2-40B4-BE49-F238E27FC236}">
                      <a16:creationId xmlns:a16="http://schemas.microsoft.com/office/drawing/2014/main" id="{24677CED-531A-DFE9-71C5-EA0CABE01813}"/>
                    </a:ext>
                  </a:extLst>
                </p:cNvPr>
                <p:cNvSpPr>
                  <a:spLocks/>
                </p:cNvSpPr>
                <p:nvPr/>
              </p:nvSpPr>
              <p:spPr bwMode="auto">
                <a:xfrm>
                  <a:off x="3716795" y="2464482"/>
                  <a:ext cx="96006" cy="96006"/>
                </a:xfrm>
                <a:custGeom>
                  <a:avLst/>
                  <a:gdLst>
                    <a:gd name="T0" fmla="*/ 262 w 273"/>
                    <a:gd name="T1" fmla="*/ 182 h 271"/>
                    <a:gd name="T2" fmla="*/ 266 w 273"/>
                    <a:gd name="T3" fmla="*/ 173 h 271"/>
                    <a:gd name="T4" fmla="*/ 269 w 273"/>
                    <a:gd name="T5" fmla="*/ 165 h 271"/>
                    <a:gd name="T6" fmla="*/ 272 w 273"/>
                    <a:gd name="T7" fmla="*/ 155 h 271"/>
                    <a:gd name="T8" fmla="*/ 273 w 273"/>
                    <a:gd name="T9" fmla="*/ 146 h 271"/>
                    <a:gd name="T10" fmla="*/ 273 w 273"/>
                    <a:gd name="T11" fmla="*/ 137 h 271"/>
                    <a:gd name="T12" fmla="*/ 273 w 273"/>
                    <a:gd name="T13" fmla="*/ 127 h 271"/>
                    <a:gd name="T14" fmla="*/ 272 w 273"/>
                    <a:gd name="T15" fmla="*/ 119 h 271"/>
                    <a:gd name="T16" fmla="*/ 270 w 273"/>
                    <a:gd name="T17" fmla="*/ 110 h 271"/>
                    <a:gd name="T18" fmla="*/ 265 w 273"/>
                    <a:gd name="T19" fmla="*/ 92 h 271"/>
                    <a:gd name="T20" fmla="*/ 257 w 273"/>
                    <a:gd name="T21" fmla="*/ 76 h 271"/>
                    <a:gd name="T22" fmla="*/ 246 w 273"/>
                    <a:gd name="T23" fmla="*/ 60 h 271"/>
                    <a:gd name="T24" fmla="*/ 236 w 273"/>
                    <a:gd name="T25" fmla="*/ 45 h 271"/>
                    <a:gd name="T26" fmla="*/ 222 w 273"/>
                    <a:gd name="T27" fmla="*/ 33 h 271"/>
                    <a:gd name="T28" fmla="*/ 207 w 273"/>
                    <a:gd name="T29" fmla="*/ 23 h 271"/>
                    <a:gd name="T30" fmla="*/ 191 w 273"/>
                    <a:gd name="T31" fmla="*/ 13 h 271"/>
                    <a:gd name="T32" fmla="*/ 174 w 273"/>
                    <a:gd name="T33" fmla="*/ 6 h 271"/>
                    <a:gd name="T34" fmla="*/ 165 w 273"/>
                    <a:gd name="T35" fmla="*/ 4 h 271"/>
                    <a:gd name="T36" fmla="*/ 157 w 273"/>
                    <a:gd name="T37" fmla="*/ 1 h 271"/>
                    <a:gd name="T38" fmla="*/ 147 w 273"/>
                    <a:gd name="T39" fmla="*/ 0 h 271"/>
                    <a:gd name="T40" fmla="*/ 138 w 273"/>
                    <a:gd name="T41" fmla="*/ 0 h 271"/>
                    <a:gd name="T42" fmla="*/ 128 w 273"/>
                    <a:gd name="T43" fmla="*/ 0 h 271"/>
                    <a:gd name="T44" fmla="*/ 119 w 273"/>
                    <a:gd name="T45" fmla="*/ 1 h 271"/>
                    <a:gd name="T46" fmla="*/ 110 w 273"/>
                    <a:gd name="T47" fmla="*/ 2 h 271"/>
                    <a:gd name="T48" fmla="*/ 100 w 273"/>
                    <a:gd name="T49" fmla="*/ 5 h 271"/>
                    <a:gd name="T50" fmla="*/ 92 w 273"/>
                    <a:gd name="T51" fmla="*/ 6 h 271"/>
                    <a:gd name="T52" fmla="*/ 84 w 273"/>
                    <a:gd name="T53" fmla="*/ 9 h 271"/>
                    <a:gd name="T54" fmla="*/ 76 w 273"/>
                    <a:gd name="T55" fmla="*/ 13 h 271"/>
                    <a:gd name="T56" fmla="*/ 68 w 273"/>
                    <a:gd name="T57" fmla="*/ 17 h 271"/>
                    <a:gd name="T58" fmla="*/ 53 w 273"/>
                    <a:gd name="T59" fmla="*/ 27 h 271"/>
                    <a:gd name="T60" fmla="*/ 41 w 273"/>
                    <a:gd name="T61" fmla="*/ 37 h 271"/>
                    <a:gd name="T62" fmla="*/ 29 w 273"/>
                    <a:gd name="T63" fmla="*/ 49 h 271"/>
                    <a:gd name="T64" fmla="*/ 20 w 273"/>
                    <a:gd name="T65" fmla="*/ 64 h 271"/>
                    <a:gd name="T66" fmla="*/ 12 w 273"/>
                    <a:gd name="T67" fmla="*/ 79 h 271"/>
                    <a:gd name="T68" fmla="*/ 6 w 273"/>
                    <a:gd name="T69" fmla="*/ 95 h 271"/>
                    <a:gd name="T70" fmla="*/ 2 w 273"/>
                    <a:gd name="T71" fmla="*/ 112 h 271"/>
                    <a:gd name="T72" fmla="*/ 0 w 273"/>
                    <a:gd name="T73" fmla="*/ 129 h 271"/>
                    <a:gd name="T74" fmla="*/ 0 w 273"/>
                    <a:gd name="T75" fmla="*/ 146 h 271"/>
                    <a:gd name="T76" fmla="*/ 2 w 273"/>
                    <a:gd name="T77" fmla="*/ 163 h 271"/>
                    <a:gd name="T78" fmla="*/ 6 w 273"/>
                    <a:gd name="T79" fmla="*/ 179 h 271"/>
                    <a:gd name="T80" fmla="*/ 12 w 273"/>
                    <a:gd name="T81" fmla="*/ 196 h 271"/>
                    <a:gd name="T82" fmla="*/ 21 w 273"/>
                    <a:gd name="T83" fmla="*/ 210 h 271"/>
                    <a:gd name="T84" fmla="*/ 32 w 273"/>
                    <a:gd name="T85" fmla="*/ 224 h 271"/>
                    <a:gd name="T86" fmla="*/ 39 w 273"/>
                    <a:gd name="T87" fmla="*/ 232 h 271"/>
                    <a:gd name="T88" fmla="*/ 44 w 273"/>
                    <a:gd name="T89" fmla="*/ 238 h 271"/>
                    <a:gd name="T90" fmla="*/ 51 w 273"/>
                    <a:gd name="T91" fmla="*/ 244 h 271"/>
                    <a:gd name="T92" fmla="*/ 59 w 273"/>
                    <a:gd name="T93" fmla="*/ 249 h 271"/>
                    <a:gd name="T94" fmla="*/ 73 w 273"/>
                    <a:gd name="T95" fmla="*/ 259 h 271"/>
                    <a:gd name="T96" fmla="*/ 89 w 273"/>
                    <a:gd name="T97" fmla="*/ 264 h 271"/>
                    <a:gd name="T98" fmla="*/ 107 w 273"/>
                    <a:gd name="T99" fmla="*/ 269 h 271"/>
                    <a:gd name="T100" fmla="*/ 124 w 273"/>
                    <a:gd name="T101" fmla="*/ 271 h 271"/>
                    <a:gd name="T102" fmla="*/ 142 w 273"/>
                    <a:gd name="T103" fmla="*/ 271 h 271"/>
                    <a:gd name="T104" fmla="*/ 159 w 273"/>
                    <a:gd name="T105" fmla="*/ 269 h 271"/>
                    <a:gd name="T106" fmla="*/ 177 w 273"/>
                    <a:gd name="T107" fmla="*/ 265 h 271"/>
                    <a:gd name="T108" fmla="*/ 193 w 273"/>
                    <a:gd name="T109" fmla="*/ 259 h 271"/>
                    <a:gd name="T110" fmla="*/ 209 w 273"/>
                    <a:gd name="T111" fmla="*/ 251 h 271"/>
                    <a:gd name="T112" fmla="*/ 224 w 273"/>
                    <a:gd name="T113" fmla="*/ 240 h 271"/>
                    <a:gd name="T114" fmla="*/ 236 w 273"/>
                    <a:gd name="T115" fmla="*/ 229 h 271"/>
                    <a:gd name="T116" fmla="*/ 248 w 273"/>
                    <a:gd name="T117" fmla="*/ 214 h 271"/>
                    <a:gd name="T118" fmla="*/ 252 w 273"/>
                    <a:gd name="T119" fmla="*/ 208 h 271"/>
                    <a:gd name="T120" fmla="*/ 256 w 273"/>
                    <a:gd name="T121" fmla="*/ 200 h 271"/>
                    <a:gd name="T122" fmla="*/ 260 w 273"/>
                    <a:gd name="T123" fmla="*/ 192 h 271"/>
                    <a:gd name="T124" fmla="*/ 262 w 273"/>
                    <a:gd name="T125" fmla="*/ 18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271">
                      <a:moveTo>
                        <a:pt x="262" y="182"/>
                      </a:moveTo>
                      <a:lnTo>
                        <a:pt x="266" y="173"/>
                      </a:lnTo>
                      <a:lnTo>
                        <a:pt x="269" y="165"/>
                      </a:lnTo>
                      <a:lnTo>
                        <a:pt x="272" y="155"/>
                      </a:lnTo>
                      <a:lnTo>
                        <a:pt x="273" y="146"/>
                      </a:lnTo>
                      <a:lnTo>
                        <a:pt x="273" y="137"/>
                      </a:lnTo>
                      <a:lnTo>
                        <a:pt x="273" y="127"/>
                      </a:lnTo>
                      <a:lnTo>
                        <a:pt x="272" y="119"/>
                      </a:lnTo>
                      <a:lnTo>
                        <a:pt x="270" y="110"/>
                      </a:lnTo>
                      <a:lnTo>
                        <a:pt x="265" y="92"/>
                      </a:lnTo>
                      <a:lnTo>
                        <a:pt x="257" y="76"/>
                      </a:lnTo>
                      <a:lnTo>
                        <a:pt x="246" y="60"/>
                      </a:lnTo>
                      <a:lnTo>
                        <a:pt x="236" y="45"/>
                      </a:lnTo>
                      <a:lnTo>
                        <a:pt x="222" y="33"/>
                      </a:lnTo>
                      <a:lnTo>
                        <a:pt x="207" y="23"/>
                      </a:lnTo>
                      <a:lnTo>
                        <a:pt x="191" y="13"/>
                      </a:lnTo>
                      <a:lnTo>
                        <a:pt x="174" y="6"/>
                      </a:lnTo>
                      <a:lnTo>
                        <a:pt x="165" y="4"/>
                      </a:lnTo>
                      <a:lnTo>
                        <a:pt x="157" y="1"/>
                      </a:lnTo>
                      <a:lnTo>
                        <a:pt x="147" y="0"/>
                      </a:lnTo>
                      <a:lnTo>
                        <a:pt x="138" y="0"/>
                      </a:lnTo>
                      <a:lnTo>
                        <a:pt x="128" y="0"/>
                      </a:lnTo>
                      <a:lnTo>
                        <a:pt x="119" y="1"/>
                      </a:lnTo>
                      <a:lnTo>
                        <a:pt x="110" y="2"/>
                      </a:lnTo>
                      <a:lnTo>
                        <a:pt x="100" y="5"/>
                      </a:lnTo>
                      <a:lnTo>
                        <a:pt x="92" y="6"/>
                      </a:lnTo>
                      <a:lnTo>
                        <a:pt x="84" y="9"/>
                      </a:lnTo>
                      <a:lnTo>
                        <a:pt x="76" y="13"/>
                      </a:lnTo>
                      <a:lnTo>
                        <a:pt x="68" y="17"/>
                      </a:lnTo>
                      <a:lnTo>
                        <a:pt x="53" y="27"/>
                      </a:lnTo>
                      <a:lnTo>
                        <a:pt x="41" y="37"/>
                      </a:lnTo>
                      <a:lnTo>
                        <a:pt x="29" y="49"/>
                      </a:lnTo>
                      <a:lnTo>
                        <a:pt x="20" y="64"/>
                      </a:lnTo>
                      <a:lnTo>
                        <a:pt x="12" y="79"/>
                      </a:lnTo>
                      <a:lnTo>
                        <a:pt x="6" y="95"/>
                      </a:lnTo>
                      <a:lnTo>
                        <a:pt x="2" y="112"/>
                      </a:lnTo>
                      <a:lnTo>
                        <a:pt x="0" y="129"/>
                      </a:lnTo>
                      <a:lnTo>
                        <a:pt x="0" y="146"/>
                      </a:lnTo>
                      <a:lnTo>
                        <a:pt x="2" y="163"/>
                      </a:lnTo>
                      <a:lnTo>
                        <a:pt x="6" y="179"/>
                      </a:lnTo>
                      <a:lnTo>
                        <a:pt x="12" y="196"/>
                      </a:lnTo>
                      <a:lnTo>
                        <a:pt x="21" y="210"/>
                      </a:lnTo>
                      <a:lnTo>
                        <a:pt x="32" y="224"/>
                      </a:lnTo>
                      <a:lnTo>
                        <a:pt x="39" y="232"/>
                      </a:lnTo>
                      <a:lnTo>
                        <a:pt x="44" y="238"/>
                      </a:lnTo>
                      <a:lnTo>
                        <a:pt x="51" y="244"/>
                      </a:lnTo>
                      <a:lnTo>
                        <a:pt x="59" y="249"/>
                      </a:lnTo>
                      <a:lnTo>
                        <a:pt x="73" y="259"/>
                      </a:lnTo>
                      <a:lnTo>
                        <a:pt x="89" y="264"/>
                      </a:lnTo>
                      <a:lnTo>
                        <a:pt x="107" y="269"/>
                      </a:lnTo>
                      <a:lnTo>
                        <a:pt x="124" y="271"/>
                      </a:lnTo>
                      <a:lnTo>
                        <a:pt x="142" y="271"/>
                      </a:lnTo>
                      <a:lnTo>
                        <a:pt x="159" y="269"/>
                      </a:lnTo>
                      <a:lnTo>
                        <a:pt x="177" y="265"/>
                      </a:lnTo>
                      <a:lnTo>
                        <a:pt x="193" y="259"/>
                      </a:lnTo>
                      <a:lnTo>
                        <a:pt x="209" y="251"/>
                      </a:lnTo>
                      <a:lnTo>
                        <a:pt x="224" y="240"/>
                      </a:lnTo>
                      <a:lnTo>
                        <a:pt x="236" y="229"/>
                      </a:lnTo>
                      <a:lnTo>
                        <a:pt x="248" y="214"/>
                      </a:lnTo>
                      <a:lnTo>
                        <a:pt x="252" y="208"/>
                      </a:lnTo>
                      <a:lnTo>
                        <a:pt x="256" y="200"/>
                      </a:lnTo>
                      <a:lnTo>
                        <a:pt x="260" y="192"/>
                      </a:lnTo>
                      <a:lnTo>
                        <a:pt x="262" y="182"/>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51" name="Freeform 57">
                  <a:extLst>
                    <a:ext uri="{FF2B5EF4-FFF2-40B4-BE49-F238E27FC236}">
                      <a16:creationId xmlns:a16="http://schemas.microsoft.com/office/drawing/2014/main" id="{F3B38267-CE73-99AB-DC61-17F62D2A8149}"/>
                    </a:ext>
                  </a:extLst>
                </p:cNvPr>
                <p:cNvSpPr>
                  <a:spLocks/>
                </p:cNvSpPr>
                <p:nvPr/>
              </p:nvSpPr>
              <p:spPr bwMode="auto">
                <a:xfrm>
                  <a:off x="3647164" y="2569982"/>
                  <a:ext cx="231047" cy="486357"/>
                </a:xfrm>
                <a:custGeom>
                  <a:avLst/>
                  <a:gdLst>
                    <a:gd name="T0" fmla="*/ 566 w 658"/>
                    <a:gd name="T1" fmla="*/ 20 h 1383"/>
                    <a:gd name="T2" fmla="*/ 506 w 658"/>
                    <a:gd name="T3" fmla="*/ 4 h 1383"/>
                    <a:gd name="T4" fmla="*/ 396 w 658"/>
                    <a:gd name="T5" fmla="*/ 0 h 1383"/>
                    <a:gd name="T6" fmla="*/ 259 w 658"/>
                    <a:gd name="T7" fmla="*/ 0 h 1383"/>
                    <a:gd name="T8" fmla="*/ 136 w 658"/>
                    <a:gd name="T9" fmla="*/ 8 h 1383"/>
                    <a:gd name="T10" fmla="*/ 74 w 658"/>
                    <a:gd name="T11" fmla="*/ 27 h 1383"/>
                    <a:gd name="T12" fmla="*/ 40 w 658"/>
                    <a:gd name="T13" fmla="*/ 53 h 1383"/>
                    <a:gd name="T14" fmla="*/ 16 w 658"/>
                    <a:gd name="T15" fmla="*/ 90 h 1383"/>
                    <a:gd name="T16" fmla="*/ 4 w 658"/>
                    <a:gd name="T17" fmla="*/ 131 h 1383"/>
                    <a:gd name="T18" fmla="*/ 2 w 658"/>
                    <a:gd name="T19" fmla="*/ 220 h 1383"/>
                    <a:gd name="T20" fmla="*/ 0 w 658"/>
                    <a:gd name="T21" fmla="*/ 448 h 1383"/>
                    <a:gd name="T22" fmla="*/ 2 w 658"/>
                    <a:gd name="T23" fmla="*/ 629 h 1383"/>
                    <a:gd name="T24" fmla="*/ 19 w 658"/>
                    <a:gd name="T25" fmla="*/ 665 h 1383"/>
                    <a:gd name="T26" fmla="*/ 42 w 658"/>
                    <a:gd name="T27" fmla="*/ 676 h 1383"/>
                    <a:gd name="T28" fmla="*/ 73 w 658"/>
                    <a:gd name="T29" fmla="*/ 676 h 1383"/>
                    <a:gd name="T30" fmla="*/ 97 w 658"/>
                    <a:gd name="T31" fmla="*/ 657 h 1383"/>
                    <a:gd name="T32" fmla="*/ 117 w 658"/>
                    <a:gd name="T33" fmla="*/ 602 h 1383"/>
                    <a:gd name="T34" fmla="*/ 118 w 658"/>
                    <a:gd name="T35" fmla="*/ 452 h 1383"/>
                    <a:gd name="T36" fmla="*/ 118 w 658"/>
                    <a:gd name="T37" fmla="*/ 273 h 1383"/>
                    <a:gd name="T38" fmla="*/ 153 w 658"/>
                    <a:gd name="T39" fmla="*/ 296 h 1383"/>
                    <a:gd name="T40" fmla="*/ 153 w 658"/>
                    <a:gd name="T41" fmla="*/ 566 h 1383"/>
                    <a:gd name="T42" fmla="*/ 153 w 658"/>
                    <a:gd name="T43" fmla="*/ 836 h 1383"/>
                    <a:gd name="T44" fmla="*/ 153 w 658"/>
                    <a:gd name="T45" fmla="*/ 1107 h 1383"/>
                    <a:gd name="T46" fmla="*/ 154 w 658"/>
                    <a:gd name="T47" fmla="*/ 1323 h 1383"/>
                    <a:gd name="T48" fmla="*/ 175 w 658"/>
                    <a:gd name="T49" fmla="*/ 1363 h 1383"/>
                    <a:gd name="T50" fmla="*/ 215 w 658"/>
                    <a:gd name="T51" fmla="*/ 1382 h 1383"/>
                    <a:gd name="T52" fmla="*/ 262 w 658"/>
                    <a:gd name="T53" fmla="*/ 1379 h 1383"/>
                    <a:gd name="T54" fmla="*/ 299 w 658"/>
                    <a:gd name="T55" fmla="*/ 1349 h 1383"/>
                    <a:gd name="T56" fmla="*/ 311 w 658"/>
                    <a:gd name="T57" fmla="*/ 1272 h 1383"/>
                    <a:gd name="T58" fmla="*/ 311 w 658"/>
                    <a:gd name="T59" fmla="*/ 1030 h 1383"/>
                    <a:gd name="T60" fmla="*/ 313 w 658"/>
                    <a:gd name="T61" fmla="*/ 745 h 1383"/>
                    <a:gd name="T62" fmla="*/ 347 w 658"/>
                    <a:gd name="T63" fmla="*/ 756 h 1383"/>
                    <a:gd name="T64" fmla="*/ 347 w 658"/>
                    <a:gd name="T65" fmla="*/ 1082 h 1383"/>
                    <a:gd name="T66" fmla="*/ 350 w 658"/>
                    <a:gd name="T67" fmla="*/ 1333 h 1383"/>
                    <a:gd name="T68" fmla="*/ 361 w 658"/>
                    <a:gd name="T69" fmla="*/ 1359 h 1383"/>
                    <a:gd name="T70" fmla="*/ 388 w 658"/>
                    <a:gd name="T71" fmla="*/ 1378 h 1383"/>
                    <a:gd name="T72" fmla="*/ 444 w 658"/>
                    <a:gd name="T73" fmla="*/ 1379 h 1383"/>
                    <a:gd name="T74" fmla="*/ 484 w 658"/>
                    <a:gd name="T75" fmla="*/ 1355 h 1383"/>
                    <a:gd name="T76" fmla="*/ 496 w 658"/>
                    <a:gd name="T77" fmla="*/ 1331 h 1383"/>
                    <a:gd name="T78" fmla="*/ 499 w 658"/>
                    <a:gd name="T79" fmla="*/ 1240 h 1383"/>
                    <a:gd name="T80" fmla="*/ 499 w 658"/>
                    <a:gd name="T81" fmla="*/ 971 h 1383"/>
                    <a:gd name="T82" fmla="*/ 499 w 658"/>
                    <a:gd name="T83" fmla="*/ 700 h 1383"/>
                    <a:gd name="T84" fmla="*/ 499 w 658"/>
                    <a:gd name="T85" fmla="*/ 429 h 1383"/>
                    <a:gd name="T86" fmla="*/ 510 w 658"/>
                    <a:gd name="T87" fmla="*/ 226 h 1383"/>
                    <a:gd name="T88" fmla="*/ 542 w 658"/>
                    <a:gd name="T89" fmla="*/ 273 h 1383"/>
                    <a:gd name="T90" fmla="*/ 542 w 658"/>
                    <a:gd name="T91" fmla="*/ 461 h 1383"/>
                    <a:gd name="T92" fmla="*/ 543 w 658"/>
                    <a:gd name="T93" fmla="*/ 617 h 1383"/>
                    <a:gd name="T94" fmla="*/ 565 w 658"/>
                    <a:gd name="T95" fmla="*/ 662 h 1383"/>
                    <a:gd name="T96" fmla="*/ 589 w 658"/>
                    <a:gd name="T97" fmla="*/ 676 h 1383"/>
                    <a:gd name="T98" fmla="*/ 618 w 658"/>
                    <a:gd name="T99" fmla="*/ 676 h 1383"/>
                    <a:gd name="T100" fmla="*/ 638 w 658"/>
                    <a:gd name="T101" fmla="*/ 665 h 1383"/>
                    <a:gd name="T102" fmla="*/ 653 w 658"/>
                    <a:gd name="T103" fmla="*/ 639 h 1383"/>
                    <a:gd name="T104" fmla="*/ 658 w 658"/>
                    <a:gd name="T105" fmla="*/ 555 h 1383"/>
                    <a:gd name="T106" fmla="*/ 658 w 658"/>
                    <a:gd name="T107" fmla="*/ 360 h 1383"/>
                    <a:gd name="T108" fmla="*/ 658 w 658"/>
                    <a:gd name="T109" fmla="*/ 192 h 1383"/>
                    <a:gd name="T110" fmla="*/ 648 w 658"/>
                    <a:gd name="T111" fmla="*/ 111 h 1383"/>
                    <a:gd name="T112" fmla="*/ 629 w 658"/>
                    <a:gd name="T113" fmla="*/ 71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1383">
                      <a:moveTo>
                        <a:pt x="605" y="45"/>
                      </a:moveTo>
                      <a:lnTo>
                        <a:pt x="593" y="36"/>
                      </a:lnTo>
                      <a:lnTo>
                        <a:pt x="579" y="27"/>
                      </a:lnTo>
                      <a:lnTo>
                        <a:pt x="566" y="20"/>
                      </a:lnTo>
                      <a:lnTo>
                        <a:pt x="551" y="15"/>
                      </a:lnTo>
                      <a:lnTo>
                        <a:pt x="536" y="11"/>
                      </a:lnTo>
                      <a:lnTo>
                        <a:pt x="522" y="6"/>
                      </a:lnTo>
                      <a:lnTo>
                        <a:pt x="506" y="4"/>
                      </a:lnTo>
                      <a:lnTo>
                        <a:pt x="491" y="2"/>
                      </a:lnTo>
                      <a:lnTo>
                        <a:pt x="459" y="0"/>
                      </a:lnTo>
                      <a:lnTo>
                        <a:pt x="427" y="0"/>
                      </a:lnTo>
                      <a:lnTo>
                        <a:pt x="396" y="0"/>
                      </a:lnTo>
                      <a:lnTo>
                        <a:pt x="365" y="0"/>
                      </a:lnTo>
                      <a:lnTo>
                        <a:pt x="330" y="1"/>
                      </a:lnTo>
                      <a:lnTo>
                        <a:pt x="294" y="0"/>
                      </a:lnTo>
                      <a:lnTo>
                        <a:pt x="259" y="0"/>
                      </a:lnTo>
                      <a:lnTo>
                        <a:pt x="223" y="0"/>
                      </a:lnTo>
                      <a:lnTo>
                        <a:pt x="188" y="1"/>
                      </a:lnTo>
                      <a:lnTo>
                        <a:pt x="153" y="4"/>
                      </a:lnTo>
                      <a:lnTo>
                        <a:pt x="136" y="8"/>
                      </a:lnTo>
                      <a:lnTo>
                        <a:pt x="118" y="12"/>
                      </a:lnTo>
                      <a:lnTo>
                        <a:pt x="101" y="16"/>
                      </a:lnTo>
                      <a:lnTo>
                        <a:pt x="85" y="23"/>
                      </a:lnTo>
                      <a:lnTo>
                        <a:pt x="74" y="27"/>
                      </a:lnTo>
                      <a:lnTo>
                        <a:pt x="65" y="32"/>
                      </a:lnTo>
                      <a:lnTo>
                        <a:pt x="55" y="39"/>
                      </a:lnTo>
                      <a:lnTo>
                        <a:pt x="47" y="45"/>
                      </a:lnTo>
                      <a:lnTo>
                        <a:pt x="40" y="53"/>
                      </a:lnTo>
                      <a:lnTo>
                        <a:pt x="32" y="61"/>
                      </a:lnTo>
                      <a:lnTo>
                        <a:pt x="27" y="70"/>
                      </a:lnTo>
                      <a:lnTo>
                        <a:pt x="22" y="79"/>
                      </a:lnTo>
                      <a:lnTo>
                        <a:pt x="16" y="90"/>
                      </a:lnTo>
                      <a:lnTo>
                        <a:pt x="12" y="99"/>
                      </a:lnTo>
                      <a:lnTo>
                        <a:pt x="8" y="110"/>
                      </a:lnTo>
                      <a:lnTo>
                        <a:pt x="6" y="120"/>
                      </a:lnTo>
                      <a:lnTo>
                        <a:pt x="4" y="131"/>
                      </a:lnTo>
                      <a:lnTo>
                        <a:pt x="2" y="142"/>
                      </a:lnTo>
                      <a:lnTo>
                        <a:pt x="2" y="153"/>
                      </a:lnTo>
                      <a:lnTo>
                        <a:pt x="2" y="163"/>
                      </a:lnTo>
                      <a:lnTo>
                        <a:pt x="2" y="220"/>
                      </a:lnTo>
                      <a:lnTo>
                        <a:pt x="2" y="277"/>
                      </a:lnTo>
                      <a:lnTo>
                        <a:pt x="0" y="334"/>
                      </a:lnTo>
                      <a:lnTo>
                        <a:pt x="0" y="390"/>
                      </a:lnTo>
                      <a:lnTo>
                        <a:pt x="0" y="448"/>
                      </a:lnTo>
                      <a:lnTo>
                        <a:pt x="2" y="504"/>
                      </a:lnTo>
                      <a:lnTo>
                        <a:pt x="2" y="562"/>
                      </a:lnTo>
                      <a:lnTo>
                        <a:pt x="2" y="618"/>
                      </a:lnTo>
                      <a:lnTo>
                        <a:pt x="2" y="629"/>
                      </a:lnTo>
                      <a:lnTo>
                        <a:pt x="4" y="638"/>
                      </a:lnTo>
                      <a:lnTo>
                        <a:pt x="7" y="649"/>
                      </a:lnTo>
                      <a:lnTo>
                        <a:pt x="12" y="658"/>
                      </a:lnTo>
                      <a:lnTo>
                        <a:pt x="19" y="665"/>
                      </a:lnTo>
                      <a:lnTo>
                        <a:pt x="28" y="672"/>
                      </a:lnTo>
                      <a:lnTo>
                        <a:pt x="32" y="673"/>
                      </a:lnTo>
                      <a:lnTo>
                        <a:pt x="38" y="676"/>
                      </a:lnTo>
                      <a:lnTo>
                        <a:pt x="42" y="676"/>
                      </a:lnTo>
                      <a:lnTo>
                        <a:pt x="47" y="676"/>
                      </a:lnTo>
                      <a:lnTo>
                        <a:pt x="57" y="677"/>
                      </a:lnTo>
                      <a:lnTo>
                        <a:pt x="65" y="677"/>
                      </a:lnTo>
                      <a:lnTo>
                        <a:pt x="73" y="676"/>
                      </a:lnTo>
                      <a:lnTo>
                        <a:pt x="79" y="672"/>
                      </a:lnTo>
                      <a:lnTo>
                        <a:pt x="86" y="667"/>
                      </a:lnTo>
                      <a:lnTo>
                        <a:pt x="91" y="663"/>
                      </a:lnTo>
                      <a:lnTo>
                        <a:pt x="97" y="657"/>
                      </a:lnTo>
                      <a:lnTo>
                        <a:pt x="101" y="650"/>
                      </a:lnTo>
                      <a:lnTo>
                        <a:pt x="109" y="635"/>
                      </a:lnTo>
                      <a:lnTo>
                        <a:pt x="114" y="619"/>
                      </a:lnTo>
                      <a:lnTo>
                        <a:pt x="117" y="602"/>
                      </a:lnTo>
                      <a:lnTo>
                        <a:pt x="117" y="587"/>
                      </a:lnTo>
                      <a:lnTo>
                        <a:pt x="118" y="541"/>
                      </a:lnTo>
                      <a:lnTo>
                        <a:pt x="118" y="497"/>
                      </a:lnTo>
                      <a:lnTo>
                        <a:pt x="118" y="452"/>
                      </a:lnTo>
                      <a:lnTo>
                        <a:pt x="117" y="407"/>
                      </a:lnTo>
                      <a:lnTo>
                        <a:pt x="117" y="362"/>
                      </a:lnTo>
                      <a:lnTo>
                        <a:pt x="117" y="318"/>
                      </a:lnTo>
                      <a:lnTo>
                        <a:pt x="118" y="273"/>
                      </a:lnTo>
                      <a:lnTo>
                        <a:pt x="118" y="228"/>
                      </a:lnTo>
                      <a:lnTo>
                        <a:pt x="136" y="228"/>
                      </a:lnTo>
                      <a:lnTo>
                        <a:pt x="152" y="228"/>
                      </a:lnTo>
                      <a:lnTo>
                        <a:pt x="153" y="296"/>
                      </a:lnTo>
                      <a:lnTo>
                        <a:pt x="153" y="363"/>
                      </a:lnTo>
                      <a:lnTo>
                        <a:pt x="153" y="430"/>
                      </a:lnTo>
                      <a:lnTo>
                        <a:pt x="153" y="499"/>
                      </a:lnTo>
                      <a:lnTo>
                        <a:pt x="153" y="566"/>
                      </a:lnTo>
                      <a:lnTo>
                        <a:pt x="153" y="634"/>
                      </a:lnTo>
                      <a:lnTo>
                        <a:pt x="153" y="701"/>
                      </a:lnTo>
                      <a:lnTo>
                        <a:pt x="153" y="769"/>
                      </a:lnTo>
                      <a:lnTo>
                        <a:pt x="153" y="836"/>
                      </a:lnTo>
                      <a:lnTo>
                        <a:pt x="153" y="903"/>
                      </a:lnTo>
                      <a:lnTo>
                        <a:pt x="153" y="972"/>
                      </a:lnTo>
                      <a:lnTo>
                        <a:pt x="153" y="1039"/>
                      </a:lnTo>
                      <a:lnTo>
                        <a:pt x="153" y="1107"/>
                      </a:lnTo>
                      <a:lnTo>
                        <a:pt x="153" y="1174"/>
                      </a:lnTo>
                      <a:lnTo>
                        <a:pt x="153" y="1243"/>
                      </a:lnTo>
                      <a:lnTo>
                        <a:pt x="154" y="1310"/>
                      </a:lnTo>
                      <a:lnTo>
                        <a:pt x="154" y="1323"/>
                      </a:lnTo>
                      <a:lnTo>
                        <a:pt x="157" y="1335"/>
                      </a:lnTo>
                      <a:lnTo>
                        <a:pt x="161" y="1346"/>
                      </a:lnTo>
                      <a:lnTo>
                        <a:pt x="168" y="1355"/>
                      </a:lnTo>
                      <a:lnTo>
                        <a:pt x="175" y="1363"/>
                      </a:lnTo>
                      <a:lnTo>
                        <a:pt x="184" y="1370"/>
                      </a:lnTo>
                      <a:lnTo>
                        <a:pt x="193" y="1375"/>
                      </a:lnTo>
                      <a:lnTo>
                        <a:pt x="204" y="1379"/>
                      </a:lnTo>
                      <a:lnTo>
                        <a:pt x="215" y="1382"/>
                      </a:lnTo>
                      <a:lnTo>
                        <a:pt x="227" y="1383"/>
                      </a:lnTo>
                      <a:lnTo>
                        <a:pt x="239" y="1383"/>
                      </a:lnTo>
                      <a:lnTo>
                        <a:pt x="251" y="1382"/>
                      </a:lnTo>
                      <a:lnTo>
                        <a:pt x="262" y="1379"/>
                      </a:lnTo>
                      <a:lnTo>
                        <a:pt x="274" y="1375"/>
                      </a:lnTo>
                      <a:lnTo>
                        <a:pt x="283" y="1370"/>
                      </a:lnTo>
                      <a:lnTo>
                        <a:pt x="294" y="1363"/>
                      </a:lnTo>
                      <a:lnTo>
                        <a:pt x="299" y="1349"/>
                      </a:lnTo>
                      <a:lnTo>
                        <a:pt x="303" y="1334"/>
                      </a:lnTo>
                      <a:lnTo>
                        <a:pt x="306" y="1319"/>
                      </a:lnTo>
                      <a:lnTo>
                        <a:pt x="309" y="1303"/>
                      </a:lnTo>
                      <a:lnTo>
                        <a:pt x="311" y="1272"/>
                      </a:lnTo>
                      <a:lnTo>
                        <a:pt x="313" y="1241"/>
                      </a:lnTo>
                      <a:lnTo>
                        <a:pt x="313" y="1170"/>
                      </a:lnTo>
                      <a:lnTo>
                        <a:pt x="311" y="1101"/>
                      </a:lnTo>
                      <a:lnTo>
                        <a:pt x="311" y="1030"/>
                      </a:lnTo>
                      <a:lnTo>
                        <a:pt x="311" y="958"/>
                      </a:lnTo>
                      <a:lnTo>
                        <a:pt x="311" y="887"/>
                      </a:lnTo>
                      <a:lnTo>
                        <a:pt x="313" y="816"/>
                      </a:lnTo>
                      <a:lnTo>
                        <a:pt x="313" y="745"/>
                      </a:lnTo>
                      <a:lnTo>
                        <a:pt x="313" y="674"/>
                      </a:lnTo>
                      <a:lnTo>
                        <a:pt x="330" y="674"/>
                      </a:lnTo>
                      <a:lnTo>
                        <a:pt x="347" y="674"/>
                      </a:lnTo>
                      <a:lnTo>
                        <a:pt x="347" y="756"/>
                      </a:lnTo>
                      <a:lnTo>
                        <a:pt x="347" y="838"/>
                      </a:lnTo>
                      <a:lnTo>
                        <a:pt x="347" y="918"/>
                      </a:lnTo>
                      <a:lnTo>
                        <a:pt x="347" y="1000"/>
                      </a:lnTo>
                      <a:lnTo>
                        <a:pt x="347" y="1082"/>
                      </a:lnTo>
                      <a:lnTo>
                        <a:pt x="347" y="1162"/>
                      </a:lnTo>
                      <a:lnTo>
                        <a:pt x="347" y="1244"/>
                      </a:lnTo>
                      <a:lnTo>
                        <a:pt x="349" y="1324"/>
                      </a:lnTo>
                      <a:lnTo>
                        <a:pt x="350" y="1333"/>
                      </a:lnTo>
                      <a:lnTo>
                        <a:pt x="351" y="1341"/>
                      </a:lnTo>
                      <a:lnTo>
                        <a:pt x="354" y="1347"/>
                      </a:lnTo>
                      <a:lnTo>
                        <a:pt x="357" y="1354"/>
                      </a:lnTo>
                      <a:lnTo>
                        <a:pt x="361" y="1359"/>
                      </a:lnTo>
                      <a:lnTo>
                        <a:pt x="366" y="1363"/>
                      </a:lnTo>
                      <a:lnTo>
                        <a:pt x="370" y="1369"/>
                      </a:lnTo>
                      <a:lnTo>
                        <a:pt x="377" y="1373"/>
                      </a:lnTo>
                      <a:lnTo>
                        <a:pt x="388" y="1378"/>
                      </a:lnTo>
                      <a:lnTo>
                        <a:pt x="401" y="1382"/>
                      </a:lnTo>
                      <a:lnTo>
                        <a:pt x="416" y="1383"/>
                      </a:lnTo>
                      <a:lnTo>
                        <a:pt x="429" y="1382"/>
                      </a:lnTo>
                      <a:lnTo>
                        <a:pt x="444" y="1379"/>
                      </a:lnTo>
                      <a:lnTo>
                        <a:pt x="457" y="1375"/>
                      </a:lnTo>
                      <a:lnTo>
                        <a:pt x="469" y="1369"/>
                      </a:lnTo>
                      <a:lnTo>
                        <a:pt x="480" y="1359"/>
                      </a:lnTo>
                      <a:lnTo>
                        <a:pt x="484" y="1355"/>
                      </a:lnTo>
                      <a:lnTo>
                        <a:pt x="488" y="1350"/>
                      </a:lnTo>
                      <a:lnTo>
                        <a:pt x="492" y="1343"/>
                      </a:lnTo>
                      <a:lnTo>
                        <a:pt x="495" y="1338"/>
                      </a:lnTo>
                      <a:lnTo>
                        <a:pt x="496" y="1331"/>
                      </a:lnTo>
                      <a:lnTo>
                        <a:pt x="498" y="1323"/>
                      </a:lnTo>
                      <a:lnTo>
                        <a:pt x="499" y="1316"/>
                      </a:lnTo>
                      <a:lnTo>
                        <a:pt x="498" y="1308"/>
                      </a:lnTo>
                      <a:lnTo>
                        <a:pt x="499" y="1240"/>
                      </a:lnTo>
                      <a:lnTo>
                        <a:pt x="499" y="1173"/>
                      </a:lnTo>
                      <a:lnTo>
                        <a:pt x="499" y="1106"/>
                      </a:lnTo>
                      <a:lnTo>
                        <a:pt x="499" y="1038"/>
                      </a:lnTo>
                      <a:lnTo>
                        <a:pt x="499" y="971"/>
                      </a:lnTo>
                      <a:lnTo>
                        <a:pt x="499" y="902"/>
                      </a:lnTo>
                      <a:lnTo>
                        <a:pt x="499" y="835"/>
                      </a:lnTo>
                      <a:lnTo>
                        <a:pt x="499" y="767"/>
                      </a:lnTo>
                      <a:lnTo>
                        <a:pt x="499" y="700"/>
                      </a:lnTo>
                      <a:lnTo>
                        <a:pt x="499" y="633"/>
                      </a:lnTo>
                      <a:lnTo>
                        <a:pt x="499" y="564"/>
                      </a:lnTo>
                      <a:lnTo>
                        <a:pt x="499" y="497"/>
                      </a:lnTo>
                      <a:lnTo>
                        <a:pt x="499" y="429"/>
                      </a:lnTo>
                      <a:lnTo>
                        <a:pt x="499" y="362"/>
                      </a:lnTo>
                      <a:lnTo>
                        <a:pt x="499" y="293"/>
                      </a:lnTo>
                      <a:lnTo>
                        <a:pt x="499" y="226"/>
                      </a:lnTo>
                      <a:lnTo>
                        <a:pt x="510" y="226"/>
                      </a:lnTo>
                      <a:lnTo>
                        <a:pt x="520" y="226"/>
                      </a:lnTo>
                      <a:lnTo>
                        <a:pt x="532" y="226"/>
                      </a:lnTo>
                      <a:lnTo>
                        <a:pt x="542" y="225"/>
                      </a:lnTo>
                      <a:lnTo>
                        <a:pt x="542" y="273"/>
                      </a:lnTo>
                      <a:lnTo>
                        <a:pt x="542" y="320"/>
                      </a:lnTo>
                      <a:lnTo>
                        <a:pt x="542" y="367"/>
                      </a:lnTo>
                      <a:lnTo>
                        <a:pt x="542" y="414"/>
                      </a:lnTo>
                      <a:lnTo>
                        <a:pt x="542" y="461"/>
                      </a:lnTo>
                      <a:lnTo>
                        <a:pt x="542" y="508"/>
                      </a:lnTo>
                      <a:lnTo>
                        <a:pt x="542" y="556"/>
                      </a:lnTo>
                      <a:lnTo>
                        <a:pt x="542" y="603"/>
                      </a:lnTo>
                      <a:lnTo>
                        <a:pt x="543" y="617"/>
                      </a:lnTo>
                      <a:lnTo>
                        <a:pt x="546" y="631"/>
                      </a:lnTo>
                      <a:lnTo>
                        <a:pt x="553" y="645"/>
                      </a:lnTo>
                      <a:lnTo>
                        <a:pt x="561" y="657"/>
                      </a:lnTo>
                      <a:lnTo>
                        <a:pt x="565" y="662"/>
                      </a:lnTo>
                      <a:lnTo>
                        <a:pt x="570" y="667"/>
                      </a:lnTo>
                      <a:lnTo>
                        <a:pt x="577" y="670"/>
                      </a:lnTo>
                      <a:lnTo>
                        <a:pt x="582" y="674"/>
                      </a:lnTo>
                      <a:lnTo>
                        <a:pt x="589" y="676"/>
                      </a:lnTo>
                      <a:lnTo>
                        <a:pt x="597" y="677"/>
                      </a:lnTo>
                      <a:lnTo>
                        <a:pt x="604" y="677"/>
                      </a:lnTo>
                      <a:lnTo>
                        <a:pt x="612" y="676"/>
                      </a:lnTo>
                      <a:lnTo>
                        <a:pt x="618" y="676"/>
                      </a:lnTo>
                      <a:lnTo>
                        <a:pt x="624" y="674"/>
                      </a:lnTo>
                      <a:lnTo>
                        <a:pt x="629" y="672"/>
                      </a:lnTo>
                      <a:lnTo>
                        <a:pt x="634" y="669"/>
                      </a:lnTo>
                      <a:lnTo>
                        <a:pt x="638" y="665"/>
                      </a:lnTo>
                      <a:lnTo>
                        <a:pt x="642" y="661"/>
                      </a:lnTo>
                      <a:lnTo>
                        <a:pt x="645" y="655"/>
                      </a:lnTo>
                      <a:lnTo>
                        <a:pt x="649" y="650"/>
                      </a:lnTo>
                      <a:lnTo>
                        <a:pt x="653" y="639"/>
                      </a:lnTo>
                      <a:lnTo>
                        <a:pt x="656" y="627"/>
                      </a:lnTo>
                      <a:lnTo>
                        <a:pt x="658" y="615"/>
                      </a:lnTo>
                      <a:lnTo>
                        <a:pt x="658" y="603"/>
                      </a:lnTo>
                      <a:lnTo>
                        <a:pt x="658" y="555"/>
                      </a:lnTo>
                      <a:lnTo>
                        <a:pt x="658" y="505"/>
                      </a:lnTo>
                      <a:lnTo>
                        <a:pt x="658" y="457"/>
                      </a:lnTo>
                      <a:lnTo>
                        <a:pt x="658" y="409"/>
                      </a:lnTo>
                      <a:lnTo>
                        <a:pt x="658" y="360"/>
                      </a:lnTo>
                      <a:lnTo>
                        <a:pt x="658" y="311"/>
                      </a:lnTo>
                      <a:lnTo>
                        <a:pt x="658" y="263"/>
                      </a:lnTo>
                      <a:lnTo>
                        <a:pt x="658" y="214"/>
                      </a:lnTo>
                      <a:lnTo>
                        <a:pt x="658" y="192"/>
                      </a:lnTo>
                      <a:lnTo>
                        <a:pt x="657" y="169"/>
                      </a:lnTo>
                      <a:lnTo>
                        <a:pt x="654" y="146"/>
                      </a:lnTo>
                      <a:lnTo>
                        <a:pt x="650" y="123"/>
                      </a:lnTo>
                      <a:lnTo>
                        <a:pt x="648" y="111"/>
                      </a:lnTo>
                      <a:lnTo>
                        <a:pt x="644" y="100"/>
                      </a:lnTo>
                      <a:lnTo>
                        <a:pt x="640" y="90"/>
                      </a:lnTo>
                      <a:lnTo>
                        <a:pt x="634" y="80"/>
                      </a:lnTo>
                      <a:lnTo>
                        <a:pt x="629" y="71"/>
                      </a:lnTo>
                      <a:lnTo>
                        <a:pt x="622" y="61"/>
                      </a:lnTo>
                      <a:lnTo>
                        <a:pt x="614" y="53"/>
                      </a:lnTo>
                      <a:lnTo>
                        <a:pt x="605" y="45"/>
                      </a:lnTo>
                      <a:close/>
                    </a:path>
                  </a:pathLst>
                </a:custGeom>
                <a:solidFill>
                  <a:srgbClr val="00B0F0"/>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sp>
          <p:nvSpPr>
            <p:cNvPr id="86" name="Rectangle 125">
              <a:extLst>
                <a:ext uri="{FF2B5EF4-FFF2-40B4-BE49-F238E27FC236}">
                  <a16:creationId xmlns:a16="http://schemas.microsoft.com/office/drawing/2014/main" id="{510F7903-12E8-922A-01F1-43A08D71E010}"/>
                </a:ext>
              </a:extLst>
            </p:cNvPr>
            <p:cNvSpPr/>
            <p:nvPr/>
          </p:nvSpPr>
          <p:spPr>
            <a:xfrm>
              <a:off x="10080523" y="1857584"/>
              <a:ext cx="1288569" cy="519290"/>
            </a:xfrm>
            <a:prstGeom prst="rect">
              <a:avLst/>
            </a:prstGeom>
          </p:spPr>
          <p:txBody>
            <a:bodyPr wrap="square">
              <a:spAutoFit/>
            </a:bodyPr>
            <a:lstStyle/>
            <a:p>
              <a:pPr algn="ctr"/>
              <a:r>
                <a:rPr lang="en-US" b="1" dirty="0">
                  <a:solidFill>
                    <a:schemeClr val="tx1">
                      <a:lumMod val="50000"/>
                      <a:lumOff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rPr>
                <a:t>70%</a:t>
              </a:r>
              <a:endParaRPr lang="en-US" sz="1100" b="1" dirty="0">
                <a:solidFill>
                  <a:schemeClr val="tx1">
                    <a:lumMod val="50000"/>
                    <a:lumOff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87" name="Rectangle 132">
              <a:extLst>
                <a:ext uri="{FF2B5EF4-FFF2-40B4-BE49-F238E27FC236}">
                  <a16:creationId xmlns:a16="http://schemas.microsoft.com/office/drawing/2014/main" id="{8CD15610-4BEB-B4B9-B472-84DEE5131DBF}"/>
                </a:ext>
              </a:extLst>
            </p:cNvPr>
            <p:cNvSpPr/>
            <p:nvPr/>
          </p:nvSpPr>
          <p:spPr>
            <a:xfrm>
              <a:off x="10080523" y="2614516"/>
              <a:ext cx="1225337" cy="519289"/>
            </a:xfrm>
            <a:prstGeom prst="rect">
              <a:avLst/>
            </a:prstGeom>
          </p:spPr>
          <p:txBody>
            <a:bodyPr wrap="square">
              <a:spAutoFit/>
            </a:bodyPr>
            <a:lstStyle/>
            <a:p>
              <a:pPr algn="ctr"/>
              <a:r>
                <a:rPr lang="en-US" b="1" dirty="0">
                  <a:solidFill>
                    <a:schemeClr val="tx1">
                      <a:lumMod val="50000"/>
                      <a:lumOff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rPr>
                <a:t>30%</a:t>
              </a:r>
              <a:endParaRPr lang="en-US" sz="1100" b="1" dirty="0">
                <a:solidFill>
                  <a:schemeClr val="tx1">
                    <a:lumMod val="50000"/>
                    <a:lumOff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387" name="Rectangle: Rounded Corners 71">
            <a:extLst>
              <a:ext uri="{FF2B5EF4-FFF2-40B4-BE49-F238E27FC236}">
                <a16:creationId xmlns:a16="http://schemas.microsoft.com/office/drawing/2014/main" id="{8B53EEF3-F045-3A7F-96C3-191659FABEA6}"/>
              </a:ext>
            </a:extLst>
          </p:cNvPr>
          <p:cNvSpPr/>
          <p:nvPr/>
        </p:nvSpPr>
        <p:spPr>
          <a:xfrm>
            <a:off x="1103430" y="534688"/>
            <a:ext cx="2703110"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88" name="Oval 72">
            <a:extLst>
              <a:ext uri="{FF2B5EF4-FFF2-40B4-BE49-F238E27FC236}">
                <a16:creationId xmlns:a16="http://schemas.microsoft.com/office/drawing/2014/main" id="{C6667B73-D9D8-1C1E-E4CD-C20C5A3A9ECE}"/>
              </a:ext>
            </a:extLst>
          </p:cNvPr>
          <p:cNvSpPr/>
          <p:nvPr/>
        </p:nvSpPr>
        <p:spPr>
          <a:xfrm>
            <a:off x="553148"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89" name="文本框 49">
            <a:extLst>
              <a:ext uri="{FF2B5EF4-FFF2-40B4-BE49-F238E27FC236}">
                <a16:creationId xmlns:a16="http://schemas.microsoft.com/office/drawing/2014/main" id="{10BE07B9-601C-E093-2E44-49BF214C957F}"/>
              </a:ext>
            </a:extLst>
          </p:cNvPr>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中国集成电路市场</a:t>
            </a:r>
          </a:p>
        </p:txBody>
      </p:sp>
      <p:sp>
        <p:nvSpPr>
          <p:cNvPr id="390" name="Freeform: Shape 3">
            <a:extLst>
              <a:ext uri="{FF2B5EF4-FFF2-40B4-BE49-F238E27FC236}">
                <a16:creationId xmlns:a16="http://schemas.microsoft.com/office/drawing/2014/main" id="{047000FD-EFF0-9490-5899-C918CAEB34C5}"/>
              </a:ext>
            </a:extLst>
          </p:cNvPr>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rgbClr val="CC493A">
                  <a:alpha val="9000"/>
                </a:srgbClr>
              </a:gs>
              <a:gs pos="100000">
                <a:srgbClr val="EA614C">
                  <a:alpha val="47000"/>
                </a:srgbClr>
              </a:gs>
            </a:gsLst>
            <a:lin ang="2700000" scaled="1"/>
            <a:tileRect/>
          </a:gradFill>
          <a:ln w="12700" cap="flat" cmpd="sng" algn="ctr">
            <a:noFill/>
            <a:prstDash val="solid"/>
            <a:miter lim="800000"/>
          </a:ln>
          <a:effectLst/>
        </p:spPr>
        <p:txBody>
          <a:bodyPr rtlCol="0" anchor="ctr"/>
          <a:lstStyle/>
          <a:p>
            <a:pPr algn="ctr"/>
            <a:endParaRPr lang="en-US" kern="0" dirty="0">
              <a:solidFill>
                <a:srgbClr val="FFFFFF"/>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391" name="图片 390">
            <a:extLst>
              <a:ext uri="{FF2B5EF4-FFF2-40B4-BE49-F238E27FC236}">
                <a16:creationId xmlns:a16="http://schemas.microsoft.com/office/drawing/2014/main" id="{BA095118-2B8B-53EF-A8BD-68F0C6E23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Tree>
    <p:extLst>
      <p:ext uri="{BB962C8B-B14F-4D97-AF65-F5344CB8AC3E}">
        <p14:creationId xmlns:p14="http://schemas.microsoft.com/office/powerpoint/2010/main" val="325310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09"/>
                                        </p:tgtEl>
                                        <p:attrNameLst>
                                          <p:attrName>style.visibility</p:attrName>
                                        </p:attrNameLst>
                                      </p:cBhvr>
                                      <p:to>
                                        <p:strVal val="visible"/>
                                      </p:to>
                                    </p:set>
                                    <p:anim calcmode="lin" valueType="num">
                                      <p:cBhvr additive="base">
                                        <p:cTn id="7" dur="1000" fill="hold"/>
                                        <p:tgtEl>
                                          <p:spTgt spid="309"/>
                                        </p:tgtEl>
                                        <p:attrNameLst>
                                          <p:attrName>ppt_x</p:attrName>
                                        </p:attrNameLst>
                                      </p:cBhvr>
                                      <p:tavLst>
                                        <p:tav tm="0">
                                          <p:val>
                                            <p:strVal val="#ppt_x"/>
                                          </p:val>
                                        </p:tav>
                                        <p:tav tm="100000">
                                          <p:val>
                                            <p:strVal val="#ppt_x"/>
                                          </p:val>
                                        </p:tav>
                                      </p:tavLst>
                                    </p:anim>
                                    <p:anim calcmode="lin" valueType="num">
                                      <p:cBhvr additive="base">
                                        <p:cTn id="8" dur="1000" fill="hold"/>
                                        <p:tgtEl>
                                          <p:spTgt spid="30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310"/>
                                        </p:tgtEl>
                                        <p:attrNameLst>
                                          <p:attrName>style.visibility</p:attrName>
                                        </p:attrNameLst>
                                      </p:cBhvr>
                                      <p:to>
                                        <p:strVal val="visible"/>
                                      </p:to>
                                    </p:set>
                                    <p:anim calcmode="lin" valueType="num">
                                      <p:cBhvr additive="base">
                                        <p:cTn id="11" dur="1000" fill="hold"/>
                                        <p:tgtEl>
                                          <p:spTgt spid="310"/>
                                        </p:tgtEl>
                                        <p:attrNameLst>
                                          <p:attrName>ppt_x</p:attrName>
                                        </p:attrNameLst>
                                      </p:cBhvr>
                                      <p:tavLst>
                                        <p:tav tm="0">
                                          <p:val>
                                            <p:strVal val="#ppt_x"/>
                                          </p:val>
                                        </p:tav>
                                        <p:tav tm="100000">
                                          <p:val>
                                            <p:strVal val="#ppt_x"/>
                                          </p:val>
                                        </p:tav>
                                      </p:tavLst>
                                    </p:anim>
                                    <p:anim calcmode="lin" valueType="num">
                                      <p:cBhvr additive="base">
                                        <p:cTn id="12" dur="1000" fill="hold"/>
                                        <p:tgtEl>
                                          <p:spTgt spid="3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311"/>
                                        </p:tgtEl>
                                        <p:attrNameLst>
                                          <p:attrName>style.visibility</p:attrName>
                                        </p:attrNameLst>
                                      </p:cBhvr>
                                      <p:to>
                                        <p:strVal val="visible"/>
                                      </p:to>
                                    </p:set>
                                    <p:anim calcmode="lin" valueType="num">
                                      <p:cBhvr additive="base">
                                        <p:cTn id="15" dur="1000" fill="hold"/>
                                        <p:tgtEl>
                                          <p:spTgt spid="311"/>
                                        </p:tgtEl>
                                        <p:attrNameLst>
                                          <p:attrName>ppt_x</p:attrName>
                                        </p:attrNameLst>
                                      </p:cBhvr>
                                      <p:tavLst>
                                        <p:tav tm="0">
                                          <p:val>
                                            <p:strVal val="#ppt_x"/>
                                          </p:val>
                                        </p:tav>
                                        <p:tav tm="100000">
                                          <p:val>
                                            <p:strVal val="#ppt_x"/>
                                          </p:val>
                                        </p:tav>
                                      </p:tavLst>
                                    </p:anim>
                                    <p:anim calcmode="lin" valueType="num">
                                      <p:cBhvr additive="base">
                                        <p:cTn id="16" dur="1000" fill="hold"/>
                                        <p:tgtEl>
                                          <p:spTgt spid="3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312"/>
                                        </p:tgtEl>
                                        <p:attrNameLst>
                                          <p:attrName>style.visibility</p:attrName>
                                        </p:attrNameLst>
                                      </p:cBhvr>
                                      <p:to>
                                        <p:strVal val="visible"/>
                                      </p:to>
                                    </p:set>
                                    <p:anim calcmode="lin" valueType="num">
                                      <p:cBhvr additive="base">
                                        <p:cTn id="19" dur="1000" fill="hold"/>
                                        <p:tgtEl>
                                          <p:spTgt spid="312"/>
                                        </p:tgtEl>
                                        <p:attrNameLst>
                                          <p:attrName>ppt_x</p:attrName>
                                        </p:attrNameLst>
                                      </p:cBhvr>
                                      <p:tavLst>
                                        <p:tav tm="0">
                                          <p:val>
                                            <p:strVal val="#ppt_x"/>
                                          </p:val>
                                        </p:tav>
                                        <p:tav tm="100000">
                                          <p:val>
                                            <p:strVal val="#ppt_x"/>
                                          </p:val>
                                        </p:tav>
                                      </p:tavLst>
                                    </p:anim>
                                    <p:anim calcmode="lin" valueType="num">
                                      <p:cBhvr additive="base">
                                        <p:cTn id="20" dur="1000" fill="hold"/>
                                        <p:tgtEl>
                                          <p:spTgt spid="3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313"/>
                                        </p:tgtEl>
                                        <p:attrNameLst>
                                          <p:attrName>style.visibility</p:attrName>
                                        </p:attrNameLst>
                                      </p:cBhvr>
                                      <p:to>
                                        <p:strVal val="visible"/>
                                      </p:to>
                                    </p:set>
                                    <p:anim calcmode="lin" valueType="num">
                                      <p:cBhvr additive="base">
                                        <p:cTn id="23" dur="1000" fill="hold"/>
                                        <p:tgtEl>
                                          <p:spTgt spid="313"/>
                                        </p:tgtEl>
                                        <p:attrNameLst>
                                          <p:attrName>ppt_x</p:attrName>
                                        </p:attrNameLst>
                                      </p:cBhvr>
                                      <p:tavLst>
                                        <p:tav tm="0">
                                          <p:val>
                                            <p:strVal val="#ppt_x"/>
                                          </p:val>
                                        </p:tav>
                                        <p:tav tm="100000">
                                          <p:val>
                                            <p:strVal val="#ppt_x"/>
                                          </p:val>
                                        </p:tav>
                                      </p:tavLst>
                                    </p:anim>
                                    <p:anim calcmode="lin" valueType="num">
                                      <p:cBhvr additive="base">
                                        <p:cTn id="24" dur="1000" fill="hold"/>
                                        <p:tgtEl>
                                          <p:spTgt spid="3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314"/>
                                        </p:tgtEl>
                                        <p:attrNameLst>
                                          <p:attrName>style.visibility</p:attrName>
                                        </p:attrNameLst>
                                      </p:cBhvr>
                                      <p:to>
                                        <p:strVal val="visible"/>
                                      </p:to>
                                    </p:set>
                                    <p:anim calcmode="lin" valueType="num">
                                      <p:cBhvr additive="base">
                                        <p:cTn id="27" dur="1000" fill="hold"/>
                                        <p:tgtEl>
                                          <p:spTgt spid="314"/>
                                        </p:tgtEl>
                                        <p:attrNameLst>
                                          <p:attrName>ppt_x</p:attrName>
                                        </p:attrNameLst>
                                      </p:cBhvr>
                                      <p:tavLst>
                                        <p:tav tm="0">
                                          <p:val>
                                            <p:strVal val="#ppt_x"/>
                                          </p:val>
                                        </p:tav>
                                        <p:tav tm="100000">
                                          <p:val>
                                            <p:strVal val="#ppt_x"/>
                                          </p:val>
                                        </p:tav>
                                      </p:tavLst>
                                    </p:anim>
                                    <p:anim calcmode="lin" valueType="num">
                                      <p:cBhvr additive="base">
                                        <p:cTn id="28" dur="1000" fill="hold"/>
                                        <p:tgtEl>
                                          <p:spTgt spid="31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700"/>
                                  </p:stCondLst>
                                  <p:childTnLst>
                                    <p:set>
                                      <p:cBhvr>
                                        <p:cTn id="30" dur="1" fill="hold">
                                          <p:stCondLst>
                                            <p:cond delay="0"/>
                                          </p:stCondLst>
                                        </p:cTn>
                                        <p:tgtEl>
                                          <p:spTgt spid="315"/>
                                        </p:tgtEl>
                                        <p:attrNameLst>
                                          <p:attrName>style.visibility</p:attrName>
                                        </p:attrNameLst>
                                      </p:cBhvr>
                                      <p:to>
                                        <p:strVal val="visible"/>
                                      </p:to>
                                    </p:set>
                                    <p:anim calcmode="lin" valueType="num">
                                      <p:cBhvr additive="base">
                                        <p:cTn id="31" dur="1000" fill="hold"/>
                                        <p:tgtEl>
                                          <p:spTgt spid="315"/>
                                        </p:tgtEl>
                                        <p:attrNameLst>
                                          <p:attrName>ppt_x</p:attrName>
                                        </p:attrNameLst>
                                      </p:cBhvr>
                                      <p:tavLst>
                                        <p:tav tm="0">
                                          <p:val>
                                            <p:strVal val="#ppt_x"/>
                                          </p:val>
                                        </p:tav>
                                        <p:tav tm="100000">
                                          <p:val>
                                            <p:strVal val="#ppt_x"/>
                                          </p:val>
                                        </p:tav>
                                      </p:tavLst>
                                    </p:anim>
                                    <p:anim calcmode="lin" valueType="num">
                                      <p:cBhvr additive="base">
                                        <p:cTn id="32" dur="1000" fill="hold"/>
                                        <p:tgtEl>
                                          <p:spTgt spid="31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900"/>
                                  </p:stCondLst>
                                  <p:childTnLst>
                                    <p:set>
                                      <p:cBhvr>
                                        <p:cTn id="34" dur="1" fill="hold">
                                          <p:stCondLst>
                                            <p:cond delay="0"/>
                                          </p:stCondLst>
                                        </p:cTn>
                                        <p:tgtEl>
                                          <p:spTgt spid="316"/>
                                        </p:tgtEl>
                                        <p:attrNameLst>
                                          <p:attrName>style.visibility</p:attrName>
                                        </p:attrNameLst>
                                      </p:cBhvr>
                                      <p:to>
                                        <p:strVal val="visible"/>
                                      </p:to>
                                    </p:set>
                                    <p:anim calcmode="lin" valueType="num">
                                      <p:cBhvr additive="base">
                                        <p:cTn id="35" dur="1000" fill="hold"/>
                                        <p:tgtEl>
                                          <p:spTgt spid="316"/>
                                        </p:tgtEl>
                                        <p:attrNameLst>
                                          <p:attrName>ppt_x</p:attrName>
                                        </p:attrNameLst>
                                      </p:cBhvr>
                                      <p:tavLst>
                                        <p:tav tm="0">
                                          <p:val>
                                            <p:strVal val="#ppt_x"/>
                                          </p:val>
                                        </p:tav>
                                        <p:tav tm="100000">
                                          <p:val>
                                            <p:strVal val="#ppt_x"/>
                                          </p:val>
                                        </p:tav>
                                      </p:tavLst>
                                    </p:anim>
                                    <p:anim calcmode="lin" valueType="num">
                                      <p:cBhvr additive="base">
                                        <p:cTn id="36" dur="1000" fill="hold"/>
                                        <p:tgtEl>
                                          <p:spTgt spid="316"/>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grpId="0" nodeType="withEffect">
                                  <p:stCondLst>
                                    <p:cond delay="0"/>
                                  </p:stCondLst>
                                  <p:childTnLst>
                                    <p:set>
                                      <p:cBhvr>
                                        <p:cTn id="38" dur="1" fill="hold">
                                          <p:stCondLst>
                                            <p:cond delay="0"/>
                                          </p:stCondLst>
                                        </p:cTn>
                                        <p:tgtEl>
                                          <p:spTgt spid="320"/>
                                        </p:tgtEl>
                                        <p:attrNameLst>
                                          <p:attrName>style.visibility</p:attrName>
                                        </p:attrNameLst>
                                      </p:cBhvr>
                                      <p:to>
                                        <p:strVal val="visible"/>
                                      </p:to>
                                    </p:set>
                                    <p:anim calcmode="lin" valueType="num">
                                      <p:cBhvr additive="base">
                                        <p:cTn id="39" dur="1500" fill="hold"/>
                                        <p:tgtEl>
                                          <p:spTgt spid="320"/>
                                        </p:tgtEl>
                                        <p:attrNameLst>
                                          <p:attrName>ppt_x</p:attrName>
                                        </p:attrNameLst>
                                      </p:cBhvr>
                                      <p:tavLst>
                                        <p:tav tm="0">
                                          <p:val>
                                            <p:strVal val="1+#ppt_w/2"/>
                                          </p:val>
                                        </p:tav>
                                        <p:tav tm="100000">
                                          <p:val>
                                            <p:strVal val="#ppt_x"/>
                                          </p:val>
                                        </p:tav>
                                      </p:tavLst>
                                    </p:anim>
                                    <p:anim calcmode="lin" valueType="num">
                                      <p:cBhvr additive="base">
                                        <p:cTn id="40" dur="1500" fill="hold"/>
                                        <p:tgtEl>
                                          <p:spTgt spid="320"/>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grpId="0" nodeType="withEffect">
                                  <p:stCondLst>
                                    <p:cond delay="200"/>
                                  </p:stCondLst>
                                  <p:childTnLst>
                                    <p:set>
                                      <p:cBhvr>
                                        <p:cTn id="42" dur="1" fill="hold">
                                          <p:stCondLst>
                                            <p:cond delay="0"/>
                                          </p:stCondLst>
                                        </p:cTn>
                                        <p:tgtEl>
                                          <p:spTgt spid="319"/>
                                        </p:tgtEl>
                                        <p:attrNameLst>
                                          <p:attrName>style.visibility</p:attrName>
                                        </p:attrNameLst>
                                      </p:cBhvr>
                                      <p:to>
                                        <p:strVal val="visible"/>
                                      </p:to>
                                    </p:set>
                                    <p:anim calcmode="lin" valueType="num">
                                      <p:cBhvr additive="base">
                                        <p:cTn id="43" dur="1500" fill="hold"/>
                                        <p:tgtEl>
                                          <p:spTgt spid="319"/>
                                        </p:tgtEl>
                                        <p:attrNameLst>
                                          <p:attrName>ppt_x</p:attrName>
                                        </p:attrNameLst>
                                      </p:cBhvr>
                                      <p:tavLst>
                                        <p:tav tm="0">
                                          <p:val>
                                            <p:strVal val="1+#ppt_w/2"/>
                                          </p:val>
                                        </p:tav>
                                        <p:tav tm="100000">
                                          <p:val>
                                            <p:strVal val="#ppt_x"/>
                                          </p:val>
                                        </p:tav>
                                      </p:tavLst>
                                    </p:anim>
                                    <p:anim calcmode="lin" valueType="num">
                                      <p:cBhvr additive="base">
                                        <p:cTn id="44" dur="1500" fill="hold"/>
                                        <p:tgtEl>
                                          <p:spTgt spid="319"/>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grpId="0" nodeType="withEffect">
                                  <p:stCondLst>
                                    <p:cond delay="300"/>
                                  </p:stCondLst>
                                  <p:childTnLst>
                                    <p:set>
                                      <p:cBhvr>
                                        <p:cTn id="46" dur="1" fill="hold">
                                          <p:stCondLst>
                                            <p:cond delay="0"/>
                                          </p:stCondLst>
                                        </p:cTn>
                                        <p:tgtEl>
                                          <p:spTgt spid="318"/>
                                        </p:tgtEl>
                                        <p:attrNameLst>
                                          <p:attrName>style.visibility</p:attrName>
                                        </p:attrNameLst>
                                      </p:cBhvr>
                                      <p:to>
                                        <p:strVal val="visible"/>
                                      </p:to>
                                    </p:set>
                                    <p:anim calcmode="lin" valueType="num">
                                      <p:cBhvr additive="base">
                                        <p:cTn id="47" dur="1500" fill="hold"/>
                                        <p:tgtEl>
                                          <p:spTgt spid="318"/>
                                        </p:tgtEl>
                                        <p:attrNameLst>
                                          <p:attrName>ppt_x</p:attrName>
                                        </p:attrNameLst>
                                      </p:cBhvr>
                                      <p:tavLst>
                                        <p:tav tm="0">
                                          <p:val>
                                            <p:strVal val="1+#ppt_w/2"/>
                                          </p:val>
                                        </p:tav>
                                        <p:tav tm="100000">
                                          <p:val>
                                            <p:strVal val="#ppt_x"/>
                                          </p:val>
                                        </p:tav>
                                      </p:tavLst>
                                    </p:anim>
                                    <p:anim calcmode="lin" valueType="num">
                                      <p:cBhvr additive="base">
                                        <p:cTn id="48" dur="1500" fill="hold"/>
                                        <p:tgtEl>
                                          <p:spTgt spid="318"/>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00"/>
                                  </p:stCondLst>
                                  <p:childTnLst>
                                    <p:set>
                                      <p:cBhvr>
                                        <p:cTn id="50" dur="1" fill="hold">
                                          <p:stCondLst>
                                            <p:cond delay="0"/>
                                          </p:stCondLst>
                                        </p:cTn>
                                        <p:tgtEl>
                                          <p:spTgt spid="304"/>
                                        </p:tgtEl>
                                        <p:attrNameLst>
                                          <p:attrName>style.visibility</p:attrName>
                                        </p:attrNameLst>
                                      </p:cBhvr>
                                      <p:to>
                                        <p:strVal val="visible"/>
                                      </p:to>
                                    </p:set>
                                    <p:anim calcmode="lin" valueType="num">
                                      <p:cBhvr additive="base">
                                        <p:cTn id="51" dur="1500" fill="hold"/>
                                        <p:tgtEl>
                                          <p:spTgt spid="304"/>
                                        </p:tgtEl>
                                        <p:attrNameLst>
                                          <p:attrName>ppt_x</p:attrName>
                                        </p:attrNameLst>
                                      </p:cBhvr>
                                      <p:tavLst>
                                        <p:tav tm="0">
                                          <p:val>
                                            <p:strVal val="1+#ppt_w/2"/>
                                          </p:val>
                                        </p:tav>
                                        <p:tav tm="100000">
                                          <p:val>
                                            <p:strVal val="#ppt_x"/>
                                          </p:val>
                                        </p:tav>
                                      </p:tavLst>
                                    </p:anim>
                                    <p:anim calcmode="lin" valueType="num">
                                      <p:cBhvr additive="base">
                                        <p:cTn id="52" dur="1500" fill="hold"/>
                                        <p:tgtEl>
                                          <p:spTgt spid="304"/>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
                                  </p:stCondLst>
                                  <p:childTnLst>
                                    <p:set>
                                      <p:cBhvr>
                                        <p:cTn id="54" dur="1" fill="hold">
                                          <p:stCondLst>
                                            <p:cond delay="0"/>
                                          </p:stCondLst>
                                        </p:cTn>
                                        <p:tgtEl>
                                          <p:spTgt spid="296"/>
                                        </p:tgtEl>
                                        <p:attrNameLst>
                                          <p:attrName>style.visibility</p:attrName>
                                        </p:attrNameLst>
                                      </p:cBhvr>
                                      <p:to>
                                        <p:strVal val="visible"/>
                                      </p:to>
                                    </p:set>
                                    <p:anim calcmode="lin" valueType="num">
                                      <p:cBhvr additive="base">
                                        <p:cTn id="55" dur="1500" fill="hold"/>
                                        <p:tgtEl>
                                          <p:spTgt spid="296"/>
                                        </p:tgtEl>
                                        <p:attrNameLst>
                                          <p:attrName>ppt_x</p:attrName>
                                        </p:attrNameLst>
                                      </p:cBhvr>
                                      <p:tavLst>
                                        <p:tav tm="0">
                                          <p:val>
                                            <p:strVal val="1+#ppt_w/2"/>
                                          </p:val>
                                        </p:tav>
                                        <p:tav tm="100000">
                                          <p:val>
                                            <p:strVal val="#ppt_x"/>
                                          </p:val>
                                        </p:tav>
                                      </p:tavLst>
                                    </p:anim>
                                    <p:anim calcmode="lin" valueType="num">
                                      <p:cBhvr additive="base">
                                        <p:cTn id="56" dur="1500" fill="hold"/>
                                        <p:tgtEl>
                                          <p:spTgt spid="296"/>
                                        </p:tgtEl>
                                        <p:attrNameLst>
                                          <p:attrName>ppt_y</p:attrName>
                                        </p:attrNameLst>
                                      </p:cBhvr>
                                      <p:tavLst>
                                        <p:tav tm="0">
                                          <p:val>
                                            <p:strVal val="1+#ppt_h/2"/>
                                          </p:val>
                                        </p:tav>
                                        <p:tav tm="100000">
                                          <p:val>
                                            <p:strVal val="#ppt_y"/>
                                          </p:val>
                                        </p:tav>
                                      </p:tavLst>
                                    </p:anim>
                                  </p:childTnLst>
                                </p:cTn>
                              </p:par>
                              <p:par>
                                <p:cTn id="57" presetID="2" presetClass="entr" presetSubtype="6" accel="14000" decel="86000" fill="hold" nodeType="withEffect">
                                  <p:stCondLst>
                                    <p:cond delay="300"/>
                                  </p:stCondLst>
                                  <p:childTnLst>
                                    <p:set>
                                      <p:cBhvr>
                                        <p:cTn id="58" dur="1" fill="hold">
                                          <p:stCondLst>
                                            <p:cond delay="0"/>
                                          </p:stCondLst>
                                        </p:cTn>
                                        <p:tgtEl>
                                          <p:spTgt spid="303"/>
                                        </p:tgtEl>
                                        <p:attrNameLst>
                                          <p:attrName>style.visibility</p:attrName>
                                        </p:attrNameLst>
                                      </p:cBhvr>
                                      <p:to>
                                        <p:strVal val="visible"/>
                                      </p:to>
                                    </p:set>
                                    <p:anim calcmode="lin" valueType="num">
                                      <p:cBhvr additive="base">
                                        <p:cTn id="59" dur="1500" fill="hold"/>
                                        <p:tgtEl>
                                          <p:spTgt spid="303"/>
                                        </p:tgtEl>
                                        <p:attrNameLst>
                                          <p:attrName>ppt_x</p:attrName>
                                        </p:attrNameLst>
                                      </p:cBhvr>
                                      <p:tavLst>
                                        <p:tav tm="0">
                                          <p:val>
                                            <p:strVal val="1+#ppt_w/2"/>
                                          </p:val>
                                        </p:tav>
                                        <p:tav tm="100000">
                                          <p:val>
                                            <p:strVal val="#ppt_x"/>
                                          </p:val>
                                        </p:tav>
                                      </p:tavLst>
                                    </p:anim>
                                    <p:anim calcmode="lin" valueType="num">
                                      <p:cBhvr additive="base">
                                        <p:cTn id="60" dur="1500" fill="hold"/>
                                        <p:tgtEl>
                                          <p:spTgt spid="303"/>
                                        </p:tgtEl>
                                        <p:attrNameLst>
                                          <p:attrName>ppt_y</p:attrName>
                                        </p:attrNameLst>
                                      </p:cBhvr>
                                      <p:tavLst>
                                        <p:tav tm="0">
                                          <p:val>
                                            <p:strVal val="1+#ppt_h/2"/>
                                          </p:val>
                                        </p:tav>
                                        <p:tav tm="100000">
                                          <p:val>
                                            <p:strVal val="#ppt_y"/>
                                          </p:val>
                                        </p:tav>
                                      </p:tavLst>
                                    </p:anim>
                                  </p:childTnLst>
                                </p:cTn>
                              </p:par>
                              <p:par>
                                <p:cTn id="61" presetID="2" presetClass="entr" presetSubtype="6" accel="14000" decel="86000" fill="hold" nodeType="withEffect">
                                  <p:stCondLst>
                                    <p:cond delay="500"/>
                                  </p:stCondLst>
                                  <p:childTnLst>
                                    <p:set>
                                      <p:cBhvr>
                                        <p:cTn id="62" dur="1" fill="hold">
                                          <p:stCondLst>
                                            <p:cond delay="0"/>
                                          </p:stCondLst>
                                        </p:cTn>
                                        <p:tgtEl>
                                          <p:spTgt spid="293"/>
                                        </p:tgtEl>
                                        <p:attrNameLst>
                                          <p:attrName>style.visibility</p:attrName>
                                        </p:attrNameLst>
                                      </p:cBhvr>
                                      <p:to>
                                        <p:strVal val="visible"/>
                                      </p:to>
                                    </p:set>
                                    <p:anim calcmode="lin" valueType="num">
                                      <p:cBhvr additive="base">
                                        <p:cTn id="63" dur="1500" fill="hold"/>
                                        <p:tgtEl>
                                          <p:spTgt spid="293"/>
                                        </p:tgtEl>
                                        <p:attrNameLst>
                                          <p:attrName>ppt_x</p:attrName>
                                        </p:attrNameLst>
                                      </p:cBhvr>
                                      <p:tavLst>
                                        <p:tav tm="0">
                                          <p:val>
                                            <p:strVal val="1+#ppt_w/2"/>
                                          </p:val>
                                        </p:tav>
                                        <p:tav tm="100000">
                                          <p:val>
                                            <p:strVal val="#ppt_x"/>
                                          </p:val>
                                        </p:tav>
                                      </p:tavLst>
                                    </p:anim>
                                    <p:anim calcmode="lin" valueType="num">
                                      <p:cBhvr additive="base">
                                        <p:cTn id="64" dur="1500" fill="hold"/>
                                        <p:tgtEl>
                                          <p:spTgt spid="293"/>
                                        </p:tgtEl>
                                        <p:attrNameLst>
                                          <p:attrName>ppt_y</p:attrName>
                                        </p:attrNameLst>
                                      </p:cBhvr>
                                      <p:tavLst>
                                        <p:tav tm="0">
                                          <p:val>
                                            <p:strVal val="1+#ppt_h/2"/>
                                          </p:val>
                                        </p:tav>
                                        <p:tav tm="100000">
                                          <p:val>
                                            <p:strVal val="#ppt_y"/>
                                          </p:val>
                                        </p:tav>
                                      </p:tavLst>
                                    </p:anim>
                                  </p:childTnLst>
                                </p:cTn>
                              </p:par>
                              <p:par>
                                <p:cTn id="65" presetID="2" presetClass="entr" presetSubtype="6" accel="14000" decel="86000" fill="hold" nodeType="withEffect">
                                  <p:stCondLst>
                                    <p:cond delay="700"/>
                                  </p:stCondLst>
                                  <p:childTnLst>
                                    <p:set>
                                      <p:cBhvr>
                                        <p:cTn id="66" dur="1" fill="hold">
                                          <p:stCondLst>
                                            <p:cond delay="0"/>
                                          </p:stCondLst>
                                        </p:cTn>
                                        <p:tgtEl>
                                          <p:spTgt spid="297"/>
                                        </p:tgtEl>
                                        <p:attrNameLst>
                                          <p:attrName>style.visibility</p:attrName>
                                        </p:attrNameLst>
                                      </p:cBhvr>
                                      <p:to>
                                        <p:strVal val="visible"/>
                                      </p:to>
                                    </p:set>
                                    <p:anim calcmode="lin" valueType="num">
                                      <p:cBhvr additive="base">
                                        <p:cTn id="67" dur="1500" fill="hold"/>
                                        <p:tgtEl>
                                          <p:spTgt spid="297"/>
                                        </p:tgtEl>
                                        <p:attrNameLst>
                                          <p:attrName>ppt_x</p:attrName>
                                        </p:attrNameLst>
                                      </p:cBhvr>
                                      <p:tavLst>
                                        <p:tav tm="0">
                                          <p:val>
                                            <p:strVal val="1+#ppt_w/2"/>
                                          </p:val>
                                        </p:tav>
                                        <p:tav tm="100000">
                                          <p:val>
                                            <p:strVal val="#ppt_x"/>
                                          </p:val>
                                        </p:tav>
                                      </p:tavLst>
                                    </p:anim>
                                    <p:anim calcmode="lin" valueType="num">
                                      <p:cBhvr additive="base">
                                        <p:cTn id="68" dur="1500" fill="hold"/>
                                        <p:tgtEl>
                                          <p:spTgt spid="297"/>
                                        </p:tgtEl>
                                        <p:attrNameLst>
                                          <p:attrName>ppt_y</p:attrName>
                                        </p:attrNameLst>
                                      </p:cBhvr>
                                      <p:tavLst>
                                        <p:tav tm="0">
                                          <p:val>
                                            <p:strVal val="1+#ppt_h/2"/>
                                          </p:val>
                                        </p:tav>
                                        <p:tav tm="100000">
                                          <p:val>
                                            <p:strVal val="#ppt_y"/>
                                          </p:val>
                                        </p:tav>
                                      </p:tavLst>
                                    </p:anim>
                                  </p:childTnLst>
                                </p:cTn>
                              </p:par>
                              <p:par>
                                <p:cTn id="69" presetID="2" presetClass="entr" presetSubtype="6" accel="14000" decel="86000" fill="hold" nodeType="withEffect">
                                  <p:stCondLst>
                                    <p:cond delay="800"/>
                                  </p:stCondLst>
                                  <p:childTnLst>
                                    <p:set>
                                      <p:cBhvr>
                                        <p:cTn id="70" dur="1" fill="hold">
                                          <p:stCondLst>
                                            <p:cond delay="0"/>
                                          </p:stCondLst>
                                        </p:cTn>
                                        <p:tgtEl>
                                          <p:spTgt spid="294"/>
                                        </p:tgtEl>
                                        <p:attrNameLst>
                                          <p:attrName>style.visibility</p:attrName>
                                        </p:attrNameLst>
                                      </p:cBhvr>
                                      <p:to>
                                        <p:strVal val="visible"/>
                                      </p:to>
                                    </p:set>
                                    <p:anim calcmode="lin" valueType="num">
                                      <p:cBhvr additive="base">
                                        <p:cTn id="71" dur="1500" fill="hold"/>
                                        <p:tgtEl>
                                          <p:spTgt spid="294"/>
                                        </p:tgtEl>
                                        <p:attrNameLst>
                                          <p:attrName>ppt_x</p:attrName>
                                        </p:attrNameLst>
                                      </p:cBhvr>
                                      <p:tavLst>
                                        <p:tav tm="0">
                                          <p:val>
                                            <p:strVal val="1+#ppt_w/2"/>
                                          </p:val>
                                        </p:tav>
                                        <p:tav tm="100000">
                                          <p:val>
                                            <p:strVal val="#ppt_x"/>
                                          </p:val>
                                        </p:tav>
                                      </p:tavLst>
                                    </p:anim>
                                    <p:anim calcmode="lin" valueType="num">
                                      <p:cBhvr additive="base">
                                        <p:cTn id="72" dur="1500" fill="hold"/>
                                        <p:tgtEl>
                                          <p:spTgt spid="294"/>
                                        </p:tgtEl>
                                        <p:attrNameLst>
                                          <p:attrName>ppt_y</p:attrName>
                                        </p:attrNameLst>
                                      </p:cBhvr>
                                      <p:tavLst>
                                        <p:tav tm="0">
                                          <p:val>
                                            <p:strVal val="1+#ppt_h/2"/>
                                          </p:val>
                                        </p:tav>
                                        <p:tav tm="100000">
                                          <p:val>
                                            <p:strVal val="#ppt_y"/>
                                          </p:val>
                                        </p:tav>
                                      </p:tavLst>
                                    </p:anim>
                                  </p:childTnLst>
                                </p:cTn>
                              </p:par>
                              <p:par>
                                <p:cTn id="73" presetID="2" presetClass="entr" presetSubtype="6" accel="14000" decel="86000" fill="hold" nodeType="withEffect">
                                  <p:stCondLst>
                                    <p:cond delay="1100"/>
                                  </p:stCondLst>
                                  <p:childTnLst>
                                    <p:set>
                                      <p:cBhvr>
                                        <p:cTn id="74" dur="1" fill="hold">
                                          <p:stCondLst>
                                            <p:cond delay="0"/>
                                          </p:stCondLst>
                                        </p:cTn>
                                        <p:tgtEl>
                                          <p:spTgt spid="302"/>
                                        </p:tgtEl>
                                        <p:attrNameLst>
                                          <p:attrName>style.visibility</p:attrName>
                                        </p:attrNameLst>
                                      </p:cBhvr>
                                      <p:to>
                                        <p:strVal val="visible"/>
                                      </p:to>
                                    </p:set>
                                    <p:anim calcmode="lin" valueType="num">
                                      <p:cBhvr additive="base">
                                        <p:cTn id="75" dur="1500" fill="hold"/>
                                        <p:tgtEl>
                                          <p:spTgt spid="302"/>
                                        </p:tgtEl>
                                        <p:attrNameLst>
                                          <p:attrName>ppt_x</p:attrName>
                                        </p:attrNameLst>
                                      </p:cBhvr>
                                      <p:tavLst>
                                        <p:tav tm="0">
                                          <p:val>
                                            <p:strVal val="1+#ppt_w/2"/>
                                          </p:val>
                                        </p:tav>
                                        <p:tav tm="100000">
                                          <p:val>
                                            <p:strVal val="#ppt_x"/>
                                          </p:val>
                                        </p:tav>
                                      </p:tavLst>
                                    </p:anim>
                                    <p:anim calcmode="lin" valueType="num">
                                      <p:cBhvr additive="base">
                                        <p:cTn id="76" dur="1500" fill="hold"/>
                                        <p:tgtEl>
                                          <p:spTgt spid="302"/>
                                        </p:tgtEl>
                                        <p:attrNameLst>
                                          <p:attrName>ppt_y</p:attrName>
                                        </p:attrNameLst>
                                      </p:cBhvr>
                                      <p:tavLst>
                                        <p:tav tm="0">
                                          <p:val>
                                            <p:strVal val="1+#ppt_h/2"/>
                                          </p:val>
                                        </p:tav>
                                        <p:tav tm="100000">
                                          <p:val>
                                            <p:strVal val="#ppt_y"/>
                                          </p:val>
                                        </p:tav>
                                      </p:tavLst>
                                    </p:anim>
                                  </p:childTnLst>
                                </p:cTn>
                              </p:par>
                              <p:par>
                                <p:cTn id="77" presetID="2" presetClass="entr" presetSubtype="6" accel="14000" decel="86000" fill="hold" nodeType="withEffect">
                                  <p:stCondLst>
                                    <p:cond delay="1400"/>
                                  </p:stCondLst>
                                  <p:childTnLst>
                                    <p:set>
                                      <p:cBhvr>
                                        <p:cTn id="78" dur="1" fill="hold">
                                          <p:stCondLst>
                                            <p:cond delay="0"/>
                                          </p:stCondLst>
                                        </p:cTn>
                                        <p:tgtEl>
                                          <p:spTgt spid="295"/>
                                        </p:tgtEl>
                                        <p:attrNameLst>
                                          <p:attrName>style.visibility</p:attrName>
                                        </p:attrNameLst>
                                      </p:cBhvr>
                                      <p:to>
                                        <p:strVal val="visible"/>
                                      </p:to>
                                    </p:set>
                                    <p:anim calcmode="lin" valueType="num">
                                      <p:cBhvr additive="base">
                                        <p:cTn id="79" dur="1500" fill="hold"/>
                                        <p:tgtEl>
                                          <p:spTgt spid="295"/>
                                        </p:tgtEl>
                                        <p:attrNameLst>
                                          <p:attrName>ppt_x</p:attrName>
                                        </p:attrNameLst>
                                      </p:cBhvr>
                                      <p:tavLst>
                                        <p:tav tm="0">
                                          <p:val>
                                            <p:strVal val="1+#ppt_w/2"/>
                                          </p:val>
                                        </p:tav>
                                        <p:tav tm="100000">
                                          <p:val>
                                            <p:strVal val="#ppt_x"/>
                                          </p:val>
                                        </p:tav>
                                      </p:tavLst>
                                    </p:anim>
                                    <p:anim calcmode="lin" valueType="num">
                                      <p:cBhvr additive="base">
                                        <p:cTn id="80" dur="1500" fill="hold"/>
                                        <p:tgtEl>
                                          <p:spTgt spid="295"/>
                                        </p:tgtEl>
                                        <p:attrNameLst>
                                          <p:attrName>ppt_y</p:attrName>
                                        </p:attrNameLst>
                                      </p:cBhvr>
                                      <p:tavLst>
                                        <p:tav tm="0">
                                          <p:val>
                                            <p:strVal val="1+#ppt_h/2"/>
                                          </p:val>
                                        </p:tav>
                                        <p:tav tm="100000">
                                          <p:val>
                                            <p:strVal val="#ppt_y"/>
                                          </p:val>
                                        </p:tav>
                                      </p:tavLst>
                                    </p:anim>
                                  </p:childTnLst>
                                </p:cTn>
                              </p:par>
                              <p:par>
                                <p:cTn id="81" presetID="2" presetClass="entr" presetSubtype="6" accel="14000" decel="86000" fill="hold" nodeType="withEffect">
                                  <p:stCondLst>
                                    <p:cond delay="1800"/>
                                  </p:stCondLst>
                                  <p:childTnLst>
                                    <p:set>
                                      <p:cBhvr>
                                        <p:cTn id="82" dur="1" fill="hold">
                                          <p:stCondLst>
                                            <p:cond delay="0"/>
                                          </p:stCondLst>
                                        </p:cTn>
                                        <p:tgtEl>
                                          <p:spTgt spid="300"/>
                                        </p:tgtEl>
                                        <p:attrNameLst>
                                          <p:attrName>style.visibility</p:attrName>
                                        </p:attrNameLst>
                                      </p:cBhvr>
                                      <p:to>
                                        <p:strVal val="visible"/>
                                      </p:to>
                                    </p:set>
                                    <p:anim calcmode="lin" valueType="num">
                                      <p:cBhvr additive="base">
                                        <p:cTn id="83" dur="1500" fill="hold"/>
                                        <p:tgtEl>
                                          <p:spTgt spid="300"/>
                                        </p:tgtEl>
                                        <p:attrNameLst>
                                          <p:attrName>ppt_x</p:attrName>
                                        </p:attrNameLst>
                                      </p:cBhvr>
                                      <p:tavLst>
                                        <p:tav tm="0">
                                          <p:val>
                                            <p:strVal val="1+#ppt_w/2"/>
                                          </p:val>
                                        </p:tav>
                                        <p:tav tm="100000">
                                          <p:val>
                                            <p:strVal val="#ppt_x"/>
                                          </p:val>
                                        </p:tav>
                                      </p:tavLst>
                                    </p:anim>
                                    <p:anim calcmode="lin" valueType="num">
                                      <p:cBhvr additive="base">
                                        <p:cTn id="84" dur="1500" fill="hold"/>
                                        <p:tgtEl>
                                          <p:spTgt spid="300"/>
                                        </p:tgtEl>
                                        <p:attrNameLst>
                                          <p:attrName>ppt_y</p:attrName>
                                        </p:attrNameLst>
                                      </p:cBhvr>
                                      <p:tavLst>
                                        <p:tav tm="0">
                                          <p:val>
                                            <p:strVal val="1+#ppt_h/2"/>
                                          </p:val>
                                        </p:tav>
                                        <p:tav tm="100000">
                                          <p:val>
                                            <p:strVal val="#ppt_y"/>
                                          </p:val>
                                        </p:tav>
                                      </p:tavLst>
                                    </p:anim>
                                  </p:childTnLst>
                                </p:cTn>
                              </p:par>
                              <p:par>
                                <p:cTn id="85" presetID="2" presetClass="entr" presetSubtype="6" accel="14000" decel="86000" fill="hold" nodeType="withEffect">
                                  <p:stCondLst>
                                    <p:cond delay="1800"/>
                                  </p:stCondLst>
                                  <p:childTnLst>
                                    <p:set>
                                      <p:cBhvr>
                                        <p:cTn id="86" dur="1" fill="hold">
                                          <p:stCondLst>
                                            <p:cond delay="0"/>
                                          </p:stCondLst>
                                        </p:cTn>
                                        <p:tgtEl>
                                          <p:spTgt spid="299"/>
                                        </p:tgtEl>
                                        <p:attrNameLst>
                                          <p:attrName>style.visibility</p:attrName>
                                        </p:attrNameLst>
                                      </p:cBhvr>
                                      <p:to>
                                        <p:strVal val="visible"/>
                                      </p:to>
                                    </p:set>
                                    <p:anim calcmode="lin" valueType="num">
                                      <p:cBhvr additive="base">
                                        <p:cTn id="87" dur="1500" fill="hold"/>
                                        <p:tgtEl>
                                          <p:spTgt spid="299"/>
                                        </p:tgtEl>
                                        <p:attrNameLst>
                                          <p:attrName>ppt_x</p:attrName>
                                        </p:attrNameLst>
                                      </p:cBhvr>
                                      <p:tavLst>
                                        <p:tav tm="0">
                                          <p:val>
                                            <p:strVal val="1+#ppt_w/2"/>
                                          </p:val>
                                        </p:tav>
                                        <p:tav tm="100000">
                                          <p:val>
                                            <p:strVal val="#ppt_x"/>
                                          </p:val>
                                        </p:tav>
                                      </p:tavLst>
                                    </p:anim>
                                    <p:anim calcmode="lin" valueType="num">
                                      <p:cBhvr additive="base">
                                        <p:cTn id="88" dur="1500" fill="hold"/>
                                        <p:tgtEl>
                                          <p:spTgt spid="299"/>
                                        </p:tgtEl>
                                        <p:attrNameLst>
                                          <p:attrName>ppt_y</p:attrName>
                                        </p:attrNameLst>
                                      </p:cBhvr>
                                      <p:tavLst>
                                        <p:tav tm="0">
                                          <p:val>
                                            <p:strVal val="1+#ppt_h/2"/>
                                          </p:val>
                                        </p:tav>
                                        <p:tav tm="100000">
                                          <p:val>
                                            <p:strVal val="#ppt_y"/>
                                          </p:val>
                                        </p:tav>
                                      </p:tavLst>
                                    </p:anim>
                                  </p:childTnLst>
                                </p:cTn>
                              </p:par>
                              <p:par>
                                <p:cTn id="89" presetID="2" presetClass="entr" presetSubtype="6" accel="14000" decel="86000" fill="hold" nodeType="withEffect">
                                  <p:stCondLst>
                                    <p:cond delay="2000"/>
                                  </p:stCondLst>
                                  <p:childTnLst>
                                    <p:set>
                                      <p:cBhvr>
                                        <p:cTn id="90" dur="1" fill="hold">
                                          <p:stCondLst>
                                            <p:cond delay="0"/>
                                          </p:stCondLst>
                                        </p:cTn>
                                        <p:tgtEl>
                                          <p:spTgt spid="301"/>
                                        </p:tgtEl>
                                        <p:attrNameLst>
                                          <p:attrName>style.visibility</p:attrName>
                                        </p:attrNameLst>
                                      </p:cBhvr>
                                      <p:to>
                                        <p:strVal val="visible"/>
                                      </p:to>
                                    </p:set>
                                    <p:anim calcmode="lin" valueType="num">
                                      <p:cBhvr additive="base">
                                        <p:cTn id="91" dur="1500" fill="hold"/>
                                        <p:tgtEl>
                                          <p:spTgt spid="301"/>
                                        </p:tgtEl>
                                        <p:attrNameLst>
                                          <p:attrName>ppt_x</p:attrName>
                                        </p:attrNameLst>
                                      </p:cBhvr>
                                      <p:tavLst>
                                        <p:tav tm="0">
                                          <p:val>
                                            <p:strVal val="1+#ppt_w/2"/>
                                          </p:val>
                                        </p:tav>
                                        <p:tav tm="100000">
                                          <p:val>
                                            <p:strVal val="#ppt_x"/>
                                          </p:val>
                                        </p:tav>
                                      </p:tavLst>
                                    </p:anim>
                                    <p:anim calcmode="lin" valueType="num">
                                      <p:cBhvr additive="base">
                                        <p:cTn id="92" dur="1500" fill="hold"/>
                                        <p:tgtEl>
                                          <p:spTgt spid="3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p:bldP spid="319" grpId="0" animBg="1"/>
      <p:bldP spid="320" grpId="0" animBg="1"/>
      <p:bldP spid="309" grpId="0"/>
      <p:bldP spid="310" grpId="0"/>
      <p:bldP spid="311" grpId="0"/>
      <p:bldP spid="312" grpId="0"/>
      <p:bldP spid="313" grpId="0"/>
      <p:bldP spid="314" grpId="0"/>
      <p:bldP spid="315" grpId="0"/>
      <p:bldP spid="3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396124" y="2697224"/>
            <a:ext cx="1541446" cy="156966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01</a:t>
            </a:r>
          </a:p>
        </p:txBody>
      </p:sp>
      <p:sp>
        <p:nvSpPr>
          <p:cNvPr id="7" name="矩形 22"/>
          <p:cNvSpPr txBox="1"/>
          <p:nvPr/>
        </p:nvSpPr>
        <p:spPr>
          <a:xfrm>
            <a:off x="2313031" y="1411157"/>
            <a:ext cx="4606387" cy="707886"/>
          </a:xfrm>
          <a:prstGeom prst="rect">
            <a:avLst/>
          </a:prstGeom>
          <a:ln w="12700">
            <a:miter lim="400000"/>
          </a:ln>
        </p:spPr>
        <p:txBody>
          <a:bodyPr wrap="non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r>
              <a:rPr lang="zh-CN" altLang="en-US" sz="40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集成电路市场概况</a:t>
            </a:r>
          </a:p>
        </p:txBody>
      </p:sp>
      <p:sp>
        <p:nvSpPr>
          <p:cNvPr id="8" name="TextBox 24"/>
          <p:cNvSpPr txBox="1"/>
          <p:nvPr/>
        </p:nvSpPr>
        <p:spPr>
          <a:xfrm>
            <a:off x="2294878" y="2229335"/>
            <a:ext cx="4106493" cy="2322479"/>
          </a:xfrm>
          <a:prstGeom prst="rect">
            <a:avLst/>
          </a:prstGeom>
          <a:noFill/>
        </p:spPr>
        <p:txBody>
          <a:bodyPr wrap="square" lIns="91423" tIns="45712" rIns="91423" bIns="45712" rtlCol="0">
            <a:spAutoFit/>
          </a:bodyPr>
          <a:lstStyle/>
          <a:p>
            <a:pPr lvl="0" defTabSz="1217930">
              <a:lnSpc>
                <a:spcPct val="150000"/>
              </a:lnSpc>
              <a:defRPr/>
            </a:pP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近两年</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全球集成电路市场高速发展</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创下近</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7</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年以来的新高。分析表明</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进入</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2018</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年</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由于对世界集成电路市场持续快速发展的形势普遍看好</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,WSTS</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Gartner</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及</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IC Insights</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等分析机构都不约而同地调高了对世界集成电路市场的增长预期。随着数据中心、人工智能</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(AI)</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、物联网等领域的快速发展</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对集成电路的需求也急剧增加</a:t>
            </a:r>
            <a:r>
              <a:rPr lang="en-US" altLang="zh-CN"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a:t>
            </a:r>
            <a:r>
              <a:rPr lang="zh-CN" altLang="en-US" sz="14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出现了供不应求的现象。</a:t>
            </a:r>
            <a:endParaRPr kumimoji="0" lang="zh-CN" altLang="en-US" sz="1400" b="0" i="0" u="none" strike="noStrike" kern="1200" cap="none" spc="0" normalizeH="0" baseline="0" noProof="0" dirty="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endParaRPr>
          </a:p>
        </p:txBody>
      </p:sp>
      <p:pic>
        <p:nvPicPr>
          <p:cNvPr id="16" name="图片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4">
            <a:alphaModFix amt="60000"/>
          </a:blip>
          <a:srcRect t="30472" b="36741"/>
          <a:stretch>
            <a:fillRect/>
          </a:stretch>
        </p:blipFill>
        <p:spPr>
          <a:xfrm>
            <a:off x="0" y="2973070"/>
            <a:ext cx="8371840" cy="4117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1+#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45"/>
          <p:cNvSpPr/>
          <p:nvPr/>
        </p:nvSpPr>
        <p:spPr>
          <a:xfrm>
            <a:off x="6506484" y="606519"/>
            <a:ext cx="3317122" cy="21572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3" name="Rectangle: Rounded Corners 46"/>
          <p:cNvSpPr/>
          <p:nvPr/>
        </p:nvSpPr>
        <p:spPr>
          <a:xfrm>
            <a:off x="6506484" y="606519"/>
            <a:ext cx="1567375" cy="24347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4" name="TextBox 47"/>
          <p:cNvSpPr txBox="1"/>
          <p:nvPr/>
        </p:nvSpPr>
        <p:spPr>
          <a:xfrm>
            <a:off x="5678552" y="529716"/>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2015</a:t>
            </a:r>
          </a:p>
        </p:txBody>
      </p:sp>
      <p:sp>
        <p:nvSpPr>
          <p:cNvPr id="5" name="Rectangle: Rounded Corners 48"/>
          <p:cNvSpPr/>
          <p:nvPr/>
        </p:nvSpPr>
        <p:spPr>
          <a:xfrm>
            <a:off x="6506484" y="1318002"/>
            <a:ext cx="3317122" cy="21572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6" name="Rectangle: Rounded Corners 49"/>
          <p:cNvSpPr/>
          <p:nvPr/>
        </p:nvSpPr>
        <p:spPr>
          <a:xfrm>
            <a:off x="6506485" y="1318002"/>
            <a:ext cx="1821086" cy="24347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7" name="TextBox 50"/>
          <p:cNvSpPr txBox="1"/>
          <p:nvPr/>
        </p:nvSpPr>
        <p:spPr>
          <a:xfrm>
            <a:off x="5636584" y="1264331"/>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2016</a:t>
            </a:r>
          </a:p>
        </p:txBody>
      </p:sp>
      <p:sp>
        <p:nvSpPr>
          <p:cNvPr id="8" name="Rectangle: Rounded Corners 54"/>
          <p:cNvSpPr/>
          <p:nvPr/>
        </p:nvSpPr>
        <p:spPr>
          <a:xfrm>
            <a:off x="6506484" y="2029484"/>
            <a:ext cx="3317122" cy="21572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9" name="Rectangle: Rounded Corners 59"/>
          <p:cNvSpPr/>
          <p:nvPr/>
        </p:nvSpPr>
        <p:spPr>
          <a:xfrm>
            <a:off x="6506485" y="2029484"/>
            <a:ext cx="2196644" cy="24175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10" name="TextBox 61"/>
          <p:cNvSpPr txBox="1"/>
          <p:nvPr/>
        </p:nvSpPr>
        <p:spPr>
          <a:xfrm>
            <a:off x="5678552" y="1952681"/>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2017</a:t>
            </a:r>
          </a:p>
        </p:txBody>
      </p:sp>
      <p:sp>
        <p:nvSpPr>
          <p:cNvPr id="11" name="Rectangle: Rounded Corners 66"/>
          <p:cNvSpPr/>
          <p:nvPr/>
        </p:nvSpPr>
        <p:spPr>
          <a:xfrm>
            <a:off x="6524301" y="2680251"/>
            <a:ext cx="3317122" cy="21572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 name="Rectangle: Rounded Corners 68"/>
          <p:cNvSpPr/>
          <p:nvPr/>
        </p:nvSpPr>
        <p:spPr>
          <a:xfrm>
            <a:off x="6506484" y="2680250"/>
            <a:ext cx="2613023" cy="215726"/>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p>
        </p:txBody>
      </p:sp>
      <p:sp>
        <p:nvSpPr>
          <p:cNvPr id="13" name="TextBox 69"/>
          <p:cNvSpPr txBox="1"/>
          <p:nvPr/>
        </p:nvSpPr>
        <p:spPr>
          <a:xfrm>
            <a:off x="5696369" y="2603448"/>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2018</a:t>
            </a:r>
          </a:p>
        </p:txBody>
      </p:sp>
      <p:sp>
        <p:nvSpPr>
          <p:cNvPr id="14" name="Rectangle: Rounded Corners 70"/>
          <p:cNvSpPr/>
          <p:nvPr/>
        </p:nvSpPr>
        <p:spPr>
          <a:xfrm>
            <a:off x="6524301" y="3391734"/>
            <a:ext cx="3317122" cy="21572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5" name="Rectangle: Rounded Corners 71"/>
          <p:cNvSpPr/>
          <p:nvPr/>
        </p:nvSpPr>
        <p:spPr>
          <a:xfrm>
            <a:off x="6524301" y="3391734"/>
            <a:ext cx="1966555" cy="23596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16" name="TextBox 72"/>
          <p:cNvSpPr txBox="1"/>
          <p:nvPr/>
        </p:nvSpPr>
        <p:spPr>
          <a:xfrm>
            <a:off x="5696369" y="3314931"/>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2019</a:t>
            </a:r>
          </a:p>
        </p:txBody>
      </p:sp>
      <p:sp>
        <p:nvSpPr>
          <p:cNvPr id="17" name="Rectangle: Rounded Corners 73"/>
          <p:cNvSpPr/>
          <p:nvPr/>
        </p:nvSpPr>
        <p:spPr>
          <a:xfrm>
            <a:off x="6524301" y="4103216"/>
            <a:ext cx="3317122" cy="21572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8" name="Rectangle: Rounded Corners 74"/>
          <p:cNvSpPr/>
          <p:nvPr/>
        </p:nvSpPr>
        <p:spPr>
          <a:xfrm>
            <a:off x="6524301" y="4103215"/>
            <a:ext cx="2423755" cy="215726"/>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19" name="TextBox 75"/>
          <p:cNvSpPr txBox="1"/>
          <p:nvPr/>
        </p:nvSpPr>
        <p:spPr>
          <a:xfrm>
            <a:off x="5696369" y="4026413"/>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2020</a:t>
            </a:r>
          </a:p>
        </p:txBody>
      </p:sp>
      <p:sp>
        <p:nvSpPr>
          <p:cNvPr id="20" name="TextBox 7"/>
          <p:cNvSpPr txBox="1"/>
          <p:nvPr/>
        </p:nvSpPr>
        <p:spPr>
          <a:xfrm>
            <a:off x="908364" y="1133477"/>
            <a:ext cx="4288353" cy="584775"/>
          </a:xfrm>
          <a:prstGeom prst="rect">
            <a:avLst/>
          </a:prstGeom>
          <a:noFill/>
        </p:spPr>
        <p:txBody>
          <a:bodyPr wrap="none" rtlCol="0">
            <a:spAutoFit/>
          </a:bodyPr>
          <a:lstStyle/>
          <a:p>
            <a:pPr algn="l"/>
            <a:r>
              <a:rPr lang="zh-CN" altLang="en-US" sz="3200" b="0" i="0" dirty="0">
                <a:solidFill>
                  <a:srgbClr val="3F4B5C"/>
                </a:solidFill>
                <a:effectLst/>
                <a:latin typeface="+mj-ea"/>
                <a:ea typeface="+mj-ea"/>
              </a:rPr>
              <a:t>全球集成电路市场规模</a:t>
            </a:r>
            <a:endParaRPr lang="zh-CN" altLang="en-US" sz="3200" dirty="0">
              <a:solidFill>
                <a:schemeClr val="tx1">
                  <a:lumMod val="75000"/>
                  <a:lumOff val="25000"/>
                </a:schemeClr>
              </a:solidFill>
              <a:latin typeface="+mj-ea"/>
              <a:ea typeface="+mj-ea"/>
            </a:endParaRPr>
          </a:p>
        </p:txBody>
      </p:sp>
      <p:grpSp>
        <p:nvGrpSpPr>
          <p:cNvPr id="24" name="Group 23"/>
          <p:cNvGrpSpPr/>
          <p:nvPr/>
        </p:nvGrpSpPr>
        <p:grpSpPr>
          <a:xfrm>
            <a:off x="553148" y="534688"/>
            <a:ext cx="11640226" cy="6323312"/>
            <a:chOff x="553148" y="534688"/>
            <a:chExt cx="11640226" cy="6323312"/>
          </a:xfrm>
        </p:grpSpPr>
        <p:grpSp>
          <p:nvGrpSpPr>
            <p:cNvPr id="25" name="Group 63"/>
            <p:cNvGrpSpPr/>
            <p:nvPr/>
          </p:nvGrpSpPr>
          <p:grpSpPr>
            <a:xfrm>
              <a:off x="553148" y="534688"/>
              <a:ext cx="3253392" cy="547070"/>
              <a:chOff x="9454548" y="259790"/>
              <a:chExt cx="3253392" cy="547070"/>
            </a:xfrm>
            <a:gradFill>
              <a:gsLst>
                <a:gs pos="0">
                  <a:schemeClr val="accent1"/>
                </a:gs>
                <a:gs pos="100000">
                  <a:schemeClr val="accent2"/>
                </a:gs>
              </a:gsLst>
              <a:lin ang="0" scaled="1"/>
            </a:gradFill>
          </p:grpSpPr>
          <p:grpSp>
            <p:nvGrpSpPr>
              <p:cNvPr id="28" name="Group 64"/>
              <p:cNvGrpSpPr/>
              <p:nvPr/>
            </p:nvGrpSpPr>
            <p:grpSpPr>
              <a:xfrm>
                <a:off x="9454548" y="259790"/>
                <a:ext cx="3253392" cy="547070"/>
                <a:chOff x="9454548" y="259790"/>
                <a:chExt cx="3253392" cy="547070"/>
              </a:xfrm>
              <a:grpFill/>
            </p:grpSpPr>
            <p:sp>
              <p:nvSpPr>
                <p:cNvPr id="30" name="Rectangle: Rounded Corners 71"/>
                <p:cNvSpPr/>
                <p:nvPr/>
              </p:nvSpPr>
              <p:spPr>
                <a:xfrm>
                  <a:off x="10004830" y="259790"/>
                  <a:ext cx="270311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1"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9"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6" name="文本框 49"/>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集成电路市场概况</a:t>
              </a:r>
            </a:p>
          </p:txBody>
        </p:sp>
        <p:sp>
          <p:nvSpPr>
            <p:cNvPr id="27"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21" name="Rectangle: Rounded Corners 73">
            <a:extLst>
              <a:ext uri="{FF2B5EF4-FFF2-40B4-BE49-F238E27FC236}">
                <a16:creationId xmlns:a16="http://schemas.microsoft.com/office/drawing/2014/main" id="{C8FB41D3-BF9F-93EA-D44E-E90CFE7CCE9C}"/>
              </a:ext>
            </a:extLst>
          </p:cNvPr>
          <p:cNvSpPr/>
          <p:nvPr/>
        </p:nvSpPr>
        <p:spPr>
          <a:xfrm>
            <a:off x="6521578" y="4794461"/>
            <a:ext cx="3317122" cy="21572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3" name="Rectangle: Rounded Corners 74">
            <a:extLst>
              <a:ext uri="{FF2B5EF4-FFF2-40B4-BE49-F238E27FC236}">
                <a16:creationId xmlns:a16="http://schemas.microsoft.com/office/drawing/2014/main" id="{A752629D-26D0-70D2-36C5-1AA708214963}"/>
              </a:ext>
            </a:extLst>
          </p:cNvPr>
          <p:cNvSpPr/>
          <p:nvPr/>
        </p:nvSpPr>
        <p:spPr>
          <a:xfrm>
            <a:off x="6521579" y="4794460"/>
            <a:ext cx="2965322" cy="234776"/>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34" name="TextBox 75">
            <a:extLst>
              <a:ext uri="{FF2B5EF4-FFF2-40B4-BE49-F238E27FC236}">
                <a16:creationId xmlns:a16="http://schemas.microsoft.com/office/drawing/2014/main" id="{B4A46D75-8D87-E67E-C710-A2C5AF9CA013}"/>
              </a:ext>
            </a:extLst>
          </p:cNvPr>
          <p:cNvSpPr txBox="1"/>
          <p:nvPr/>
        </p:nvSpPr>
        <p:spPr>
          <a:xfrm>
            <a:off x="5693646" y="4717658"/>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2021</a:t>
            </a:r>
          </a:p>
        </p:txBody>
      </p:sp>
      <p:sp>
        <p:nvSpPr>
          <p:cNvPr id="35" name="Rectangle: Rounded Corners 73">
            <a:extLst>
              <a:ext uri="{FF2B5EF4-FFF2-40B4-BE49-F238E27FC236}">
                <a16:creationId xmlns:a16="http://schemas.microsoft.com/office/drawing/2014/main" id="{639F0BAB-AC66-E60A-32CE-925829094093}"/>
              </a:ext>
            </a:extLst>
          </p:cNvPr>
          <p:cNvSpPr/>
          <p:nvPr/>
        </p:nvSpPr>
        <p:spPr>
          <a:xfrm>
            <a:off x="6529741" y="5472097"/>
            <a:ext cx="3317122" cy="21572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6" name="Rectangle: Rounded Corners 74">
            <a:extLst>
              <a:ext uri="{FF2B5EF4-FFF2-40B4-BE49-F238E27FC236}">
                <a16:creationId xmlns:a16="http://schemas.microsoft.com/office/drawing/2014/main" id="{18D693D1-CCE4-6A7B-AD92-66D41256CB9C}"/>
              </a:ext>
            </a:extLst>
          </p:cNvPr>
          <p:cNvSpPr/>
          <p:nvPr/>
        </p:nvSpPr>
        <p:spPr>
          <a:xfrm>
            <a:off x="6529742" y="5472097"/>
            <a:ext cx="3375192" cy="234776"/>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37" name="TextBox 75">
            <a:extLst>
              <a:ext uri="{FF2B5EF4-FFF2-40B4-BE49-F238E27FC236}">
                <a16:creationId xmlns:a16="http://schemas.microsoft.com/office/drawing/2014/main" id="{EC89BBF5-6037-BB6C-DE27-1B999482E504}"/>
              </a:ext>
            </a:extLst>
          </p:cNvPr>
          <p:cNvSpPr txBox="1"/>
          <p:nvPr/>
        </p:nvSpPr>
        <p:spPr>
          <a:xfrm>
            <a:off x="5701809" y="5395294"/>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2022</a:t>
            </a:r>
          </a:p>
        </p:txBody>
      </p:sp>
      <p:sp>
        <p:nvSpPr>
          <p:cNvPr id="38" name="TextBox 47">
            <a:extLst>
              <a:ext uri="{FF2B5EF4-FFF2-40B4-BE49-F238E27FC236}">
                <a16:creationId xmlns:a16="http://schemas.microsoft.com/office/drawing/2014/main" id="{B8850352-81BE-29AA-D3B7-C0A42D9FE059}"/>
              </a:ext>
            </a:extLst>
          </p:cNvPr>
          <p:cNvSpPr txBox="1"/>
          <p:nvPr/>
        </p:nvSpPr>
        <p:spPr>
          <a:xfrm>
            <a:off x="9904933" y="535159"/>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2745</a:t>
            </a:r>
          </a:p>
        </p:txBody>
      </p:sp>
      <p:sp>
        <p:nvSpPr>
          <p:cNvPr id="39" name="TextBox 50">
            <a:extLst>
              <a:ext uri="{FF2B5EF4-FFF2-40B4-BE49-F238E27FC236}">
                <a16:creationId xmlns:a16="http://schemas.microsoft.com/office/drawing/2014/main" id="{7796E2E6-A54D-3D90-1C43-210C40C38356}"/>
              </a:ext>
            </a:extLst>
          </p:cNvPr>
          <p:cNvSpPr txBox="1"/>
          <p:nvPr/>
        </p:nvSpPr>
        <p:spPr>
          <a:xfrm>
            <a:off x="9904933" y="1246642"/>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2767</a:t>
            </a:r>
          </a:p>
        </p:txBody>
      </p:sp>
      <p:sp>
        <p:nvSpPr>
          <p:cNvPr id="40" name="TextBox 61">
            <a:extLst>
              <a:ext uri="{FF2B5EF4-FFF2-40B4-BE49-F238E27FC236}">
                <a16:creationId xmlns:a16="http://schemas.microsoft.com/office/drawing/2014/main" id="{9DC4BF9A-6828-78DE-7E88-B56816CDDB6F}"/>
              </a:ext>
            </a:extLst>
          </p:cNvPr>
          <p:cNvSpPr txBox="1"/>
          <p:nvPr/>
        </p:nvSpPr>
        <p:spPr>
          <a:xfrm>
            <a:off x="9904933" y="1958124"/>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3432</a:t>
            </a:r>
          </a:p>
        </p:txBody>
      </p:sp>
      <p:sp>
        <p:nvSpPr>
          <p:cNvPr id="41" name="TextBox 69">
            <a:extLst>
              <a:ext uri="{FF2B5EF4-FFF2-40B4-BE49-F238E27FC236}">
                <a16:creationId xmlns:a16="http://schemas.microsoft.com/office/drawing/2014/main" id="{85169193-A9B0-B0A3-B316-A8671B903682}"/>
              </a:ext>
            </a:extLst>
          </p:cNvPr>
          <p:cNvSpPr txBox="1"/>
          <p:nvPr/>
        </p:nvSpPr>
        <p:spPr>
          <a:xfrm>
            <a:off x="9922750" y="2608891"/>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3933</a:t>
            </a:r>
          </a:p>
        </p:txBody>
      </p:sp>
      <p:sp>
        <p:nvSpPr>
          <p:cNvPr id="42" name="TextBox 72">
            <a:extLst>
              <a:ext uri="{FF2B5EF4-FFF2-40B4-BE49-F238E27FC236}">
                <a16:creationId xmlns:a16="http://schemas.microsoft.com/office/drawing/2014/main" id="{784C1355-AD63-91F1-34C1-DFD361DD2D96}"/>
              </a:ext>
            </a:extLst>
          </p:cNvPr>
          <p:cNvSpPr txBox="1"/>
          <p:nvPr/>
        </p:nvSpPr>
        <p:spPr>
          <a:xfrm>
            <a:off x="9922750" y="3320374"/>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3334</a:t>
            </a:r>
          </a:p>
        </p:txBody>
      </p:sp>
      <p:sp>
        <p:nvSpPr>
          <p:cNvPr id="43" name="TextBox 75">
            <a:extLst>
              <a:ext uri="{FF2B5EF4-FFF2-40B4-BE49-F238E27FC236}">
                <a16:creationId xmlns:a16="http://schemas.microsoft.com/office/drawing/2014/main" id="{10E5D394-4AED-D180-E68F-BD25E8B747BA}"/>
              </a:ext>
            </a:extLst>
          </p:cNvPr>
          <p:cNvSpPr txBox="1"/>
          <p:nvPr/>
        </p:nvSpPr>
        <p:spPr>
          <a:xfrm>
            <a:off x="9922750" y="4031856"/>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3612</a:t>
            </a:r>
          </a:p>
        </p:txBody>
      </p:sp>
      <p:sp>
        <p:nvSpPr>
          <p:cNvPr id="44" name="TextBox 75">
            <a:extLst>
              <a:ext uri="{FF2B5EF4-FFF2-40B4-BE49-F238E27FC236}">
                <a16:creationId xmlns:a16="http://schemas.microsoft.com/office/drawing/2014/main" id="{B5BA2554-C508-A975-C940-3074FB3D4780}"/>
              </a:ext>
            </a:extLst>
          </p:cNvPr>
          <p:cNvSpPr txBox="1"/>
          <p:nvPr/>
        </p:nvSpPr>
        <p:spPr>
          <a:xfrm>
            <a:off x="9920027" y="4723101"/>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4630</a:t>
            </a:r>
          </a:p>
        </p:txBody>
      </p:sp>
      <p:sp>
        <p:nvSpPr>
          <p:cNvPr id="45" name="TextBox 75">
            <a:extLst>
              <a:ext uri="{FF2B5EF4-FFF2-40B4-BE49-F238E27FC236}">
                <a16:creationId xmlns:a16="http://schemas.microsoft.com/office/drawing/2014/main" id="{870DE35F-2314-1888-AC62-5B4B331BBA39}"/>
              </a:ext>
            </a:extLst>
          </p:cNvPr>
          <p:cNvSpPr txBox="1"/>
          <p:nvPr/>
        </p:nvSpPr>
        <p:spPr>
          <a:xfrm>
            <a:off x="9928190" y="5400737"/>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5473</a:t>
            </a:r>
          </a:p>
        </p:txBody>
      </p:sp>
      <p:sp>
        <p:nvSpPr>
          <p:cNvPr id="46" name="Rectangle: Rounded Corners 74">
            <a:extLst>
              <a:ext uri="{FF2B5EF4-FFF2-40B4-BE49-F238E27FC236}">
                <a16:creationId xmlns:a16="http://schemas.microsoft.com/office/drawing/2014/main" id="{85888138-68DD-5BA5-DADB-09C04B2465E1}"/>
              </a:ext>
            </a:extLst>
          </p:cNvPr>
          <p:cNvSpPr/>
          <p:nvPr/>
        </p:nvSpPr>
        <p:spPr>
          <a:xfrm>
            <a:off x="6518852" y="6146066"/>
            <a:ext cx="3588534" cy="20034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47" name="TextBox 75">
            <a:extLst>
              <a:ext uri="{FF2B5EF4-FFF2-40B4-BE49-F238E27FC236}">
                <a16:creationId xmlns:a16="http://schemas.microsoft.com/office/drawing/2014/main" id="{FD0E9DAD-0CA5-49D5-5FF9-021A794D301B}"/>
              </a:ext>
            </a:extLst>
          </p:cNvPr>
          <p:cNvSpPr txBox="1"/>
          <p:nvPr/>
        </p:nvSpPr>
        <p:spPr>
          <a:xfrm>
            <a:off x="5537033" y="6053881"/>
            <a:ext cx="851515" cy="369332"/>
          </a:xfrm>
          <a:prstGeom prst="rect">
            <a:avLst/>
          </a:prstGeom>
          <a:noFill/>
        </p:spPr>
        <p:txBody>
          <a:bodyPr wrap="none" rtlCol="0">
            <a:spAutoFit/>
          </a:bodyPr>
          <a:lstStyle/>
          <a:p>
            <a:pPr algn="r"/>
            <a:r>
              <a:rPr lang="en-US" dirty="0">
                <a:solidFill>
                  <a:schemeClr val="tx1">
                    <a:lumMod val="75000"/>
                    <a:lumOff val="25000"/>
                  </a:schemeClr>
                </a:solidFill>
                <a:latin typeface="+mn-ea"/>
              </a:rPr>
              <a:t>2023E</a:t>
            </a:r>
          </a:p>
        </p:txBody>
      </p:sp>
      <p:sp>
        <p:nvSpPr>
          <p:cNvPr id="48" name="TextBox 75">
            <a:extLst>
              <a:ext uri="{FF2B5EF4-FFF2-40B4-BE49-F238E27FC236}">
                <a16:creationId xmlns:a16="http://schemas.microsoft.com/office/drawing/2014/main" id="{DD9DD6F7-61BC-E3B5-69DB-740C59AFECB5}"/>
              </a:ext>
            </a:extLst>
          </p:cNvPr>
          <p:cNvSpPr txBox="1"/>
          <p:nvPr/>
        </p:nvSpPr>
        <p:spPr>
          <a:xfrm>
            <a:off x="10016157" y="6049086"/>
            <a:ext cx="697628" cy="369332"/>
          </a:xfrm>
          <a:prstGeom prst="rect">
            <a:avLst/>
          </a:prstGeom>
          <a:noFill/>
        </p:spPr>
        <p:txBody>
          <a:bodyPr wrap="none" rtlCol="0">
            <a:spAutoFit/>
          </a:bodyPr>
          <a:lstStyle/>
          <a:p>
            <a:pPr algn="r"/>
            <a:r>
              <a:rPr lang="en-US" dirty="0">
                <a:solidFill>
                  <a:schemeClr val="tx1">
                    <a:lumMod val="75000"/>
                    <a:lumOff val="25000"/>
                  </a:schemeClr>
                </a:solidFill>
                <a:latin typeface="+mn-ea"/>
              </a:rPr>
              <a:t>5544</a:t>
            </a:r>
          </a:p>
        </p:txBody>
      </p:sp>
      <p:sp>
        <p:nvSpPr>
          <p:cNvPr id="49" name="TextBox 47">
            <a:extLst>
              <a:ext uri="{FF2B5EF4-FFF2-40B4-BE49-F238E27FC236}">
                <a16:creationId xmlns:a16="http://schemas.microsoft.com/office/drawing/2014/main" id="{A11CA1C3-443F-5753-BA2E-C2B8920FC75E}"/>
              </a:ext>
            </a:extLst>
          </p:cNvPr>
          <p:cNvSpPr txBox="1"/>
          <p:nvPr/>
        </p:nvSpPr>
        <p:spPr>
          <a:xfrm>
            <a:off x="10253747" y="147339"/>
            <a:ext cx="1569660" cy="369332"/>
          </a:xfrm>
          <a:prstGeom prst="rect">
            <a:avLst/>
          </a:prstGeom>
          <a:noFill/>
        </p:spPr>
        <p:txBody>
          <a:bodyPr wrap="none" rtlCol="0">
            <a:spAutoFit/>
          </a:bodyPr>
          <a:lstStyle/>
          <a:p>
            <a:pPr algn="r"/>
            <a:r>
              <a:rPr lang="zh-CN" altLang="en-US" dirty="0">
                <a:solidFill>
                  <a:schemeClr val="tx1">
                    <a:lumMod val="75000"/>
                    <a:lumOff val="25000"/>
                  </a:schemeClr>
                </a:solidFill>
                <a:latin typeface="+mn-ea"/>
              </a:rPr>
              <a:t>单位：亿美元</a:t>
            </a:r>
            <a:endParaRPr lang="en-US" dirty="0">
              <a:solidFill>
                <a:schemeClr val="tx1">
                  <a:lumMod val="75000"/>
                  <a:lumOff val="25000"/>
                </a:schemeClr>
              </a:solidFill>
              <a:latin typeface="+mn-ea"/>
            </a:endParaRPr>
          </a:p>
        </p:txBody>
      </p:sp>
      <p:sp>
        <p:nvSpPr>
          <p:cNvPr id="52" name="TextBox 7">
            <a:extLst>
              <a:ext uri="{FF2B5EF4-FFF2-40B4-BE49-F238E27FC236}">
                <a16:creationId xmlns:a16="http://schemas.microsoft.com/office/drawing/2014/main" id="{DC9D03D9-D8F2-1980-0BA4-9E17F77A5707}"/>
              </a:ext>
            </a:extLst>
          </p:cNvPr>
          <p:cNvSpPr txBox="1"/>
          <p:nvPr/>
        </p:nvSpPr>
        <p:spPr>
          <a:xfrm>
            <a:off x="626205" y="1754205"/>
            <a:ext cx="4852672" cy="7571303"/>
          </a:xfrm>
          <a:prstGeom prst="rect">
            <a:avLst/>
          </a:prstGeom>
          <a:noFill/>
        </p:spPr>
        <p:txBody>
          <a:bodyPr wrap="square" rtlCol="0">
            <a:spAutoFit/>
          </a:bodyPr>
          <a:lstStyle/>
          <a:p>
            <a:pPr algn="l"/>
            <a:r>
              <a:rPr lang="zh-CN" altLang="en-US" b="0" i="0" dirty="0">
                <a:solidFill>
                  <a:srgbClr val="121212"/>
                </a:solidFill>
                <a:effectLst/>
                <a:latin typeface="-apple-system"/>
              </a:rPr>
              <a:t>         </a:t>
            </a:r>
            <a:r>
              <a:rPr lang="zh-CN" altLang="en-US" b="0" i="0" dirty="0">
                <a:solidFill>
                  <a:srgbClr val="121212"/>
                </a:solidFill>
                <a:effectLst/>
                <a:latin typeface="+mn-ea"/>
              </a:rPr>
              <a:t>根据</a:t>
            </a:r>
            <a:r>
              <a:rPr lang="en-US" altLang="zh-CN" b="0" i="0" dirty="0" err="1">
                <a:solidFill>
                  <a:srgbClr val="121212"/>
                </a:solidFill>
                <a:effectLst/>
                <a:latin typeface="+mn-ea"/>
              </a:rPr>
              <a:t>Frost&amp;Sullivan</a:t>
            </a:r>
            <a:r>
              <a:rPr lang="zh-CN" altLang="en-US" b="0" i="0" dirty="0">
                <a:solidFill>
                  <a:srgbClr val="121212"/>
                </a:solidFill>
                <a:effectLst/>
                <a:latin typeface="+mn-ea"/>
              </a:rPr>
              <a:t>数据，</a:t>
            </a:r>
            <a:r>
              <a:rPr lang="en-US" altLang="zh-CN" b="0" i="0" dirty="0">
                <a:solidFill>
                  <a:srgbClr val="121212"/>
                </a:solidFill>
                <a:effectLst/>
                <a:latin typeface="+mn-ea"/>
              </a:rPr>
              <a:t>2020</a:t>
            </a:r>
            <a:r>
              <a:rPr lang="zh-CN" altLang="en-US" b="0" i="0" dirty="0">
                <a:solidFill>
                  <a:srgbClr val="121212"/>
                </a:solidFill>
                <a:effectLst/>
                <a:latin typeface="+mn-ea"/>
              </a:rPr>
              <a:t>年全球集成电路市场规模达到</a:t>
            </a:r>
            <a:r>
              <a:rPr lang="en-US" altLang="zh-CN" b="0" i="0" dirty="0">
                <a:solidFill>
                  <a:srgbClr val="121212"/>
                </a:solidFill>
                <a:effectLst/>
                <a:latin typeface="+mn-ea"/>
              </a:rPr>
              <a:t>3,546</a:t>
            </a:r>
            <a:r>
              <a:rPr lang="zh-CN" altLang="en-US" b="0" i="0" dirty="0">
                <a:solidFill>
                  <a:srgbClr val="121212"/>
                </a:solidFill>
                <a:effectLst/>
                <a:latin typeface="+mn-ea"/>
              </a:rPr>
              <a:t>亿美元，</a:t>
            </a:r>
            <a:r>
              <a:rPr lang="en-US" altLang="zh-CN" b="0" i="0" dirty="0">
                <a:solidFill>
                  <a:srgbClr val="121212"/>
                </a:solidFill>
                <a:effectLst/>
                <a:latin typeface="+mn-ea"/>
              </a:rPr>
              <a:t>2016</a:t>
            </a:r>
            <a:r>
              <a:rPr lang="zh-CN" altLang="en-US" b="0" i="0" dirty="0">
                <a:solidFill>
                  <a:srgbClr val="121212"/>
                </a:solidFill>
                <a:effectLst/>
                <a:latin typeface="+mn-ea"/>
              </a:rPr>
              <a:t>年至</a:t>
            </a:r>
            <a:r>
              <a:rPr lang="en-US" altLang="zh-CN" b="0" i="0" dirty="0">
                <a:solidFill>
                  <a:srgbClr val="121212"/>
                </a:solidFill>
                <a:effectLst/>
                <a:latin typeface="+mn-ea"/>
              </a:rPr>
              <a:t>2020</a:t>
            </a:r>
            <a:r>
              <a:rPr lang="zh-CN" altLang="en-US" b="0" i="0" dirty="0">
                <a:solidFill>
                  <a:srgbClr val="121212"/>
                </a:solidFill>
                <a:effectLst/>
                <a:latin typeface="+mn-ea"/>
              </a:rPr>
              <a:t>年年均复合增速达</a:t>
            </a:r>
            <a:r>
              <a:rPr lang="en-US" altLang="zh-CN" b="0" i="0" dirty="0">
                <a:solidFill>
                  <a:srgbClr val="121212"/>
                </a:solidFill>
                <a:effectLst/>
                <a:latin typeface="+mn-ea"/>
              </a:rPr>
              <a:t>6.4%</a:t>
            </a:r>
            <a:r>
              <a:rPr lang="zh-CN" altLang="en-US" b="0" i="0" dirty="0">
                <a:solidFill>
                  <a:srgbClr val="121212"/>
                </a:solidFill>
                <a:effectLst/>
                <a:latin typeface="+mn-ea"/>
              </a:rPr>
              <a:t>。受终端应用需求影响，近几年全球集成电路市场规模有所波动，其中</a:t>
            </a:r>
            <a:r>
              <a:rPr lang="en-US" altLang="zh-CN" b="0" i="0" dirty="0">
                <a:solidFill>
                  <a:srgbClr val="121212"/>
                </a:solidFill>
                <a:effectLst/>
                <a:latin typeface="+mn-ea"/>
              </a:rPr>
              <a:t>2018</a:t>
            </a:r>
            <a:r>
              <a:rPr lang="zh-CN" altLang="en-US" b="0" i="0" dirty="0">
                <a:solidFill>
                  <a:srgbClr val="121212"/>
                </a:solidFill>
                <a:effectLst/>
                <a:latin typeface="+mn-ea"/>
              </a:rPr>
              <a:t>年全球集成电路市场规模高达</a:t>
            </a:r>
            <a:r>
              <a:rPr lang="en-US" altLang="zh-CN" b="0" i="0" dirty="0">
                <a:solidFill>
                  <a:srgbClr val="121212"/>
                </a:solidFill>
                <a:effectLst/>
                <a:latin typeface="+mn-ea"/>
              </a:rPr>
              <a:t>3,933</a:t>
            </a:r>
            <a:r>
              <a:rPr lang="zh-CN" altLang="en-US" b="0" i="0" dirty="0">
                <a:solidFill>
                  <a:srgbClr val="121212"/>
                </a:solidFill>
                <a:effectLst/>
                <a:latin typeface="+mn-ea"/>
              </a:rPr>
              <a:t>亿美元，主要原因系智能手机等电子产品出货量快速上升，对集成电路产品需求快速增加；而</a:t>
            </a:r>
            <a:r>
              <a:rPr lang="en-US" altLang="zh-CN" b="0" i="0" dirty="0">
                <a:solidFill>
                  <a:srgbClr val="121212"/>
                </a:solidFill>
                <a:effectLst/>
                <a:latin typeface="+mn-ea"/>
              </a:rPr>
              <a:t>2019</a:t>
            </a:r>
            <a:r>
              <a:rPr lang="zh-CN" altLang="en-US" b="0" i="0" dirty="0">
                <a:solidFill>
                  <a:srgbClr val="121212"/>
                </a:solidFill>
                <a:effectLst/>
                <a:latin typeface="+mn-ea"/>
              </a:rPr>
              <a:t>年，受全球</a:t>
            </a:r>
            <a:r>
              <a:rPr lang="en-US" altLang="zh-CN" b="0" i="0" dirty="0">
                <a:solidFill>
                  <a:srgbClr val="121212"/>
                </a:solidFill>
                <a:effectLst/>
                <a:latin typeface="+mn-ea"/>
              </a:rPr>
              <a:t>5G</a:t>
            </a:r>
            <a:r>
              <a:rPr lang="zh-CN" altLang="en-US" b="0" i="0" dirty="0">
                <a:solidFill>
                  <a:srgbClr val="121212"/>
                </a:solidFill>
                <a:effectLst/>
                <a:latin typeface="+mn-ea"/>
              </a:rPr>
              <a:t>产业布局速度较慢及存储器价格下跌影响，全球集成电路产业规模出现较大幅度波动。</a:t>
            </a:r>
          </a:p>
          <a:p>
            <a:pPr algn="l"/>
            <a:r>
              <a:rPr lang="zh-CN" altLang="en-US" b="0" i="0" dirty="0">
                <a:solidFill>
                  <a:srgbClr val="121212"/>
                </a:solidFill>
                <a:effectLst/>
                <a:latin typeface="+mn-ea"/>
              </a:rPr>
              <a:t>　　预计未来几年，随着以</a:t>
            </a:r>
            <a:r>
              <a:rPr lang="en-US" altLang="zh-CN" b="0" i="0" dirty="0">
                <a:solidFill>
                  <a:srgbClr val="121212"/>
                </a:solidFill>
                <a:effectLst/>
                <a:latin typeface="+mn-ea"/>
              </a:rPr>
              <a:t>5G</a:t>
            </a:r>
            <a:r>
              <a:rPr lang="zh-CN" altLang="en-US" b="0" i="0" dirty="0">
                <a:solidFill>
                  <a:srgbClr val="121212"/>
                </a:solidFill>
                <a:effectLst/>
                <a:latin typeface="+mn-ea"/>
              </a:rPr>
              <a:t>、车联网和云计算为代表的新技术的推广，终端产品对芯片、存储器等集成电路元件需求将明显增长，推动全球集成电路产业进一步发展。根据</a:t>
            </a:r>
            <a:r>
              <a:rPr lang="en-US" altLang="zh-CN" b="0" i="0" dirty="0" err="1">
                <a:solidFill>
                  <a:srgbClr val="121212"/>
                </a:solidFill>
                <a:effectLst/>
                <a:latin typeface="+mn-ea"/>
              </a:rPr>
              <a:t>Frost&amp;Sullivan</a:t>
            </a:r>
            <a:r>
              <a:rPr lang="zh-CN" altLang="en-US" b="0" i="0" dirty="0">
                <a:solidFill>
                  <a:srgbClr val="121212"/>
                </a:solidFill>
                <a:effectLst/>
                <a:latin typeface="+mn-ea"/>
              </a:rPr>
              <a:t>数据，预计</a:t>
            </a:r>
            <a:r>
              <a:rPr lang="en-US" altLang="zh-CN" b="0" i="0" dirty="0">
                <a:solidFill>
                  <a:srgbClr val="121212"/>
                </a:solidFill>
                <a:effectLst/>
                <a:latin typeface="+mn-ea"/>
              </a:rPr>
              <a:t>2025</a:t>
            </a:r>
            <a:r>
              <a:rPr lang="zh-CN" altLang="en-US" b="0" i="0" dirty="0">
                <a:solidFill>
                  <a:srgbClr val="121212"/>
                </a:solidFill>
                <a:effectLst/>
                <a:latin typeface="+mn-ea"/>
              </a:rPr>
              <a:t>年全球集成电路市场规模将达到</a:t>
            </a:r>
            <a:r>
              <a:rPr lang="en-US" altLang="zh-CN" b="0" i="0" dirty="0">
                <a:solidFill>
                  <a:srgbClr val="121212"/>
                </a:solidFill>
                <a:effectLst/>
                <a:latin typeface="+mn-ea"/>
              </a:rPr>
              <a:t>4,750</a:t>
            </a:r>
            <a:r>
              <a:rPr lang="zh-CN" altLang="en-US" b="0" i="0" dirty="0">
                <a:solidFill>
                  <a:srgbClr val="121212"/>
                </a:solidFill>
                <a:effectLst/>
                <a:latin typeface="+mn-ea"/>
              </a:rPr>
              <a:t>亿美元，</a:t>
            </a:r>
            <a:r>
              <a:rPr lang="en-US" altLang="zh-CN" b="0" i="0" dirty="0">
                <a:solidFill>
                  <a:srgbClr val="121212"/>
                </a:solidFill>
                <a:effectLst/>
                <a:latin typeface="+mn-ea"/>
              </a:rPr>
              <a:t>2020</a:t>
            </a:r>
            <a:r>
              <a:rPr lang="zh-CN" altLang="en-US" b="0" i="0" dirty="0">
                <a:solidFill>
                  <a:srgbClr val="121212"/>
                </a:solidFill>
                <a:effectLst/>
                <a:latin typeface="+mn-ea"/>
              </a:rPr>
              <a:t>年</a:t>
            </a:r>
            <a:r>
              <a:rPr lang="zh-CN" altLang="en-US" b="0" i="0" dirty="0">
                <a:solidFill>
                  <a:srgbClr val="121212"/>
                </a:solidFill>
                <a:effectLst/>
              </a:rPr>
              <a:t>至</a:t>
            </a:r>
            <a:r>
              <a:rPr lang="en-US" altLang="zh-CN" b="0" i="0" dirty="0">
                <a:solidFill>
                  <a:srgbClr val="121212"/>
                </a:solidFill>
                <a:effectLst/>
              </a:rPr>
              <a:t>2025</a:t>
            </a:r>
            <a:r>
              <a:rPr lang="zh-CN" altLang="en-US" b="0" i="0" dirty="0">
                <a:solidFill>
                  <a:srgbClr val="121212"/>
                </a:solidFill>
                <a:effectLst/>
              </a:rPr>
              <a:t>年年复合增速达</a:t>
            </a:r>
            <a:r>
              <a:rPr lang="en-US" altLang="zh-CN" b="0" i="0" dirty="0">
                <a:solidFill>
                  <a:srgbClr val="121212"/>
                </a:solidFill>
                <a:effectLst/>
              </a:rPr>
              <a:t>6.0%</a:t>
            </a:r>
            <a:r>
              <a:rPr lang="zh-CN" altLang="en-US" b="0" i="0" dirty="0">
                <a:solidFill>
                  <a:srgbClr val="121212"/>
                </a:solidFill>
                <a:effectLst/>
              </a:rPr>
              <a:t>。</a:t>
            </a:r>
          </a:p>
          <a:p>
            <a:pPr algn="l"/>
            <a:endParaRPr lang="en-US" altLang="zh-CN" dirty="0">
              <a:solidFill>
                <a:srgbClr val="3F4B5C"/>
              </a:solidFill>
              <a:latin typeface="-apple-system"/>
              <a:ea typeface="Source Han Sans SC" panose="020B0500000000000000" pitchFamily="34" charset="-128"/>
            </a:endParaRPr>
          </a:p>
          <a:p>
            <a:pPr algn="l"/>
            <a:endParaRPr lang="en-US" altLang="zh-CN" dirty="0">
              <a:solidFill>
                <a:srgbClr val="3F4B5C"/>
              </a:solidFill>
              <a:latin typeface="-apple-system"/>
              <a:ea typeface="Source Han Sans SC" panose="020B0500000000000000" pitchFamily="34" charset="-128"/>
            </a:endParaRPr>
          </a:p>
          <a:p>
            <a:pPr algn="l"/>
            <a:endParaRPr lang="en-US" altLang="zh-CN" dirty="0">
              <a:solidFill>
                <a:srgbClr val="3F4B5C"/>
              </a:solidFill>
              <a:latin typeface="-apple-system"/>
              <a:ea typeface="Source Han Sans SC" panose="020B0500000000000000" pitchFamily="34" charset="-128"/>
            </a:endParaRPr>
          </a:p>
          <a:p>
            <a:pPr algn="l"/>
            <a:endParaRPr lang="en-US" altLang="zh-CN" dirty="0">
              <a:solidFill>
                <a:srgbClr val="3F4B5C"/>
              </a:solidFill>
              <a:latin typeface="-apple-system"/>
              <a:ea typeface="Source Han Sans SC" panose="020B0500000000000000" pitchFamily="34" charset="-128"/>
            </a:endParaRPr>
          </a:p>
          <a:p>
            <a:pPr algn="l"/>
            <a:endParaRPr lang="en-US" altLang="zh-CN" dirty="0">
              <a:solidFill>
                <a:srgbClr val="3F4B5C"/>
              </a:solidFill>
              <a:latin typeface="-apple-system"/>
              <a:ea typeface="Source Han Sans SC" panose="020B0500000000000000" pitchFamily="34" charset="-128"/>
            </a:endParaRPr>
          </a:p>
          <a:p>
            <a:pPr algn="l"/>
            <a:endParaRPr lang="en-US" altLang="zh-CN" dirty="0">
              <a:solidFill>
                <a:srgbClr val="3F4B5C"/>
              </a:solidFill>
              <a:latin typeface="-apple-system"/>
              <a:ea typeface="Source Han Sans SC" panose="020B0500000000000000" pitchFamily="34" charset="-128"/>
            </a:endParaRPr>
          </a:p>
          <a:p>
            <a:pPr algn="l"/>
            <a:endParaRPr lang="en-US" altLang="zh-CN" dirty="0">
              <a:solidFill>
                <a:srgbClr val="3F4B5C"/>
              </a:solidFill>
              <a:latin typeface="-apple-system"/>
              <a:ea typeface="Source Han Sans SC" panose="020B0500000000000000" pitchFamily="34" charset="-128"/>
            </a:endParaRPr>
          </a:p>
          <a:p>
            <a:pPr algn="l"/>
            <a:endParaRPr lang="en-US" altLang="zh-CN" dirty="0">
              <a:solidFill>
                <a:srgbClr val="3F4B5C"/>
              </a:solidFill>
              <a:latin typeface="-apple-system"/>
              <a:ea typeface="Source Han Sans SC" panose="020B0500000000000000" pitchFamily="34" charset="-128"/>
            </a:endParaRPr>
          </a:p>
          <a:p>
            <a:pPr algn="l"/>
            <a:endParaRPr lang="zh-CN" altLang="en-US" dirty="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Tree>
    <p:extLst>
      <p:ext uri="{BB962C8B-B14F-4D97-AF65-F5344CB8AC3E}">
        <p14:creationId xmlns:p14="http://schemas.microsoft.com/office/powerpoint/2010/main" val="944109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Rounded Corners 2"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id="{DB8CBEF2-AD51-00F2-664B-C3F1B6485392}"/>
              </a:ext>
            </a:extLst>
          </p:cNvPr>
          <p:cNvSpPr/>
          <p:nvPr/>
        </p:nvSpPr>
        <p:spPr>
          <a:xfrm>
            <a:off x="247650" y="3979259"/>
            <a:ext cx="5217035" cy="2783643"/>
          </a:xfrm>
          <a:prstGeom prst="roundRect">
            <a:avLst>
              <a:gd name="adj" fmla="val 3006"/>
            </a:avLst>
          </a:prstGeom>
          <a:solidFill>
            <a:schemeClr val="accent2">
              <a:lumMod val="60000"/>
              <a:lumOff val="40000"/>
            </a:schemeClr>
          </a:solidFill>
          <a:ln>
            <a:noFill/>
          </a:ln>
          <a:effectLst>
            <a:outerShdw blurRad="25400" dist="12700" dir="27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DA8FAD-3B0C-E834-1A38-BE0B2B7FE23C}"/>
              </a:ext>
            </a:extLst>
          </p:cNvPr>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rgbClr val="CC493A">
                  <a:alpha val="9000"/>
                </a:srgbClr>
              </a:gs>
              <a:gs pos="100000">
                <a:srgbClr val="EA614C">
                  <a:alpha val="47000"/>
                </a:srgbClr>
              </a:gs>
            </a:gsLst>
            <a:lin ang="2700000" scaled="1"/>
            <a:tileRect/>
          </a:gradFill>
          <a:ln w="12700" cap="flat" cmpd="sng" algn="ctr">
            <a:noFill/>
            <a:prstDash val="solid"/>
            <a:miter lim="800000"/>
          </a:ln>
          <a:effectLst/>
        </p:spPr>
        <p:txBody>
          <a:bodyPr rtlCol="0" anchor="ctr"/>
          <a:lstStyle/>
          <a:p>
            <a:pPr algn="ctr"/>
            <a:endParaRPr lang="en-US" kern="0" dirty="0">
              <a:solidFill>
                <a:srgbClr val="FFFFFF"/>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8" name="Group 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GrpSpPr/>
          <p:nvPr/>
        </p:nvGrpSpPr>
        <p:grpSpPr>
          <a:xfrm>
            <a:off x="4827681" y="1524276"/>
            <a:ext cx="7338884" cy="4619110"/>
            <a:chOff x="2976146" y="1594008"/>
            <a:chExt cx="6239709" cy="3928801"/>
          </a:xfrm>
          <a:solidFill>
            <a:schemeClr val="bg1">
              <a:lumMod val="85000"/>
            </a:schemeClr>
          </a:solidFill>
        </p:grpSpPr>
        <p:sp>
          <p:nvSpPr>
            <p:cNvPr id="9" name="Freeform 53"/>
            <p:cNvSpPr>
              <a:spLocks noChangeAspect="1"/>
            </p:cNvSpPr>
            <p:nvPr/>
          </p:nvSpPr>
          <p:spPr bwMode="gray">
            <a:xfrm>
              <a:off x="8420785" y="5108976"/>
              <a:ext cx="63606" cy="75084"/>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0" name="Freeform 54"/>
            <p:cNvSpPr>
              <a:spLocks noChangeAspect="1"/>
            </p:cNvSpPr>
            <p:nvPr/>
          </p:nvSpPr>
          <p:spPr bwMode="gray">
            <a:xfrm>
              <a:off x="7869006" y="4464652"/>
              <a:ext cx="706022" cy="605909"/>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1" name="Freeform 55"/>
            <p:cNvSpPr>
              <a:spLocks noChangeAspect="1"/>
            </p:cNvSpPr>
            <p:nvPr/>
          </p:nvSpPr>
          <p:spPr bwMode="gray">
            <a:xfrm>
              <a:off x="8799238" y="5107229"/>
              <a:ext cx="135162" cy="160644"/>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2" name="Freeform 56"/>
            <p:cNvSpPr>
              <a:spLocks noChangeAspect="1"/>
            </p:cNvSpPr>
            <p:nvPr/>
          </p:nvSpPr>
          <p:spPr bwMode="gray">
            <a:xfrm>
              <a:off x="8907368" y="4958808"/>
              <a:ext cx="100179" cy="172868"/>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3" name="Freeform 57"/>
            <p:cNvSpPr>
              <a:spLocks noChangeAspect="1"/>
            </p:cNvSpPr>
            <p:nvPr/>
          </p:nvSpPr>
          <p:spPr bwMode="gray">
            <a:xfrm>
              <a:off x="8754714" y="4653234"/>
              <a:ext cx="50884" cy="45399"/>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4" name="Freeform 58"/>
            <p:cNvSpPr>
              <a:spLocks noChangeAspect="1"/>
            </p:cNvSpPr>
            <p:nvPr/>
          </p:nvSpPr>
          <p:spPr bwMode="gray">
            <a:xfrm>
              <a:off x="7104149" y="3343634"/>
              <a:ext cx="192407" cy="101276"/>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5" name="Freeform 59"/>
            <p:cNvSpPr>
              <a:spLocks noChangeAspect="1"/>
            </p:cNvSpPr>
            <p:nvPr/>
          </p:nvSpPr>
          <p:spPr bwMode="gray">
            <a:xfrm>
              <a:off x="7072346" y="3399510"/>
              <a:ext cx="131982" cy="108260"/>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6" name="Freeform 60"/>
            <p:cNvSpPr>
              <a:spLocks noChangeAspect="1"/>
            </p:cNvSpPr>
            <p:nvPr/>
          </p:nvSpPr>
          <p:spPr bwMode="gray">
            <a:xfrm>
              <a:off x="7134361" y="3422211"/>
              <a:ext cx="4771" cy="6985"/>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7" name="Freeform 61"/>
            <p:cNvSpPr>
              <a:spLocks noChangeAspect="1"/>
            </p:cNvSpPr>
            <p:nvPr/>
          </p:nvSpPr>
          <p:spPr bwMode="gray">
            <a:xfrm>
              <a:off x="7145493" y="3425703"/>
              <a:ext cx="4771" cy="3492"/>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8" name="Freeform 62"/>
            <p:cNvSpPr>
              <a:spLocks noChangeAspect="1"/>
            </p:cNvSpPr>
            <p:nvPr/>
          </p:nvSpPr>
          <p:spPr bwMode="gray">
            <a:xfrm>
              <a:off x="7126411" y="3429195"/>
              <a:ext cx="3180" cy="3492"/>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9" name="Freeform 63"/>
            <p:cNvSpPr>
              <a:spLocks noChangeAspect="1"/>
            </p:cNvSpPr>
            <p:nvPr/>
          </p:nvSpPr>
          <p:spPr bwMode="gray">
            <a:xfrm>
              <a:off x="6951496" y="3464118"/>
              <a:ext cx="251242" cy="209536"/>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0" name="Freeform 64"/>
            <p:cNvSpPr>
              <a:spLocks noChangeAspect="1"/>
            </p:cNvSpPr>
            <p:nvPr/>
          </p:nvSpPr>
          <p:spPr bwMode="gray">
            <a:xfrm>
              <a:off x="7558929" y="4152095"/>
              <a:ext cx="189227" cy="220013"/>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1" name="Freeform 65"/>
            <p:cNvSpPr>
              <a:spLocks noChangeAspect="1"/>
            </p:cNvSpPr>
            <p:nvPr/>
          </p:nvSpPr>
          <p:spPr bwMode="gray">
            <a:xfrm>
              <a:off x="7733844" y="4372107"/>
              <a:ext cx="160605" cy="55876"/>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2" name="Freeform 66"/>
            <p:cNvSpPr>
              <a:spLocks noChangeAspect="1"/>
            </p:cNvSpPr>
            <p:nvPr/>
          </p:nvSpPr>
          <p:spPr bwMode="gray">
            <a:xfrm>
              <a:off x="7797450" y="4176540"/>
              <a:ext cx="173326" cy="162391"/>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3" name="Freeform 67"/>
            <p:cNvSpPr>
              <a:spLocks noChangeAspect="1"/>
            </p:cNvSpPr>
            <p:nvPr/>
          </p:nvSpPr>
          <p:spPr bwMode="gray">
            <a:xfrm>
              <a:off x="8485980" y="4338930"/>
              <a:ext cx="69966" cy="41907"/>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4" name="Freeform 68"/>
            <p:cNvSpPr>
              <a:spLocks noChangeAspect="1"/>
            </p:cNvSpPr>
            <p:nvPr/>
          </p:nvSpPr>
          <p:spPr bwMode="gray">
            <a:xfrm>
              <a:off x="8357179" y="4309247"/>
              <a:ext cx="173326" cy="155406"/>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25" name="Group 69"/>
            <p:cNvGrpSpPr>
              <a:grpSpLocks noChangeAspect="1"/>
            </p:cNvGrpSpPr>
            <p:nvPr/>
          </p:nvGrpSpPr>
          <p:grpSpPr bwMode="gray">
            <a:xfrm>
              <a:off x="7942152" y="3898905"/>
              <a:ext cx="162194" cy="254936"/>
              <a:chOff x="3802" y="2280"/>
              <a:chExt cx="102" cy="146"/>
            </a:xfrm>
            <a:grpFill/>
          </p:grpSpPr>
          <p:sp>
            <p:nvSpPr>
              <p:cNvPr id="353"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54"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55"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56"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57"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58"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59"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60"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61"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62"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63"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26" name="Freeform 81"/>
            <p:cNvSpPr>
              <a:spLocks noChangeAspect="1"/>
            </p:cNvSpPr>
            <p:nvPr/>
          </p:nvSpPr>
          <p:spPr bwMode="gray">
            <a:xfrm>
              <a:off x="7884907" y="4162571"/>
              <a:ext cx="23853" cy="20954"/>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7" name="Freeform 82"/>
            <p:cNvSpPr>
              <a:spLocks noChangeAspect="1"/>
            </p:cNvSpPr>
            <p:nvPr/>
          </p:nvSpPr>
          <p:spPr bwMode="gray">
            <a:xfrm>
              <a:off x="7921481" y="4321469"/>
              <a:ext cx="4771" cy="15716"/>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8" name="Freeform 83"/>
            <p:cNvSpPr>
              <a:spLocks noChangeAspect="1"/>
            </p:cNvSpPr>
            <p:nvPr/>
          </p:nvSpPr>
          <p:spPr bwMode="gray">
            <a:xfrm>
              <a:off x="8072544" y="4419252"/>
              <a:ext cx="42934" cy="20954"/>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9" name="Freeform 84"/>
            <p:cNvSpPr>
              <a:spLocks noChangeAspect="1"/>
            </p:cNvSpPr>
            <p:nvPr/>
          </p:nvSpPr>
          <p:spPr bwMode="gray">
            <a:xfrm>
              <a:off x="8051872" y="4433222"/>
              <a:ext cx="27033" cy="24446"/>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0" name="Freeform 85"/>
            <p:cNvSpPr>
              <a:spLocks noChangeAspect="1"/>
            </p:cNvSpPr>
            <p:nvPr/>
          </p:nvSpPr>
          <p:spPr bwMode="gray">
            <a:xfrm>
              <a:off x="8128199" y="4312739"/>
              <a:ext cx="50884" cy="20954"/>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1" name="Freeform 86"/>
            <p:cNvSpPr>
              <a:spLocks noChangeAspect="1"/>
            </p:cNvSpPr>
            <p:nvPr/>
          </p:nvSpPr>
          <p:spPr bwMode="gray">
            <a:xfrm>
              <a:off x="7970775" y="4227178"/>
              <a:ext cx="109720" cy="141437"/>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2" name="Freeform 87"/>
            <p:cNvSpPr>
              <a:spLocks noChangeAspect="1"/>
            </p:cNvSpPr>
            <p:nvPr/>
          </p:nvSpPr>
          <p:spPr bwMode="gray">
            <a:xfrm>
              <a:off x="8118658" y="4216701"/>
              <a:ext cx="25442" cy="59369"/>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3" name="Freeform 88"/>
            <p:cNvSpPr>
              <a:spLocks noChangeAspect="1"/>
            </p:cNvSpPr>
            <p:nvPr/>
          </p:nvSpPr>
          <p:spPr bwMode="gray">
            <a:xfrm>
              <a:off x="8180673" y="4267339"/>
              <a:ext cx="181276" cy="167629"/>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4" name="Freeform 89"/>
            <p:cNvSpPr>
              <a:spLocks noChangeAspect="1"/>
            </p:cNvSpPr>
            <p:nvPr/>
          </p:nvSpPr>
          <p:spPr bwMode="gray">
            <a:xfrm>
              <a:off x="8528915" y="4309247"/>
              <a:ext cx="41344" cy="41907"/>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5" name="Freeform 90"/>
            <p:cNvSpPr>
              <a:spLocks noChangeAspect="1"/>
            </p:cNvSpPr>
            <p:nvPr/>
          </p:nvSpPr>
          <p:spPr bwMode="gray">
            <a:xfrm>
              <a:off x="7678189" y="3806360"/>
              <a:ext cx="125622" cy="289858"/>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6" name="Freeform 91"/>
            <p:cNvSpPr>
              <a:spLocks noChangeAspect="1"/>
            </p:cNvSpPr>
            <p:nvPr/>
          </p:nvSpPr>
          <p:spPr bwMode="gray">
            <a:xfrm>
              <a:off x="7808581" y="4127649"/>
              <a:ext cx="168555" cy="11524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7" name="Freeform 92"/>
            <p:cNvSpPr>
              <a:spLocks noChangeAspect="1"/>
            </p:cNvSpPr>
            <p:nvPr/>
          </p:nvSpPr>
          <p:spPr bwMode="gray">
            <a:xfrm>
              <a:off x="7644797" y="4131141"/>
              <a:ext cx="71557" cy="103022"/>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8" name="Freeform 93"/>
            <p:cNvSpPr>
              <a:spLocks noChangeAspect="1"/>
            </p:cNvSpPr>
            <p:nvPr/>
          </p:nvSpPr>
          <p:spPr bwMode="gray">
            <a:xfrm>
              <a:off x="7600273" y="3856997"/>
              <a:ext cx="136752" cy="295097"/>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9" name="Freeform 94"/>
            <p:cNvSpPr>
              <a:spLocks noChangeAspect="1"/>
            </p:cNvSpPr>
            <p:nvPr/>
          </p:nvSpPr>
          <p:spPr bwMode="gray">
            <a:xfrm>
              <a:off x="7506454" y="3698100"/>
              <a:ext cx="154244" cy="366688"/>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40" name="Freeform 95"/>
            <p:cNvSpPr>
              <a:spLocks noChangeAspect="1"/>
            </p:cNvSpPr>
            <p:nvPr/>
          </p:nvSpPr>
          <p:spPr bwMode="gray">
            <a:xfrm>
              <a:off x="7681369" y="3977481"/>
              <a:ext cx="92228" cy="82069"/>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41" name="Freeform 96"/>
            <p:cNvSpPr>
              <a:spLocks noChangeAspect="1"/>
            </p:cNvSpPr>
            <p:nvPr/>
          </p:nvSpPr>
          <p:spPr bwMode="gray">
            <a:xfrm>
              <a:off x="7644797" y="3820329"/>
              <a:ext cx="125622" cy="171121"/>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42" name="Group 97"/>
            <p:cNvGrpSpPr>
              <a:grpSpLocks noChangeAspect="1"/>
            </p:cNvGrpSpPr>
            <p:nvPr/>
          </p:nvGrpSpPr>
          <p:grpSpPr bwMode="gray">
            <a:xfrm>
              <a:off x="6957856" y="3500786"/>
              <a:ext cx="637647" cy="646069"/>
              <a:chOff x="3183" y="2052"/>
              <a:chExt cx="401" cy="370"/>
            </a:xfrm>
            <a:grpFill/>
          </p:grpSpPr>
          <p:sp>
            <p:nvSpPr>
              <p:cNvPr id="346"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47"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48"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49"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50"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51"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52"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43" name="Freeform 105"/>
            <p:cNvSpPr>
              <a:spLocks noChangeAspect="1"/>
            </p:cNvSpPr>
            <p:nvPr/>
          </p:nvSpPr>
          <p:spPr bwMode="gray">
            <a:xfrm>
              <a:off x="7991447" y="3762706"/>
              <a:ext cx="30213" cy="69845"/>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44" name="Group 106"/>
            <p:cNvGrpSpPr>
              <a:grpSpLocks noChangeAspect="1"/>
            </p:cNvGrpSpPr>
            <p:nvPr/>
          </p:nvGrpSpPr>
          <p:grpSpPr bwMode="gray">
            <a:xfrm>
              <a:off x="8158411" y="3286012"/>
              <a:ext cx="283045" cy="352719"/>
              <a:chOff x="3938" y="1929"/>
              <a:chExt cx="178" cy="202"/>
            </a:xfrm>
            <a:grpFill/>
          </p:grpSpPr>
          <p:sp>
            <p:nvSpPr>
              <p:cNvPr id="342"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43"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44"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45"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45" name="Freeform 111"/>
            <p:cNvSpPr>
              <a:spLocks noChangeAspect="1"/>
            </p:cNvSpPr>
            <p:nvPr/>
          </p:nvSpPr>
          <p:spPr bwMode="gray">
            <a:xfrm>
              <a:off x="8096396" y="3464118"/>
              <a:ext cx="60425" cy="99530"/>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46" name="Freeform 112"/>
            <p:cNvSpPr>
              <a:spLocks noChangeAspect="1"/>
            </p:cNvSpPr>
            <p:nvPr/>
          </p:nvSpPr>
          <p:spPr bwMode="gray">
            <a:xfrm>
              <a:off x="7428538" y="3090445"/>
              <a:ext cx="551779" cy="296843"/>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47" name="Freeform 113"/>
            <p:cNvSpPr>
              <a:spLocks noChangeAspect="1"/>
            </p:cNvSpPr>
            <p:nvPr/>
          </p:nvSpPr>
          <p:spPr bwMode="gray">
            <a:xfrm>
              <a:off x="7791090" y="3867474"/>
              <a:ext cx="41344" cy="40162"/>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48" name="Freeform 114"/>
            <p:cNvSpPr>
              <a:spLocks noChangeAspect="1"/>
            </p:cNvSpPr>
            <p:nvPr/>
          </p:nvSpPr>
          <p:spPr bwMode="gray">
            <a:xfrm>
              <a:off x="7180476" y="3050284"/>
              <a:ext cx="1068574" cy="815445"/>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49" name="Freeform 115"/>
            <p:cNvSpPr>
              <a:spLocks noChangeAspect="1"/>
            </p:cNvSpPr>
            <p:nvPr/>
          </p:nvSpPr>
          <p:spPr bwMode="gray">
            <a:xfrm>
              <a:off x="8066183" y="3352365"/>
              <a:ext cx="109720" cy="132706"/>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50" name="Group 116"/>
            <p:cNvGrpSpPr>
              <a:grpSpLocks noChangeAspect="1"/>
            </p:cNvGrpSpPr>
            <p:nvPr/>
          </p:nvGrpSpPr>
          <p:grpSpPr bwMode="gray">
            <a:xfrm>
              <a:off x="6237522" y="1594009"/>
              <a:ext cx="2978333" cy="1802010"/>
              <a:chOff x="2730" y="960"/>
              <a:chExt cx="1873" cy="1032"/>
            </a:xfrm>
            <a:grpFill/>
          </p:grpSpPr>
          <p:grpSp>
            <p:nvGrpSpPr>
              <p:cNvPr id="325" name="Group 117"/>
              <p:cNvGrpSpPr>
                <a:grpSpLocks noChangeAspect="1"/>
              </p:cNvGrpSpPr>
              <p:nvPr/>
            </p:nvGrpSpPr>
            <p:grpSpPr bwMode="gray">
              <a:xfrm>
                <a:off x="3044" y="960"/>
                <a:ext cx="1473" cy="481"/>
                <a:chOff x="3044" y="960"/>
                <a:chExt cx="1473" cy="481"/>
              </a:xfrm>
              <a:grpFill/>
            </p:grpSpPr>
            <p:sp>
              <p:nvSpPr>
                <p:cNvPr id="329"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30"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31"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32"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33"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34"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35"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36"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37"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38"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39"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40"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41"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326"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27"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28"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grpSp>
          <p:nvGrpSpPr>
            <p:cNvPr id="51" name="Group 135"/>
            <p:cNvGrpSpPr>
              <a:grpSpLocks noChangeAspect="1"/>
            </p:cNvGrpSpPr>
            <p:nvPr/>
          </p:nvGrpSpPr>
          <p:grpSpPr bwMode="gray">
            <a:xfrm>
              <a:off x="6352012" y="3373319"/>
              <a:ext cx="648777" cy="644324"/>
              <a:chOff x="2802" y="1979"/>
              <a:chExt cx="408" cy="369"/>
            </a:xfrm>
            <a:grpFill/>
          </p:grpSpPr>
          <p:sp>
            <p:nvSpPr>
              <p:cNvPr id="296"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297" name="Group 137"/>
              <p:cNvGrpSpPr>
                <a:grpSpLocks noChangeAspect="1"/>
              </p:cNvGrpSpPr>
              <p:nvPr/>
            </p:nvGrpSpPr>
            <p:grpSpPr bwMode="gray">
              <a:xfrm>
                <a:off x="2889" y="2101"/>
                <a:ext cx="17" cy="51"/>
                <a:chOff x="2889" y="2101"/>
                <a:chExt cx="17" cy="51"/>
              </a:xfrm>
              <a:grpFill/>
            </p:grpSpPr>
            <p:sp>
              <p:nvSpPr>
                <p:cNvPr id="322"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23"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24"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298"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299" name="Group 142"/>
              <p:cNvGrpSpPr>
                <a:grpSpLocks noChangeAspect="1"/>
              </p:cNvGrpSpPr>
              <p:nvPr/>
            </p:nvGrpSpPr>
            <p:grpSpPr bwMode="gray">
              <a:xfrm>
                <a:off x="2896" y="2116"/>
                <a:ext cx="231" cy="189"/>
                <a:chOff x="2896" y="2116"/>
                <a:chExt cx="231" cy="189"/>
              </a:xfrm>
              <a:grpFill/>
            </p:grpSpPr>
            <p:sp>
              <p:nvSpPr>
                <p:cNvPr id="320"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21" name="Freeform 144"/>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grpSp>
            <p:nvGrpSpPr>
              <p:cNvPr id="300" name="Group 145"/>
              <p:cNvGrpSpPr>
                <a:grpSpLocks noChangeAspect="1"/>
              </p:cNvGrpSpPr>
              <p:nvPr/>
            </p:nvGrpSpPr>
            <p:grpSpPr bwMode="gray">
              <a:xfrm>
                <a:off x="2984" y="2276"/>
                <a:ext cx="114" cy="72"/>
                <a:chOff x="2984" y="2276"/>
                <a:chExt cx="114" cy="72"/>
              </a:xfrm>
              <a:grpFill/>
            </p:grpSpPr>
            <p:sp>
              <p:nvSpPr>
                <p:cNvPr id="318"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19"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301"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302" name="Group 149"/>
              <p:cNvGrpSpPr>
                <a:grpSpLocks noChangeAspect="1"/>
              </p:cNvGrpSpPr>
              <p:nvPr/>
            </p:nvGrpSpPr>
            <p:grpSpPr bwMode="gray">
              <a:xfrm>
                <a:off x="3086" y="2189"/>
                <a:ext cx="85" cy="114"/>
                <a:chOff x="3086" y="2189"/>
                <a:chExt cx="85" cy="114"/>
              </a:xfrm>
              <a:grpFill/>
            </p:grpSpPr>
            <p:sp>
              <p:nvSpPr>
                <p:cNvPr id="316"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17"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303"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304" name="Group 153"/>
              <p:cNvGrpSpPr>
                <a:grpSpLocks noChangeAspect="1"/>
              </p:cNvGrpSpPr>
              <p:nvPr/>
            </p:nvGrpSpPr>
            <p:grpSpPr bwMode="gray">
              <a:xfrm>
                <a:off x="3000" y="2012"/>
                <a:ext cx="210" cy="192"/>
                <a:chOff x="3000" y="2012"/>
                <a:chExt cx="210" cy="192"/>
              </a:xfrm>
              <a:grpFill/>
            </p:grpSpPr>
            <p:sp>
              <p:nvSpPr>
                <p:cNvPr id="314"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15"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305"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06"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07"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308" name="Group 159"/>
              <p:cNvGrpSpPr>
                <a:grpSpLocks noChangeAspect="1"/>
              </p:cNvGrpSpPr>
              <p:nvPr/>
            </p:nvGrpSpPr>
            <p:grpSpPr bwMode="gray">
              <a:xfrm>
                <a:off x="2802" y="1979"/>
                <a:ext cx="205" cy="88"/>
                <a:chOff x="2802" y="1979"/>
                <a:chExt cx="205" cy="88"/>
              </a:xfrm>
              <a:grpFill/>
            </p:grpSpPr>
            <p:sp>
              <p:nvSpPr>
                <p:cNvPr id="312"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13"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309"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10"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311"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52" name="Freeform 165"/>
            <p:cNvSpPr>
              <a:spLocks noChangeAspect="1"/>
            </p:cNvSpPr>
            <p:nvPr/>
          </p:nvSpPr>
          <p:spPr bwMode="gray">
            <a:xfrm>
              <a:off x="6654139" y="3392526"/>
              <a:ext cx="54065" cy="61115"/>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53" name="Freeform 166"/>
            <p:cNvSpPr>
              <a:spLocks noChangeAspect="1"/>
            </p:cNvSpPr>
            <p:nvPr/>
          </p:nvSpPr>
          <p:spPr bwMode="gray">
            <a:xfrm>
              <a:off x="6708204" y="2983930"/>
              <a:ext cx="709202" cy="415580"/>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54" name="Freeform 167"/>
            <p:cNvSpPr>
              <a:spLocks noChangeAspect="1"/>
            </p:cNvSpPr>
            <p:nvPr/>
          </p:nvSpPr>
          <p:spPr bwMode="gray">
            <a:xfrm>
              <a:off x="6592124" y="3334904"/>
              <a:ext cx="117670" cy="62861"/>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55" name="Freeform 168"/>
            <p:cNvSpPr>
              <a:spLocks noChangeAspect="1"/>
            </p:cNvSpPr>
            <p:nvPr/>
          </p:nvSpPr>
          <p:spPr bwMode="gray">
            <a:xfrm>
              <a:off x="6873578" y="3280773"/>
              <a:ext cx="298946" cy="213028"/>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56" name="Freeform 169"/>
            <p:cNvSpPr>
              <a:spLocks noChangeAspect="1"/>
            </p:cNvSpPr>
            <p:nvPr/>
          </p:nvSpPr>
          <p:spPr bwMode="gray">
            <a:xfrm>
              <a:off x="6811563" y="3354111"/>
              <a:ext cx="248062" cy="188582"/>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57" name="Group 170"/>
            <p:cNvGrpSpPr>
              <a:grpSpLocks noChangeAspect="1"/>
            </p:cNvGrpSpPr>
            <p:nvPr/>
          </p:nvGrpSpPr>
          <p:grpSpPr bwMode="gray">
            <a:xfrm>
              <a:off x="6677991" y="3378557"/>
              <a:ext cx="96999" cy="85561"/>
              <a:chOff x="3007" y="1982"/>
              <a:chExt cx="61" cy="49"/>
            </a:xfrm>
            <a:grpFill/>
          </p:grpSpPr>
          <p:sp>
            <p:nvSpPr>
              <p:cNvPr id="294"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95"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58" name="Freeform 173"/>
            <p:cNvSpPr>
              <a:spLocks noChangeAspect="1"/>
            </p:cNvSpPr>
            <p:nvPr/>
          </p:nvSpPr>
          <p:spPr bwMode="gray">
            <a:xfrm>
              <a:off x="5469486" y="2542159"/>
              <a:ext cx="190817" cy="143183"/>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59" name="Group 222"/>
            <p:cNvGrpSpPr>
              <a:grpSpLocks noChangeAspect="1"/>
            </p:cNvGrpSpPr>
            <p:nvPr/>
          </p:nvGrpSpPr>
          <p:grpSpPr bwMode="gray">
            <a:xfrm>
              <a:off x="6083280" y="1594008"/>
              <a:ext cx="287816" cy="326528"/>
              <a:chOff x="3202" y="1036"/>
              <a:chExt cx="181" cy="187"/>
            </a:xfrm>
            <a:grpFill/>
          </p:grpSpPr>
          <p:sp>
            <p:nvSpPr>
              <p:cNvPr id="288"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89"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90"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91"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92"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93"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60" name="Freeform 229"/>
            <p:cNvSpPr>
              <a:spLocks noChangeAspect="1"/>
            </p:cNvSpPr>
            <p:nvPr/>
          </p:nvSpPr>
          <p:spPr bwMode="gray">
            <a:xfrm>
              <a:off x="5129196" y="2823286"/>
              <a:ext cx="6361" cy="6985"/>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61" name="Freeform 230"/>
            <p:cNvSpPr>
              <a:spLocks noChangeAspect="1"/>
            </p:cNvSpPr>
            <p:nvPr/>
          </p:nvSpPr>
          <p:spPr bwMode="gray">
            <a:xfrm>
              <a:off x="5467895" y="2189440"/>
              <a:ext cx="46115" cy="48892"/>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62" name="Freeform 231"/>
            <p:cNvSpPr>
              <a:spLocks noChangeAspect="1"/>
            </p:cNvSpPr>
            <p:nvPr/>
          </p:nvSpPr>
          <p:spPr bwMode="gray">
            <a:xfrm>
              <a:off x="5407470" y="2302938"/>
              <a:ext cx="46115" cy="34923"/>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63" name="Freeform 232"/>
            <p:cNvSpPr>
              <a:spLocks noChangeAspect="1"/>
            </p:cNvSpPr>
            <p:nvPr/>
          </p:nvSpPr>
          <p:spPr bwMode="gray">
            <a:xfrm>
              <a:off x="5130786" y="2818048"/>
              <a:ext cx="14312" cy="5239"/>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64" name="Freeform 233"/>
            <p:cNvSpPr>
              <a:spLocks noChangeAspect="1"/>
            </p:cNvSpPr>
            <p:nvPr/>
          </p:nvSpPr>
          <p:spPr bwMode="gray">
            <a:xfrm>
              <a:off x="4625121" y="1594008"/>
              <a:ext cx="965216" cy="1225786"/>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65" name="Freeform 234"/>
            <p:cNvSpPr>
              <a:spLocks noChangeAspect="1"/>
            </p:cNvSpPr>
            <p:nvPr/>
          </p:nvSpPr>
          <p:spPr bwMode="gray">
            <a:xfrm>
              <a:off x="4939969" y="2344846"/>
              <a:ext cx="52475" cy="57623"/>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66" name="Freeform 235"/>
            <p:cNvSpPr>
              <a:spLocks noChangeAspect="1"/>
            </p:cNvSpPr>
            <p:nvPr/>
          </p:nvSpPr>
          <p:spPr bwMode="gray">
            <a:xfrm>
              <a:off x="4695087" y="1848944"/>
              <a:ext cx="52475" cy="20954"/>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67" name="Group 236"/>
            <p:cNvGrpSpPr>
              <a:grpSpLocks noChangeAspect="1"/>
            </p:cNvGrpSpPr>
            <p:nvPr/>
          </p:nvGrpSpPr>
          <p:grpSpPr bwMode="gray">
            <a:xfrm>
              <a:off x="4478828" y="4021134"/>
              <a:ext cx="809382" cy="1501675"/>
              <a:chOff x="1624" y="2350"/>
              <a:chExt cx="509" cy="860"/>
            </a:xfrm>
            <a:grpFill/>
          </p:grpSpPr>
          <p:sp>
            <p:nvSpPr>
              <p:cNvPr id="263"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64"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65"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66"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67"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68"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69"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70"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71"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72"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73"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74"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75"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76"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77"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78"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79"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80"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81"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82"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83"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84"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85"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86"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87"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68" name="Freeform 262"/>
            <p:cNvSpPr>
              <a:spLocks noChangeAspect="1"/>
            </p:cNvSpPr>
            <p:nvPr/>
          </p:nvSpPr>
          <p:spPr bwMode="gray">
            <a:xfrm>
              <a:off x="4369109" y="3970497"/>
              <a:ext cx="74737" cy="82069"/>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69" name="Freeform 263"/>
            <p:cNvSpPr>
              <a:spLocks noChangeAspect="1"/>
            </p:cNvSpPr>
            <p:nvPr/>
          </p:nvSpPr>
          <p:spPr bwMode="gray">
            <a:xfrm>
              <a:off x="4448616" y="4075265"/>
              <a:ext cx="101769" cy="47146"/>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70" name="Freeform 264"/>
            <p:cNvSpPr>
              <a:spLocks noChangeAspect="1"/>
            </p:cNvSpPr>
            <p:nvPr/>
          </p:nvSpPr>
          <p:spPr bwMode="gray">
            <a:xfrm>
              <a:off x="4288012" y="3914620"/>
              <a:ext cx="68377" cy="82069"/>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71" name="Freeform 265"/>
            <p:cNvSpPr>
              <a:spLocks noChangeAspect="1"/>
            </p:cNvSpPr>
            <p:nvPr/>
          </p:nvSpPr>
          <p:spPr bwMode="gray">
            <a:xfrm>
              <a:off x="4340487" y="3902397"/>
              <a:ext cx="19082" cy="506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72" name="Freeform 266"/>
            <p:cNvSpPr>
              <a:spLocks noChangeAspect="1"/>
            </p:cNvSpPr>
            <p:nvPr/>
          </p:nvSpPr>
          <p:spPr bwMode="gray">
            <a:xfrm>
              <a:off x="4326175" y="3982719"/>
              <a:ext cx="39754" cy="24446"/>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73" name="Freeform 267"/>
            <p:cNvSpPr>
              <a:spLocks noChangeAspect="1"/>
            </p:cNvSpPr>
            <p:nvPr/>
          </p:nvSpPr>
          <p:spPr bwMode="gray">
            <a:xfrm>
              <a:off x="4399321" y="4045580"/>
              <a:ext cx="57245" cy="55876"/>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74" name="Freeform 268"/>
            <p:cNvSpPr>
              <a:spLocks noChangeAspect="1"/>
            </p:cNvSpPr>
            <p:nvPr/>
          </p:nvSpPr>
          <p:spPr bwMode="gray">
            <a:xfrm>
              <a:off x="4337306" y="3951289"/>
              <a:ext cx="106540" cy="59369"/>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75" name="Freeform 269"/>
            <p:cNvSpPr>
              <a:spLocks noChangeAspect="1"/>
            </p:cNvSpPr>
            <p:nvPr/>
          </p:nvSpPr>
          <p:spPr bwMode="gray">
            <a:xfrm>
              <a:off x="3855493" y="3602062"/>
              <a:ext cx="526337" cy="377165"/>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76" name="Group 270"/>
            <p:cNvGrpSpPr>
              <a:grpSpLocks noChangeAspect="1"/>
            </p:cNvGrpSpPr>
            <p:nvPr/>
          </p:nvGrpSpPr>
          <p:grpSpPr bwMode="gray">
            <a:xfrm>
              <a:off x="2976146" y="2285477"/>
              <a:ext cx="1757105" cy="1480721"/>
              <a:chOff x="679" y="1356"/>
              <a:chExt cx="1105" cy="848"/>
            </a:xfrm>
            <a:grpFill/>
          </p:grpSpPr>
          <p:grpSp>
            <p:nvGrpSpPr>
              <p:cNvPr id="251" name="Group 271"/>
              <p:cNvGrpSpPr>
                <a:grpSpLocks noChangeAspect="1"/>
              </p:cNvGrpSpPr>
              <p:nvPr/>
            </p:nvGrpSpPr>
            <p:grpSpPr bwMode="gray">
              <a:xfrm>
                <a:off x="679" y="1356"/>
                <a:ext cx="411" cy="413"/>
                <a:chOff x="679" y="1356"/>
                <a:chExt cx="411" cy="413"/>
              </a:xfrm>
              <a:grpFill/>
            </p:grpSpPr>
            <p:sp>
              <p:nvSpPr>
                <p:cNvPr id="258"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59"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60"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61" name="Freeform 275"/>
                <p:cNvSpPr>
                  <a:spLocks noChangeAspect="1"/>
                </p:cNvSpPr>
                <p:nvPr/>
              </p:nvSpPr>
              <p:spPr bwMode="gray">
                <a:xfrm>
                  <a:off x="679"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62"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grpSp>
            <p:nvGrpSpPr>
              <p:cNvPr id="252" name="Group 277"/>
              <p:cNvGrpSpPr>
                <a:grpSpLocks noChangeAspect="1"/>
              </p:cNvGrpSpPr>
              <p:nvPr/>
            </p:nvGrpSpPr>
            <p:grpSpPr bwMode="gray">
              <a:xfrm>
                <a:off x="1149" y="1865"/>
                <a:ext cx="635" cy="339"/>
                <a:chOff x="1149" y="1865"/>
                <a:chExt cx="635" cy="339"/>
              </a:xfrm>
              <a:grpFill/>
            </p:grpSpPr>
            <p:sp>
              <p:nvSpPr>
                <p:cNvPr id="253"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54"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55"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56"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57"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noFill/>
                  <a:prstDash val="solid"/>
                  <a:round/>
                  <a:headEnd type="none" w="med" len="med"/>
                  <a:tailEnd type="none" w="med" len="med"/>
                </a:ln>
                <a:effectLst/>
              </p:spPr>
              <p:txBody>
                <a:bodyPr/>
                <a:lstStyle/>
                <a:p>
                  <a:endParaRPr lang="en-US" dirty="0">
                    <a:latin typeface="+mj-ea"/>
                    <a:ea typeface="+mj-ea"/>
                  </a:endParaRPr>
                </a:p>
              </p:txBody>
            </p:sp>
          </p:grpSp>
        </p:grpSp>
        <p:grpSp>
          <p:nvGrpSpPr>
            <p:cNvPr id="77" name="Group 283"/>
            <p:cNvGrpSpPr>
              <a:grpSpLocks noChangeAspect="1"/>
            </p:cNvGrpSpPr>
            <p:nvPr/>
          </p:nvGrpSpPr>
          <p:grpSpPr bwMode="gray">
            <a:xfrm>
              <a:off x="3437287" y="1594008"/>
              <a:ext cx="1540846" cy="1784549"/>
              <a:chOff x="969" y="960"/>
              <a:chExt cx="969" cy="1022"/>
            </a:xfrm>
            <a:grpFill/>
          </p:grpSpPr>
          <p:sp>
            <p:nvSpPr>
              <p:cNvPr id="222"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23"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24"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25"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26"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27"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28"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29"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30"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31"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32"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33"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34"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35"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36"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37"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38"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39"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40"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41"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42"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noFill/>
                <a:prstDash val="solid"/>
                <a:round/>
                <a:headEnd type="none" w="med" len="med"/>
                <a:tailEnd type="none" w="med" len="med"/>
              </a:ln>
              <a:effectLst/>
            </p:spPr>
            <p:txBody>
              <a:bodyPr/>
              <a:lstStyle/>
              <a:p>
                <a:endParaRPr lang="en-US" dirty="0">
                  <a:latin typeface="+mj-ea"/>
                  <a:ea typeface="+mj-ea"/>
                </a:endParaRPr>
              </a:p>
            </p:txBody>
          </p:sp>
          <p:sp>
            <p:nvSpPr>
              <p:cNvPr id="243"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44"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45"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46"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47"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48"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49"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50"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78" name="Freeform 313"/>
            <p:cNvSpPr>
              <a:spLocks noChangeAspect="1"/>
            </p:cNvSpPr>
            <p:nvPr/>
          </p:nvSpPr>
          <p:spPr bwMode="gray">
            <a:xfrm rot="21085610">
              <a:off x="4534484" y="3703338"/>
              <a:ext cx="12721" cy="6985"/>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79" name="Freeform 314"/>
            <p:cNvSpPr>
              <a:spLocks noChangeAspect="1"/>
            </p:cNvSpPr>
            <p:nvPr/>
          </p:nvSpPr>
          <p:spPr bwMode="gray">
            <a:xfrm rot="21085610">
              <a:off x="4555155" y="3705084"/>
              <a:ext cx="1591" cy="17461"/>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80" name="Freeform 315"/>
            <p:cNvSpPr>
              <a:spLocks noChangeAspect="1"/>
            </p:cNvSpPr>
            <p:nvPr/>
          </p:nvSpPr>
          <p:spPr bwMode="gray">
            <a:xfrm rot="21085610">
              <a:off x="4555155" y="3745245"/>
              <a:ext cx="3180" cy="1747"/>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81" name="Freeform 316"/>
            <p:cNvSpPr>
              <a:spLocks noChangeAspect="1"/>
            </p:cNvSpPr>
            <p:nvPr/>
          </p:nvSpPr>
          <p:spPr bwMode="gray">
            <a:xfrm rot="21085610">
              <a:off x="4547205" y="3743499"/>
              <a:ext cx="6361" cy="20954"/>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82" name="Freeform 317"/>
            <p:cNvSpPr>
              <a:spLocks noChangeAspect="1"/>
            </p:cNvSpPr>
            <p:nvPr/>
          </p:nvSpPr>
          <p:spPr bwMode="gray">
            <a:xfrm rot="21085610">
              <a:off x="4555155" y="3767945"/>
              <a:ext cx="1591" cy="10477"/>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83" name="Freeform 318"/>
            <p:cNvSpPr>
              <a:spLocks noChangeAspect="1"/>
            </p:cNvSpPr>
            <p:nvPr/>
          </p:nvSpPr>
          <p:spPr bwMode="gray">
            <a:xfrm rot="21085610">
              <a:off x="4569467" y="3738260"/>
              <a:ext cx="1591" cy="13969"/>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84" name="Freeform 319"/>
            <p:cNvSpPr>
              <a:spLocks noChangeAspect="1"/>
            </p:cNvSpPr>
            <p:nvPr/>
          </p:nvSpPr>
          <p:spPr bwMode="gray">
            <a:xfrm rot="21085610">
              <a:off x="4577417" y="3750484"/>
              <a:ext cx="4771" cy="15716"/>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85" name="Freeform 320"/>
            <p:cNvSpPr>
              <a:spLocks noChangeAspect="1"/>
            </p:cNvSpPr>
            <p:nvPr/>
          </p:nvSpPr>
          <p:spPr bwMode="gray">
            <a:xfrm rot="21085610">
              <a:off x="4591729" y="3762706"/>
              <a:ext cx="3180" cy="3492"/>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86" name="Freeform 321"/>
            <p:cNvSpPr>
              <a:spLocks noChangeAspect="1"/>
            </p:cNvSpPr>
            <p:nvPr/>
          </p:nvSpPr>
          <p:spPr bwMode="gray">
            <a:xfrm rot="21085610">
              <a:off x="4585368" y="3778422"/>
              <a:ext cx="4771" cy="17461"/>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87" name="Freeform 322"/>
            <p:cNvSpPr>
              <a:spLocks noChangeAspect="1"/>
            </p:cNvSpPr>
            <p:nvPr/>
          </p:nvSpPr>
          <p:spPr bwMode="gray">
            <a:xfrm rot="21085610">
              <a:off x="4599679" y="3794137"/>
              <a:ext cx="4771" cy="15716"/>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88" name="Freeform 323"/>
            <p:cNvSpPr>
              <a:spLocks noChangeAspect="1"/>
            </p:cNvSpPr>
            <p:nvPr/>
          </p:nvSpPr>
          <p:spPr bwMode="gray">
            <a:xfrm rot="21085610">
              <a:off x="4612400" y="3804613"/>
              <a:ext cx="4771" cy="1747"/>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89" name="Freeform 324"/>
            <p:cNvSpPr>
              <a:spLocks noChangeAspect="1"/>
            </p:cNvSpPr>
            <p:nvPr/>
          </p:nvSpPr>
          <p:spPr bwMode="gray">
            <a:xfrm rot="21085610">
              <a:off x="4623532" y="3811598"/>
              <a:ext cx="9541" cy="6985"/>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90" name="Freeform 325"/>
            <p:cNvSpPr>
              <a:spLocks noChangeAspect="1"/>
            </p:cNvSpPr>
            <p:nvPr/>
          </p:nvSpPr>
          <p:spPr bwMode="gray">
            <a:xfrm rot="21085610">
              <a:off x="4610810" y="3830806"/>
              <a:ext cx="6361" cy="10477"/>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91" name="Freeform 326"/>
            <p:cNvSpPr>
              <a:spLocks noChangeAspect="1"/>
            </p:cNvSpPr>
            <p:nvPr/>
          </p:nvSpPr>
          <p:spPr bwMode="gray">
            <a:xfrm rot="21085610">
              <a:off x="4553565" y="3766198"/>
              <a:ext cx="3180" cy="5239"/>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92" name="Freeform 327"/>
            <p:cNvSpPr>
              <a:spLocks noChangeAspect="1"/>
            </p:cNvSpPr>
            <p:nvPr/>
          </p:nvSpPr>
          <p:spPr bwMode="gray">
            <a:xfrm rot="21085610">
              <a:off x="4521763" y="3748737"/>
              <a:ext cx="1591" cy="6985"/>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93" name="Freeform 328"/>
            <p:cNvSpPr>
              <a:spLocks noChangeAspect="1"/>
            </p:cNvSpPr>
            <p:nvPr/>
          </p:nvSpPr>
          <p:spPr bwMode="gray">
            <a:xfrm rot="21085610">
              <a:off x="4518582" y="3757468"/>
              <a:ext cx="3180" cy="3492"/>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94" name="Freeform 329"/>
            <p:cNvSpPr>
              <a:spLocks noChangeAspect="1"/>
            </p:cNvSpPr>
            <p:nvPr/>
          </p:nvSpPr>
          <p:spPr bwMode="gray">
            <a:xfrm rot="21085610">
              <a:off x="4509041" y="3760961"/>
              <a:ext cx="6361" cy="6985"/>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95" name="Freeform 330"/>
            <p:cNvSpPr>
              <a:spLocks noChangeAspect="1"/>
            </p:cNvSpPr>
            <p:nvPr/>
          </p:nvSpPr>
          <p:spPr bwMode="gray">
            <a:xfrm rot="20552049">
              <a:off x="4551975" y="3911128"/>
              <a:ext cx="23853" cy="19208"/>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96" name="Freeform 331"/>
            <p:cNvSpPr>
              <a:spLocks noChangeAspect="1"/>
            </p:cNvSpPr>
            <p:nvPr/>
          </p:nvSpPr>
          <p:spPr bwMode="gray">
            <a:xfrm rot="20552049">
              <a:off x="4617171" y="3848267"/>
              <a:ext cx="38163" cy="57623"/>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97" name="Freeform 332"/>
            <p:cNvSpPr>
              <a:spLocks noChangeAspect="1"/>
            </p:cNvSpPr>
            <p:nvPr/>
          </p:nvSpPr>
          <p:spPr bwMode="gray">
            <a:xfrm rot="20552049">
              <a:off x="4731661" y="3883190"/>
              <a:ext cx="1591" cy="1747"/>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98" name="Freeform 333"/>
            <p:cNvSpPr>
              <a:spLocks noChangeAspect="1"/>
            </p:cNvSpPr>
            <p:nvPr/>
          </p:nvSpPr>
          <p:spPr bwMode="gray">
            <a:xfrm rot="20552049">
              <a:off x="4753923" y="3930335"/>
              <a:ext cx="3180" cy="1222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99" name="Freeform 334"/>
            <p:cNvSpPr>
              <a:spLocks noChangeAspect="1"/>
            </p:cNvSpPr>
            <p:nvPr/>
          </p:nvSpPr>
          <p:spPr bwMode="gray">
            <a:xfrm rot="20552049">
              <a:off x="4777775" y="4015896"/>
              <a:ext cx="3180" cy="5239"/>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00" name="Freeform 335"/>
            <p:cNvSpPr>
              <a:spLocks noChangeAspect="1"/>
            </p:cNvSpPr>
            <p:nvPr/>
          </p:nvSpPr>
          <p:spPr bwMode="gray">
            <a:xfrm rot="20552049">
              <a:off x="4771414" y="4031611"/>
              <a:ext cx="9541" cy="17461"/>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01" name="Freeform 336"/>
            <p:cNvSpPr>
              <a:spLocks noChangeAspect="1"/>
            </p:cNvSpPr>
            <p:nvPr/>
          </p:nvSpPr>
          <p:spPr bwMode="gray">
            <a:xfrm rot="20552049">
              <a:off x="4598089" y="3855252"/>
              <a:ext cx="1591" cy="3492"/>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102" name="Group 337"/>
            <p:cNvGrpSpPr>
              <a:grpSpLocks noChangeAspect="1"/>
            </p:cNvGrpSpPr>
            <p:nvPr/>
          </p:nvGrpSpPr>
          <p:grpSpPr bwMode="gray">
            <a:xfrm>
              <a:off x="4590138" y="3858744"/>
              <a:ext cx="28623" cy="48892"/>
              <a:chOff x="1694" y="2257"/>
              <a:chExt cx="18" cy="28"/>
            </a:xfrm>
            <a:grpFill/>
          </p:grpSpPr>
          <p:sp>
            <p:nvSpPr>
              <p:cNvPr id="220"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21"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103" name="Freeform 340"/>
            <p:cNvSpPr>
              <a:spLocks noChangeAspect="1"/>
            </p:cNvSpPr>
            <p:nvPr/>
          </p:nvSpPr>
          <p:spPr bwMode="gray">
            <a:xfrm rot="20552049">
              <a:off x="4668055" y="3869221"/>
              <a:ext cx="15901" cy="13969"/>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04" name="Freeform 341"/>
            <p:cNvSpPr>
              <a:spLocks noChangeAspect="1"/>
            </p:cNvSpPr>
            <p:nvPr/>
          </p:nvSpPr>
          <p:spPr bwMode="gray">
            <a:xfrm rot="20552049">
              <a:off x="4765054" y="3970497"/>
              <a:ext cx="0" cy="5239"/>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05" name="Freeform 342"/>
            <p:cNvSpPr>
              <a:spLocks noChangeAspect="1"/>
            </p:cNvSpPr>
            <p:nvPr/>
          </p:nvSpPr>
          <p:spPr bwMode="gray">
            <a:xfrm rot="20552049">
              <a:off x="4738022" y="3897159"/>
              <a:ext cx="4771" cy="1222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06" name="Freeform 343"/>
            <p:cNvSpPr>
              <a:spLocks noChangeAspect="1"/>
            </p:cNvSpPr>
            <p:nvPr/>
          </p:nvSpPr>
          <p:spPr bwMode="gray">
            <a:xfrm rot="20552049">
              <a:off x="4691907" y="3865729"/>
              <a:ext cx="0" cy="1747"/>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07" name="Freeform 344"/>
            <p:cNvSpPr>
              <a:spLocks noChangeAspect="1"/>
            </p:cNvSpPr>
            <p:nvPr/>
          </p:nvSpPr>
          <p:spPr bwMode="gray">
            <a:xfrm rot="20552049">
              <a:off x="4695087" y="3879698"/>
              <a:ext cx="1591" cy="3492"/>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08" name="Freeform 345"/>
            <p:cNvSpPr>
              <a:spLocks noChangeAspect="1"/>
            </p:cNvSpPr>
            <p:nvPr/>
          </p:nvSpPr>
          <p:spPr bwMode="gray">
            <a:xfrm rot="20552049">
              <a:off x="4745972" y="3916366"/>
              <a:ext cx="3180" cy="8731"/>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09" name="Freeform 346"/>
            <p:cNvSpPr>
              <a:spLocks noChangeAspect="1"/>
            </p:cNvSpPr>
            <p:nvPr/>
          </p:nvSpPr>
          <p:spPr bwMode="gray">
            <a:xfrm rot="20552049">
              <a:off x="4765054" y="3998435"/>
              <a:ext cx="1591" cy="5239"/>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10" name="Freeform 347"/>
            <p:cNvSpPr>
              <a:spLocks noChangeAspect="1"/>
            </p:cNvSpPr>
            <p:nvPr/>
          </p:nvSpPr>
          <p:spPr bwMode="gray">
            <a:xfrm rot="20552049">
              <a:off x="4459747" y="3806360"/>
              <a:ext cx="117670" cy="85561"/>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11" name="Freeform 348"/>
            <p:cNvSpPr>
              <a:spLocks noChangeAspect="1"/>
            </p:cNvSpPr>
            <p:nvPr/>
          </p:nvSpPr>
          <p:spPr bwMode="gray">
            <a:xfrm rot="20552049">
              <a:off x="4478828" y="3851760"/>
              <a:ext cx="4771" cy="10477"/>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12" name="Freeform 349"/>
            <p:cNvSpPr>
              <a:spLocks noChangeAspect="1"/>
            </p:cNvSpPr>
            <p:nvPr/>
          </p:nvSpPr>
          <p:spPr bwMode="gray">
            <a:xfrm rot="20552049">
              <a:off x="4521763" y="3816837"/>
              <a:ext cx="11131" cy="15716"/>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13" name="Freeform 350"/>
            <p:cNvSpPr>
              <a:spLocks noChangeAspect="1"/>
            </p:cNvSpPr>
            <p:nvPr/>
          </p:nvSpPr>
          <p:spPr bwMode="gray">
            <a:xfrm rot="20552049">
              <a:off x="4720530" y="3879698"/>
              <a:ext cx="0" cy="5239"/>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14" name="Freeform 351"/>
            <p:cNvSpPr>
              <a:spLocks noChangeAspect="1"/>
            </p:cNvSpPr>
            <p:nvPr/>
          </p:nvSpPr>
          <p:spPr bwMode="gray">
            <a:xfrm rot="20552049">
              <a:off x="4761873" y="3953035"/>
              <a:ext cx="1591" cy="6985"/>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115" name="Group 362"/>
            <p:cNvGrpSpPr/>
            <p:nvPr/>
          </p:nvGrpSpPr>
          <p:grpSpPr bwMode="gray">
            <a:xfrm>
              <a:off x="5717548" y="2301193"/>
              <a:ext cx="880939" cy="1220548"/>
              <a:chOff x="4580731" y="1911697"/>
              <a:chExt cx="879476" cy="1109663"/>
            </a:xfrm>
            <a:grpFill/>
          </p:grpSpPr>
          <p:sp>
            <p:nvSpPr>
              <p:cNvPr id="171"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72"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73"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174" name="Group 178"/>
              <p:cNvGrpSpPr>
                <a:grpSpLocks noChangeAspect="1"/>
              </p:cNvGrpSpPr>
              <p:nvPr/>
            </p:nvGrpSpPr>
            <p:grpSpPr bwMode="gray">
              <a:xfrm>
                <a:off x="4876006" y="2765772"/>
                <a:ext cx="204788" cy="242888"/>
                <a:chOff x="2589" y="1903"/>
                <a:chExt cx="129" cy="153"/>
              </a:xfrm>
              <a:grpFill/>
            </p:grpSpPr>
            <p:sp>
              <p:nvSpPr>
                <p:cNvPr id="217"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18"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19"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175" name="Freeform 174"/>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76" name="Freeform 175"/>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77" name="Freeform 176"/>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78" name="Freeform 177"/>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79" name="Freeform 178"/>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80" name="Freeform 179"/>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81" name="Freeform 180"/>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182" name="Group 181"/>
              <p:cNvGrpSpPr>
                <a:grpSpLocks noChangeAspect="1"/>
              </p:cNvGrpSpPr>
              <p:nvPr/>
            </p:nvGrpSpPr>
            <p:grpSpPr bwMode="gray">
              <a:xfrm>
                <a:off x="4679156" y="2659410"/>
                <a:ext cx="247650" cy="244475"/>
                <a:chOff x="2465" y="1836"/>
                <a:chExt cx="156" cy="154"/>
              </a:xfrm>
              <a:grpFill/>
            </p:grpSpPr>
            <p:sp>
              <p:nvSpPr>
                <p:cNvPr id="215"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16"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grpSp>
            <p:nvGrpSpPr>
              <p:cNvPr id="183" name="Group 192"/>
              <p:cNvGrpSpPr>
                <a:grpSpLocks noChangeAspect="1"/>
              </p:cNvGrpSpPr>
              <p:nvPr/>
            </p:nvGrpSpPr>
            <p:grpSpPr bwMode="gray">
              <a:xfrm>
                <a:off x="4620419" y="2430810"/>
                <a:ext cx="171450" cy="258763"/>
                <a:chOff x="2428" y="1692"/>
                <a:chExt cx="108" cy="163"/>
              </a:xfrm>
              <a:grpFill/>
            </p:grpSpPr>
            <p:sp>
              <p:nvSpPr>
                <p:cNvPr id="213"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14"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184"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85"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86"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87"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188" name="Group 199"/>
              <p:cNvGrpSpPr>
                <a:grpSpLocks noChangeAspect="1"/>
              </p:cNvGrpSpPr>
              <p:nvPr/>
            </p:nvGrpSpPr>
            <p:grpSpPr bwMode="gray">
              <a:xfrm>
                <a:off x="5033169" y="2808635"/>
                <a:ext cx="68263" cy="68263"/>
                <a:chOff x="2688" y="1930"/>
                <a:chExt cx="43" cy="43"/>
              </a:xfrm>
              <a:grpFill/>
            </p:grpSpPr>
            <p:sp>
              <p:nvSpPr>
                <p:cNvPr id="211"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12"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189"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90"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91"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92"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93"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94"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95"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96"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97"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98"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99"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00"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01"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02"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03"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04"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05"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06"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07"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208" name="Group 359"/>
              <p:cNvGrpSpPr/>
              <p:nvPr/>
            </p:nvGrpSpPr>
            <p:grpSpPr bwMode="gray">
              <a:xfrm>
                <a:off x="5080794" y="2788583"/>
                <a:ext cx="75600" cy="108000"/>
                <a:chOff x="4160739" y="2986112"/>
                <a:chExt cx="187325" cy="233362"/>
              </a:xfrm>
              <a:grpFill/>
            </p:grpSpPr>
            <p:sp>
              <p:nvSpPr>
                <p:cNvPr id="209"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210"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grpSp>
        <p:grpSp>
          <p:nvGrpSpPr>
            <p:cNvPr id="116" name="Group 368"/>
            <p:cNvGrpSpPr/>
            <p:nvPr/>
          </p:nvGrpSpPr>
          <p:grpSpPr bwMode="gray">
            <a:xfrm>
              <a:off x="5591926" y="3492056"/>
              <a:ext cx="1198965" cy="1473737"/>
              <a:chOff x="4455318" y="2994372"/>
              <a:chExt cx="1196974" cy="1339850"/>
            </a:xfrm>
            <a:grpFill/>
          </p:grpSpPr>
          <p:sp>
            <p:nvSpPr>
              <p:cNvPr id="117" name="Freeform 116"/>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18" name="Freeform 117"/>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119" name="Group 367"/>
              <p:cNvGrpSpPr/>
              <p:nvPr/>
            </p:nvGrpSpPr>
            <p:grpSpPr bwMode="gray">
              <a:xfrm>
                <a:off x="4455318" y="2994372"/>
                <a:ext cx="1196974" cy="1339850"/>
                <a:chOff x="4455318" y="2994372"/>
                <a:chExt cx="1196974" cy="1339850"/>
              </a:xfrm>
              <a:grpFill/>
            </p:grpSpPr>
            <p:sp>
              <p:nvSpPr>
                <p:cNvPr id="120" name="Freeform 119"/>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21" name="Freeform 120"/>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22" name="Freeform 121"/>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23" name="Freeform 122"/>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24" name="Freeform 123"/>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25" name="Freeform 124"/>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26" name="Freeform 125"/>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27" name="Freeform 126"/>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28" name="Freeform 127"/>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29" name="Freeform 128"/>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30" name="Freeform 129"/>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31" name="Freeform 130"/>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32" name="Freeform 131"/>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33" name="Freeform 132"/>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34"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35" name="Freeform 134"/>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36" name="Freeform 135"/>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37" name="Freeform 136"/>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38" name="Freeform 137"/>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139" name="Group 25"/>
                <p:cNvGrpSpPr>
                  <a:grpSpLocks noChangeAspect="1"/>
                </p:cNvGrpSpPr>
                <p:nvPr/>
              </p:nvGrpSpPr>
              <p:grpSpPr bwMode="gray">
                <a:xfrm>
                  <a:off x="4961730" y="3769072"/>
                  <a:ext cx="219075" cy="239713"/>
                  <a:chOff x="2643" y="2535"/>
                  <a:chExt cx="138" cy="151"/>
                </a:xfrm>
                <a:grpFill/>
              </p:grpSpPr>
              <p:sp>
                <p:nvSpPr>
                  <p:cNvPr id="169"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70"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sp>
              <p:nvSpPr>
                <p:cNvPr id="140"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41"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42"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43"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44"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45"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46"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47"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48"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49"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50"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51"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52"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53"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54"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55"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56"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57"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58"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59"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60"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61"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62"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63"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64"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sp>
              <p:nvSpPr>
                <p:cNvPr id="165"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mj-ea"/>
                    <a:ea typeface="+mj-ea"/>
                  </a:endParaRPr>
                </a:p>
              </p:txBody>
            </p:sp>
            <p:grpSp>
              <p:nvGrpSpPr>
                <p:cNvPr id="166" name="Group 364"/>
                <p:cNvGrpSpPr>
                  <a:grpSpLocks noChangeAspect="1"/>
                </p:cNvGrpSpPr>
                <p:nvPr/>
              </p:nvGrpSpPr>
              <p:grpSpPr bwMode="gray">
                <a:xfrm>
                  <a:off x="5141117" y="3280172"/>
                  <a:ext cx="289379" cy="349200"/>
                  <a:chOff x="3548063" y="12700"/>
                  <a:chExt cx="5667375" cy="6838950"/>
                </a:xfrm>
                <a:grpFill/>
              </p:grpSpPr>
              <p:sp>
                <p:nvSpPr>
                  <p:cNvPr id="167" name="Freeform 6"/>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p>
                    <a:endParaRPr lang="en-GB" dirty="0">
                      <a:latin typeface="+mj-ea"/>
                      <a:ea typeface="+mj-ea"/>
                    </a:endParaRPr>
                  </a:p>
                </p:txBody>
              </p:sp>
              <p:sp>
                <p:nvSpPr>
                  <p:cNvPr id="168" name="Freeform 9"/>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p>
                    <a:endParaRPr lang="en-GB" dirty="0">
                      <a:latin typeface="+mj-ea"/>
                      <a:ea typeface="+mj-ea"/>
                    </a:endParaRPr>
                  </a:p>
                </p:txBody>
              </p:sp>
            </p:grpSp>
          </p:grpSp>
        </p:grpSp>
      </p:grpSp>
      <p:grpSp>
        <p:nvGrpSpPr>
          <p:cNvPr id="364" name="Group 36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GrpSpPr/>
          <p:nvPr/>
        </p:nvGrpSpPr>
        <p:grpSpPr>
          <a:xfrm>
            <a:off x="6009056" y="3004089"/>
            <a:ext cx="1620957" cy="433104"/>
            <a:chOff x="5442999" y="3004089"/>
            <a:chExt cx="1620957" cy="433104"/>
          </a:xfrm>
          <a:solidFill>
            <a:srgbClr val="00B0F0"/>
          </a:solidFill>
        </p:grpSpPr>
        <p:sp>
          <p:nvSpPr>
            <p:cNvPr id="365" name="TextBox 364"/>
            <p:cNvSpPr txBox="1"/>
            <p:nvPr/>
          </p:nvSpPr>
          <p:spPr>
            <a:xfrm>
              <a:off x="5442999" y="3004089"/>
              <a:ext cx="1620957" cy="307777"/>
            </a:xfrm>
            <a:prstGeom prst="rect">
              <a:avLst/>
            </a:prstGeom>
            <a:grpFill/>
          </p:spPr>
          <p:txBody>
            <a:bodyPr wrap="none" rtlCol="0">
              <a:spAutoFit/>
            </a:bodyPr>
            <a:lstStyle/>
            <a:p>
              <a:r>
                <a:rPr lang="zh-CN" altLang="en-US" sz="1400" b="1" dirty="0">
                  <a:solidFill>
                    <a:schemeClr val="bg1"/>
                  </a:solidFill>
                  <a:latin typeface="+mj-ea"/>
                  <a:ea typeface="+mj-ea"/>
                </a:rPr>
                <a:t>美国：第三大市场</a:t>
              </a:r>
              <a:endParaRPr lang="en-US" sz="1400" b="1" dirty="0">
                <a:solidFill>
                  <a:schemeClr val="bg1"/>
                </a:solidFill>
                <a:latin typeface="+mj-ea"/>
                <a:ea typeface="+mj-ea"/>
              </a:endParaRPr>
            </a:p>
          </p:txBody>
        </p:sp>
        <p:sp>
          <p:nvSpPr>
            <p:cNvPr id="366" name="Right Triangle 365"/>
            <p:cNvSpPr/>
            <p:nvPr/>
          </p:nvSpPr>
          <p:spPr>
            <a:xfrm flipV="1">
              <a:off x="5442999" y="3231521"/>
              <a:ext cx="152090" cy="20567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grpSp>
      <p:sp>
        <p:nvSpPr>
          <p:cNvPr id="367" name="TextBox 36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txBox="1"/>
          <p:nvPr/>
        </p:nvSpPr>
        <p:spPr>
          <a:xfrm>
            <a:off x="5442999" y="2701221"/>
            <a:ext cx="517834" cy="292388"/>
          </a:xfrm>
          <a:prstGeom prst="rect">
            <a:avLst/>
          </a:prstGeom>
          <a:noFill/>
        </p:spPr>
        <p:txBody>
          <a:bodyPr wrap="none" rtlCol="0">
            <a:spAutoFit/>
          </a:bodyPr>
          <a:lstStyle/>
          <a:p>
            <a:r>
              <a:rPr lang="en-US" sz="1300" b="1">
                <a:solidFill>
                  <a:schemeClr val="tx1">
                    <a:lumMod val="65000"/>
                    <a:lumOff val="35000"/>
                  </a:schemeClr>
                </a:solidFill>
                <a:latin typeface="+mj-ea"/>
                <a:ea typeface="+mj-ea"/>
              </a:rPr>
              <a:t>USA</a:t>
            </a:r>
          </a:p>
        </p:txBody>
      </p:sp>
      <p:sp>
        <p:nvSpPr>
          <p:cNvPr id="368" name="Freeform 36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6011706" y="3526899"/>
            <a:ext cx="214160" cy="368087"/>
          </a:xfrm>
          <a:custGeom>
            <a:avLst/>
            <a:gdLst/>
            <a:ahLst/>
            <a:cxnLst/>
            <a:rect l="l" t="t" r="r" b="b"/>
            <a:pathLst>
              <a:path w="130628" h="224517">
                <a:moveTo>
                  <a:pt x="24492" y="61232"/>
                </a:moveTo>
                <a:lnTo>
                  <a:pt x="106135" y="61232"/>
                </a:lnTo>
                <a:cubicBezTo>
                  <a:pt x="112939" y="61232"/>
                  <a:pt x="118722" y="63613"/>
                  <a:pt x="123485" y="68375"/>
                </a:cubicBezTo>
                <a:cubicBezTo>
                  <a:pt x="128247" y="73138"/>
                  <a:pt x="130628" y="78921"/>
                  <a:pt x="130628" y="85725"/>
                </a:cubicBezTo>
                <a:lnTo>
                  <a:pt x="130628" y="138792"/>
                </a:lnTo>
                <a:cubicBezTo>
                  <a:pt x="130628" y="142194"/>
                  <a:pt x="129438" y="145086"/>
                  <a:pt x="127056" y="147467"/>
                </a:cubicBezTo>
                <a:cubicBezTo>
                  <a:pt x="124675" y="149848"/>
                  <a:pt x="121784" y="151039"/>
                  <a:pt x="118382" y="151039"/>
                </a:cubicBezTo>
                <a:cubicBezTo>
                  <a:pt x="114980" y="151039"/>
                  <a:pt x="112089" y="149848"/>
                  <a:pt x="109707" y="147467"/>
                </a:cubicBezTo>
                <a:cubicBezTo>
                  <a:pt x="107326" y="145086"/>
                  <a:pt x="106135" y="142194"/>
                  <a:pt x="106135" y="138792"/>
                </a:cubicBezTo>
                <a:lnTo>
                  <a:pt x="106135" y="93889"/>
                </a:lnTo>
                <a:lnTo>
                  <a:pt x="97971" y="93889"/>
                </a:lnTo>
                <a:lnTo>
                  <a:pt x="97971" y="210230"/>
                </a:lnTo>
                <a:cubicBezTo>
                  <a:pt x="97971" y="214142"/>
                  <a:pt x="96568" y="217501"/>
                  <a:pt x="93761" y="220308"/>
                </a:cubicBezTo>
                <a:cubicBezTo>
                  <a:pt x="90955" y="223114"/>
                  <a:pt x="87596" y="224517"/>
                  <a:pt x="83684" y="224517"/>
                </a:cubicBezTo>
                <a:cubicBezTo>
                  <a:pt x="79772" y="224517"/>
                  <a:pt x="76412" y="223114"/>
                  <a:pt x="73606" y="220308"/>
                </a:cubicBezTo>
                <a:cubicBezTo>
                  <a:pt x="70799" y="217501"/>
                  <a:pt x="69396" y="214142"/>
                  <a:pt x="69396" y="210230"/>
                </a:cubicBezTo>
                <a:lnTo>
                  <a:pt x="69396" y="151039"/>
                </a:lnTo>
                <a:lnTo>
                  <a:pt x="61232" y="151039"/>
                </a:lnTo>
                <a:lnTo>
                  <a:pt x="61232" y="210230"/>
                </a:lnTo>
                <a:cubicBezTo>
                  <a:pt x="61232" y="214142"/>
                  <a:pt x="59829" y="217501"/>
                  <a:pt x="57022" y="220308"/>
                </a:cubicBezTo>
                <a:cubicBezTo>
                  <a:pt x="54216" y="223114"/>
                  <a:pt x="50856" y="224517"/>
                  <a:pt x="46944" y="224517"/>
                </a:cubicBezTo>
                <a:cubicBezTo>
                  <a:pt x="43032" y="224517"/>
                  <a:pt x="39673" y="223114"/>
                  <a:pt x="36866" y="220308"/>
                </a:cubicBezTo>
                <a:cubicBezTo>
                  <a:pt x="34060" y="217501"/>
                  <a:pt x="32657" y="214142"/>
                  <a:pt x="32657" y="210230"/>
                </a:cubicBezTo>
                <a:lnTo>
                  <a:pt x="32657" y="93889"/>
                </a:lnTo>
                <a:lnTo>
                  <a:pt x="24492" y="93889"/>
                </a:lnTo>
                <a:lnTo>
                  <a:pt x="24492" y="138792"/>
                </a:lnTo>
                <a:cubicBezTo>
                  <a:pt x="24492" y="142194"/>
                  <a:pt x="23302" y="145086"/>
                  <a:pt x="20921" y="147467"/>
                </a:cubicBezTo>
                <a:cubicBezTo>
                  <a:pt x="18539" y="149848"/>
                  <a:pt x="15648" y="151039"/>
                  <a:pt x="12246" y="151039"/>
                </a:cubicBezTo>
                <a:cubicBezTo>
                  <a:pt x="8844" y="151039"/>
                  <a:pt x="5953" y="149848"/>
                  <a:pt x="3572" y="147467"/>
                </a:cubicBezTo>
                <a:cubicBezTo>
                  <a:pt x="1190" y="145086"/>
                  <a:pt x="0" y="142194"/>
                  <a:pt x="0" y="138792"/>
                </a:cubicBezTo>
                <a:lnTo>
                  <a:pt x="0" y="85725"/>
                </a:lnTo>
                <a:cubicBezTo>
                  <a:pt x="0" y="78921"/>
                  <a:pt x="2381" y="73138"/>
                  <a:pt x="7143" y="68375"/>
                </a:cubicBezTo>
                <a:cubicBezTo>
                  <a:pt x="11906" y="63613"/>
                  <a:pt x="17689" y="61232"/>
                  <a:pt x="24492" y="61232"/>
                </a:cubicBezTo>
                <a:close/>
                <a:moveTo>
                  <a:pt x="65314" y="0"/>
                </a:moveTo>
                <a:cubicBezTo>
                  <a:pt x="73223" y="0"/>
                  <a:pt x="79963" y="2785"/>
                  <a:pt x="85533" y="8355"/>
                </a:cubicBezTo>
                <a:cubicBezTo>
                  <a:pt x="91104" y="13926"/>
                  <a:pt x="93889" y="20665"/>
                  <a:pt x="93889" y="28575"/>
                </a:cubicBezTo>
                <a:cubicBezTo>
                  <a:pt x="93889" y="36484"/>
                  <a:pt x="91104" y="43223"/>
                  <a:pt x="85533" y="48794"/>
                </a:cubicBezTo>
                <a:cubicBezTo>
                  <a:pt x="79963" y="54364"/>
                  <a:pt x="73223" y="57150"/>
                  <a:pt x="65314" y="57150"/>
                </a:cubicBezTo>
                <a:cubicBezTo>
                  <a:pt x="57405" y="57150"/>
                  <a:pt x="50665" y="54364"/>
                  <a:pt x="45095" y="48794"/>
                </a:cubicBezTo>
                <a:cubicBezTo>
                  <a:pt x="39524" y="43223"/>
                  <a:pt x="36739" y="36484"/>
                  <a:pt x="36739" y="28575"/>
                </a:cubicBezTo>
                <a:cubicBezTo>
                  <a:pt x="36739" y="20665"/>
                  <a:pt x="39524" y="13926"/>
                  <a:pt x="45095" y="8355"/>
                </a:cubicBezTo>
                <a:cubicBezTo>
                  <a:pt x="50665" y="2785"/>
                  <a:pt x="57405" y="0"/>
                  <a:pt x="65314" y="0"/>
                </a:cubicBezTo>
                <a:close/>
              </a:path>
            </a:pathLst>
          </a:custGeom>
          <a:solidFill>
            <a:srgbClr val="00B0F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lumMod val="65000"/>
                  <a:lumOff val="35000"/>
                </a:schemeClr>
              </a:solidFill>
              <a:latin typeface="+mj-ea"/>
              <a:ea typeface="+mj-ea"/>
            </a:endParaRPr>
          </a:p>
        </p:txBody>
      </p:sp>
      <p:sp>
        <p:nvSpPr>
          <p:cNvPr id="369" name="Rectangle 36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6200012" y="3610211"/>
            <a:ext cx="1583414" cy="230832"/>
          </a:xfrm>
          <a:prstGeom prst="rect">
            <a:avLst/>
          </a:prstGeom>
        </p:spPr>
        <p:txBody>
          <a:bodyPr wrap="square">
            <a:spAutoFit/>
          </a:bodyPr>
          <a:lstStyle/>
          <a:p>
            <a:r>
              <a:rPr lang="en-US" sz="900" b="1" dirty="0">
                <a:solidFill>
                  <a:srgbClr val="00B0F0"/>
                </a:solidFill>
                <a:latin typeface="+mj-ea"/>
                <a:ea typeface="+mj-ea"/>
              </a:rPr>
              <a:t>27%</a:t>
            </a:r>
            <a:endParaRPr lang="en-US" sz="900" dirty="0">
              <a:solidFill>
                <a:srgbClr val="00B0F0"/>
              </a:solidFill>
              <a:latin typeface="+mj-ea"/>
              <a:ea typeface="+mj-ea"/>
            </a:endParaRPr>
          </a:p>
        </p:txBody>
      </p:sp>
      <p:grpSp>
        <p:nvGrpSpPr>
          <p:cNvPr id="370" name="Group 36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GrpSpPr/>
          <p:nvPr/>
        </p:nvGrpSpPr>
        <p:grpSpPr>
          <a:xfrm>
            <a:off x="8387393" y="2747920"/>
            <a:ext cx="1620957" cy="433104"/>
            <a:chOff x="6718252" y="4939568"/>
            <a:chExt cx="1620957" cy="433104"/>
          </a:xfrm>
          <a:solidFill>
            <a:schemeClr val="accent2">
              <a:lumMod val="50000"/>
            </a:schemeClr>
          </a:solidFill>
        </p:grpSpPr>
        <p:sp>
          <p:nvSpPr>
            <p:cNvPr id="371" name="TextBox 370"/>
            <p:cNvSpPr txBox="1"/>
            <p:nvPr/>
          </p:nvSpPr>
          <p:spPr>
            <a:xfrm>
              <a:off x="6718252" y="4939568"/>
              <a:ext cx="1620957" cy="307777"/>
            </a:xfrm>
            <a:prstGeom prst="rect">
              <a:avLst/>
            </a:prstGeom>
            <a:grpFill/>
          </p:spPr>
          <p:txBody>
            <a:bodyPr wrap="none" rtlCol="0">
              <a:spAutoFit/>
            </a:bodyPr>
            <a:lstStyle/>
            <a:p>
              <a:r>
                <a:rPr lang="zh-CN" altLang="en-US" sz="1400" b="1" dirty="0">
                  <a:solidFill>
                    <a:schemeClr val="bg1"/>
                  </a:solidFill>
                  <a:latin typeface="+mj-ea"/>
                  <a:ea typeface="+mj-ea"/>
                </a:rPr>
                <a:t>欧洲：第四大市场</a:t>
              </a:r>
              <a:endParaRPr lang="en-US" sz="1400" b="1" dirty="0">
                <a:solidFill>
                  <a:schemeClr val="bg1"/>
                </a:solidFill>
                <a:latin typeface="+mj-ea"/>
                <a:ea typeface="+mj-ea"/>
              </a:endParaRPr>
            </a:p>
          </p:txBody>
        </p:sp>
        <p:sp>
          <p:nvSpPr>
            <p:cNvPr id="372" name="Right Triangle 371"/>
            <p:cNvSpPr/>
            <p:nvPr/>
          </p:nvSpPr>
          <p:spPr>
            <a:xfrm flipV="1">
              <a:off x="6718252" y="5167000"/>
              <a:ext cx="152090" cy="20567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grpSp>
      <p:sp>
        <p:nvSpPr>
          <p:cNvPr id="373" name="TextBox 37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txBox="1"/>
          <p:nvPr/>
        </p:nvSpPr>
        <p:spPr>
          <a:xfrm>
            <a:off x="6718252" y="4636700"/>
            <a:ext cx="766172" cy="292388"/>
          </a:xfrm>
          <a:prstGeom prst="rect">
            <a:avLst/>
          </a:prstGeom>
          <a:noFill/>
        </p:spPr>
        <p:txBody>
          <a:bodyPr wrap="none" rtlCol="0">
            <a:spAutoFit/>
          </a:bodyPr>
          <a:lstStyle/>
          <a:p>
            <a:r>
              <a:rPr lang="en-US" sz="1300" b="1">
                <a:solidFill>
                  <a:schemeClr val="tx1">
                    <a:lumMod val="65000"/>
                    <a:lumOff val="35000"/>
                  </a:schemeClr>
                </a:solidFill>
                <a:latin typeface="+mj-ea"/>
                <a:ea typeface="+mj-ea"/>
              </a:rPr>
              <a:t>BRAZIL</a:t>
            </a:r>
          </a:p>
        </p:txBody>
      </p:sp>
      <p:sp>
        <p:nvSpPr>
          <p:cNvPr id="374" name="Freeform 37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8390043" y="3270730"/>
            <a:ext cx="214160" cy="368087"/>
          </a:xfrm>
          <a:custGeom>
            <a:avLst/>
            <a:gdLst/>
            <a:ahLst/>
            <a:cxnLst/>
            <a:rect l="l" t="t" r="r" b="b"/>
            <a:pathLst>
              <a:path w="130628" h="224517">
                <a:moveTo>
                  <a:pt x="24492" y="61232"/>
                </a:moveTo>
                <a:lnTo>
                  <a:pt x="106135" y="61232"/>
                </a:lnTo>
                <a:cubicBezTo>
                  <a:pt x="112939" y="61232"/>
                  <a:pt x="118722" y="63613"/>
                  <a:pt x="123485" y="68375"/>
                </a:cubicBezTo>
                <a:cubicBezTo>
                  <a:pt x="128247" y="73138"/>
                  <a:pt x="130628" y="78921"/>
                  <a:pt x="130628" y="85725"/>
                </a:cubicBezTo>
                <a:lnTo>
                  <a:pt x="130628" y="138792"/>
                </a:lnTo>
                <a:cubicBezTo>
                  <a:pt x="130628" y="142194"/>
                  <a:pt x="129438" y="145086"/>
                  <a:pt x="127056" y="147467"/>
                </a:cubicBezTo>
                <a:cubicBezTo>
                  <a:pt x="124675" y="149848"/>
                  <a:pt x="121784" y="151039"/>
                  <a:pt x="118382" y="151039"/>
                </a:cubicBezTo>
                <a:cubicBezTo>
                  <a:pt x="114980" y="151039"/>
                  <a:pt x="112089" y="149848"/>
                  <a:pt x="109707" y="147467"/>
                </a:cubicBezTo>
                <a:cubicBezTo>
                  <a:pt x="107326" y="145086"/>
                  <a:pt x="106135" y="142194"/>
                  <a:pt x="106135" y="138792"/>
                </a:cubicBezTo>
                <a:lnTo>
                  <a:pt x="106135" y="93889"/>
                </a:lnTo>
                <a:lnTo>
                  <a:pt x="97971" y="93889"/>
                </a:lnTo>
                <a:lnTo>
                  <a:pt x="97971" y="210230"/>
                </a:lnTo>
                <a:cubicBezTo>
                  <a:pt x="97971" y="214142"/>
                  <a:pt x="96568" y="217501"/>
                  <a:pt x="93761" y="220308"/>
                </a:cubicBezTo>
                <a:cubicBezTo>
                  <a:pt x="90955" y="223114"/>
                  <a:pt x="87596" y="224517"/>
                  <a:pt x="83684" y="224517"/>
                </a:cubicBezTo>
                <a:cubicBezTo>
                  <a:pt x="79772" y="224517"/>
                  <a:pt x="76412" y="223114"/>
                  <a:pt x="73606" y="220308"/>
                </a:cubicBezTo>
                <a:cubicBezTo>
                  <a:pt x="70799" y="217501"/>
                  <a:pt x="69396" y="214142"/>
                  <a:pt x="69396" y="210230"/>
                </a:cubicBezTo>
                <a:lnTo>
                  <a:pt x="69396" y="151039"/>
                </a:lnTo>
                <a:lnTo>
                  <a:pt x="61232" y="151039"/>
                </a:lnTo>
                <a:lnTo>
                  <a:pt x="61232" y="210230"/>
                </a:lnTo>
                <a:cubicBezTo>
                  <a:pt x="61232" y="214142"/>
                  <a:pt x="59829" y="217501"/>
                  <a:pt x="57022" y="220308"/>
                </a:cubicBezTo>
                <a:cubicBezTo>
                  <a:pt x="54216" y="223114"/>
                  <a:pt x="50856" y="224517"/>
                  <a:pt x="46944" y="224517"/>
                </a:cubicBezTo>
                <a:cubicBezTo>
                  <a:pt x="43032" y="224517"/>
                  <a:pt x="39673" y="223114"/>
                  <a:pt x="36866" y="220308"/>
                </a:cubicBezTo>
                <a:cubicBezTo>
                  <a:pt x="34060" y="217501"/>
                  <a:pt x="32657" y="214142"/>
                  <a:pt x="32657" y="210230"/>
                </a:cubicBezTo>
                <a:lnTo>
                  <a:pt x="32657" y="93889"/>
                </a:lnTo>
                <a:lnTo>
                  <a:pt x="24492" y="93889"/>
                </a:lnTo>
                <a:lnTo>
                  <a:pt x="24492" y="138792"/>
                </a:lnTo>
                <a:cubicBezTo>
                  <a:pt x="24492" y="142194"/>
                  <a:pt x="23302" y="145086"/>
                  <a:pt x="20921" y="147467"/>
                </a:cubicBezTo>
                <a:cubicBezTo>
                  <a:pt x="18539" y="149848"/>
                  <a:pt x="15648" y="151039"/>
                  <a:pt x="12246" y="151039"/>
                </a:cubicBezTo>
                <a:cubicBezTo>
                  <a:pt x="8844" y="151039"/>
                  <a:pt x="5953" y="149848"/>
                  <a:pt x="3572" y="147467"/>
                </a:cubicBezTo>
                <a:cubicBezTo>
                  <a:pt x="1190" y="145086"/>
                  <a:pt x="0" y="142194"/>
                  <a:pt x="0" y="138792"/>
                </a:cubicBezTo>
                <a:lnTo>
                  <a:pt x="0" y="85725"/>
                </a:lnTo>
                <a:cubicBezTo>
                  <a:pt x="0" y="78921"/>
                  <a:pt x="2381" y="73138"/>
                  <a:pt x="7143" y="68375"/>
                </a:cubicBezTo>
                <a:cubicBezTo>
                  <a:pt x="11906" y="63613"/>
                  <a:pt x="17689" y="61232"/>
                  <a:pt x="24492" y="61232"/>
                </a:cubicBezTo>
                <a:close/>
                <a:moveTo>
                  <a:pt x="65314" y="0"/>
                </a:moveTo>
                <a:cubicBezTo>
                  <a:pt x="73223" y="0"/>
                  <a:pt x="79963" y="2785"/>
                  <a:pt x="85533" y="8355"/>
                </a:cubicBezTo>
                <a:cubicBezTo>
                  <a:pt x="91104" y="13926"/>
                  <a:pt x="93889" y="20665"/>
                  <a:pt x="93889" y="28575"/>
                </a:cubicBezTo>
                <a:cubicBezTo>
                  <a:pt x="93889" y="36484"/>
                  <a:pt x="91104" y="43223"/>
                  <a:pt x="85533" y="48794"/>
                </a:cubicBezTo>
                <a:cubicBezTo>
                  <a:pt x="79963" y="54364"/>
                  <a:pt x="73223" y="57150"/>
                  <a:pt x="65314" y="57150"/>
                </a:cubicBezTo>
                <a:cubicBezTo>
                  <a:pt x="57405" y="57150"/>
                  <a:pt x="50665" y="54364"/>
                  <a:pt x="45095" y="48794"/>
                </a:cubicBezTo>
                <a:cubicBezTo>
                  <a:pt x="39524" y="43223"/>
                  <a:pt x="36739" y="36484"/>
                  <a:pt x="36739" y="28575"/>
                </a:cubicBezTo>
                <a:cubicBezTo>
                  <a:pt x="36739" y="20665"/>
                  <a:pt x="39524" y="13926"/>
                  <a:pt x="45095" y="8355"/>
                </a:cubicBezTo>
                <a:cubicBezTo>
                  <a:pt x="50665" y="2785"/>
                  <a:pt x="57405" y="0"/>
                  <a:pt x="65314" y="0"/>
                </a:cubicBezTo>
                <a:close/>
              </a:path>
            </a:pathLst>
          </a:custGeom>
          <a:solidFill>
            <a:srgbClr val="94020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lumMod val="65000"/>
                  <a:lumOff val="35000"/>
                </a:schemeClr>
              </a:solidFill>
              <a:latin typeface="+mj-ea"/>
              <a:ea typeface="+mj-ea"/>
            </a:endParaRPr>
          </a:p>
        </p:txBody>
      </p:sp>
      <p:sp>
        <p:nvSpPr>
          <p:cNvPr id="375" name="Rectangle 37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8583583" y="3340056"/>
            <a:ext cx="1583414" cy="230832"/>
          </a:xfrm>
          <a:prstGeom prst="rect">
            <a:avLst/>
          </a:prstGeom>
        </p:spPr>
        <p:txBody>
          <a:bodyPr wrap="square">
            <a:spAutoFit/>
          </a:bodyPr>
          <a:lstStyle/>
          <a:p>
            <a:r>
              <a:rPr lang="en-US" sz="900" b="1" dirty="0">
                <a:solidFill>
                  <a:srgbClr val="940201"/>
                </a:solidFill>
                <a:latin typeface="+mj-ea"/>
                <a:ea typeface="+mj-ea"/>
              </a:rPr>
              <a:t>9%</a:t>
            </a:r>
            <a:endParaRPr lang="en-US" sz="900" dirty="0">
              <a:solidFill>
                <a:srgbClr val="940201"/>
              </a:solidFill>
              <a:latin typeface="+mj-ea"/>
              <a:ea typeface="+mj-ea"/>
            </a:endParaRPr>
          </a:p>
        </p:txBody>
      </p:sp>
      <p:grpSp>
        <p:nvGrpSpPr>
          <p:cNvPr id="376" name="Group 37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GrpSpPr/>
          <p:nvPr/>
        </p:nvGrpSpPr>
        <p:grpSpPr>
          <a:xfrm>
            <a:off x="10052057" y="2989137"/>
            <a:ext cx="1620957" cy="433104"/>
            <a:chOff x="9474094" y="3271822"/>
            <a:chExt cx="1620957" cy="433104"/>
          </a:xfrm>
          <a:solidFill>
            <a:srgbClr val="FF0000"/>
          </a:solidFill>
        </p:grpSpPr>
        <p:sp>
          <p:nvSpPr>
            <p:cNvPr id="377" name="TextBox 376"/>
            <p:cNvSpPr txBox="1"/>
            <p:nvPr/>
          </p:nvSpPr>
          <p:spPr>
            <a:xfrm>
              <a:off x="9474094" y="3271822"/>
              <a:ext cx="1620957" cy="307777"/>
            </a:xfrm>
            <a:prstGeom prst="rect">
              <a:avLst/>
            </a:prstGeom>
            <a:grpFill/>
          </p:spPr>
          <p:txBody>
            <a:bodyPr wrap="none" rtlCol="0">
              <a:spAutoFit/>
            </a:bodyPr>
            <a:lstStyle/>
            <a:p>
              <a:r>
                <a:rPr lang="zh-CN" altLang="en-US" sz="1400" b="1" dirty="0">
                  <a:solidFill>
                    <a:schemeClr val="bg1"/>
                  </a:solidFill>
                  <a:latin typeface="+mj-ea"/>
                  <a:ea typeface="+mj-ea"/>
                </a:rPr>
                <a:t>中国：第一大市场</a:t>
              </a:r>
              <a:endParaRPr lang="en-US" sz="1400" b="1" dirty="0">
                <a:solidFill>
                  <a:schemeClr val="bg1"/>
                </a:solidFill>
                <a:latin typeface="+mj-ea"/>
                <a:ea typeface="+mj-ea"/>
              </a:endParaRPr>
            </a:p>
          </p:txBody>
        </p:sp>
        <p:sp>
          <p:nvSpPr>
            <p:cNvPr id="378" name="Right Triangle 377"/>
            <p:cNvSpPr/>
            <p:nvPr/>
          </p:nvSpPr>
          <p:spPr>
            <a:xfrm flipV="1">
              <a:off x="9474094" y="3499254"/>
              <a:ext cx="152090" cy="20567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grpSp>
      <p:sp>
        <p:nvSpPr>
          <p:cNvPr id="379" name="TextBox 37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txBox="1"/>
          <p:nvPr/>
        </p:nvSpPr>
        <p:spPr>
          <a:xfrm>
            <a:off x="10378569" y="2584216"/>
            <a:ext cx="1077539" cy="292388"/>
          </a:xfrm>
          <a:prstGeom prst="rect">
            <a:avLst/>
          </a:prstGeom>
          <a:noFill/>
        </p:spPr>
        <p:txBody>
          <a:bodyPr wrap="none" rtlCol="0">
            <a:spAutoFit/>
          </a:bodyPr>
          <a:lstStyle/>
          <a:p>
            <a:r>
              <a:rPr lang="en-US" sz="1300" b="1" dirty="0">
                <a:solidFill>
                  <a:schemeClr val="tx1">
                    <a:lumMod val="65000"/>
                    <a:lumOff val="35000"/>
                  </a:schemeClr>
                </a:solidFill>
                <a:latin typeface="+mj-ea"/>
                <a:ea typeface="+mj-ea"/>
              </a:rPr>
              <a:t>MONGOLIA</a:t>
            </a:r>
          </a:p>
        </p:txBody>
      </p:sp>
      <p:sp>
        <p:nvSpPr>
          <p:cNvPr id="380" name="Freeform 37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0054707" y="3511947"/>
            <a:ext cx="214160" cy="368087"/>
          </a:xfrm>
          <a:custGeom>
            <a:avLst/>
            <a:gdLst/>
            <a:ahLst/>
            <a:cxnLst/>
            <a:rect l="l" t="t" r="r" b="b"/>
            <a:pathLst>
              <a:path w="130628" h="224517">
                <a:moveTo>
                  <a:pt x="24492" y="61232"/>
                </a:moveTo>
                <a:lnTo>
                  <a:pt x="106135" y="61232"/>
                </a:lnTo>
                <a:cubicBezTo>
                  <a:pt x="112939" y="61232"/>
                  <a:pt x="118722" y="63613"/>
                  <a:pt x="123485" y="68375"/>
                </a:cubicBezTo>
                <a:cubicBezTo>
                  <a:pt x="128247" y="73138"/>
                  <a:pt x="130628" y="78921"/>
                  <a:pt x="130628" y="85725"/>
                </a:cubicBezTo>
                <a:lnTo>
                  <a:pt x="130628" y="138792"/>
                </a:lnTo>
                <a:cubicBezTo>
                  <a:pt x="130628" y="142194"/>
                  <a:pt x="129438" y="145086"/>
                  <a:pt x="127056" y="147467"/>
                </a:cubicBezTo>
                <a:cubicBezTo>
                  <a:pt x="124675" y="149848"/>
                  <a:pt x="121784" y="151039"/>
                  <a:pt x="118382" y="151039"/>
                </a:cubicBezTo>
                <a:cubicBezTo>
                  <a:pt x="114980" y="151039"/>
                  <a:pt x="112089" y="149848"/>
                  <a:pt x="109707" y="147467"/>
                </a:cubicBezTo>
                <a:cubicBezTo>
                  <a:pt x="107326" y="145086"/>
                  <a:pt x="106135" y="142194"/>
                  <a:pt x="106135" y="138792"/>
                </a:cubicBezTo>
                <a:lnTo>
                  <a:pt x="106135" y="93889"/>
                </a:lnTo>
                <a:lnTo>
                  <a:pt x="97971" y="93889"/>
                </a:lnTo>
                <a:lnTo>
                  <a:pt x="97971" y="210230"/>
                </a:lnTo>
                <a:cubicBezTo>
                  <a:pt x="97971" y="214142"/>
                  <a:pt x="96568" y="217501"/>
                  <a:pt x="93761" y="220308"/>
                </a:cubicBezTo>
                <a:cubicBezTo>
                  <a:pt x="90955" y="223114"/>
                  <a:pt x="87596" y="224517"/>
                  <a:pt x="83684" y="224517"/>
                </a:cubicBezTo>
                <a:cubicBezTo>
                  <a:pt x="79772" y="224517"/>
                  <a:pt x="76412" y="223114"/>
                  <a:pt x="73606" y="220308"/>
                </a:cubicBezTo>
                <a:cubicBezTo>
                  <a:pt x="70799" y="217501"/>
                  <a:pt x="69396" y="214142"/>
                  <a:pt x="69396" y="210230"/>
                </a:cubicBezTo>
                <a:lnTo>
                  <a:pt x="69396" y="151039"/>
                </a:lnTo>
                <a:lnTo>
                  <a:pt x="61232" y="151039"/>
                </a:lnTo>
                <a:lnTo>
                  <a:pt x="61232" y="210230"/>
                </a:lnTo>
                <a:cubicBezTo>
                  <a:pt x="61232" y="214142"/>
                  <a:pt x="59829" y="217501"/>
                  <a:pt x="57022" y="220308"/>
                </a:cubicBezTo>
                <a:cubicBezTo>
                  <a:pt x="54216" y="223114"/>
                  <a:pt x="50856" y="224517"/>
                  <a:pt x="46944" y="224517"/>
                </a:cubicBezTo>
                <a:cubicBezTo>
                  <a:pt x="43032" y="224517"/>
                  <a:pt x="39673" y="223114"/>
                  <a:pt x="36866" y="220308"/>
                </a:cubicBezTo>
                <a:cubicBezTo>
                  <a:pt x="34060" y="217501"/>
                  <a:pt x="32657" y="214142"/>
                  <a:pt x="32657" y="210230"/>
                </a:cubicBezTo>
                <a:lnTo>
                  <a:pt x="32657" y="93889"/>
                </a:lnTo>
                <a:lnTo>
                  <a:pt x="24492" y="93889"/>
                </a:lnTo>
                <a:lnTo>
                  <a:pt x="24492" y="138792"/>
                </a:lnTo>
                <a:cubicBezTo>
                  <a:pt x="24492" y="142194"/>
                  <a:pt x="23302" y="145086"/>
                  <a:pt x="20921" y="147467"/>
                </a:cubicBezTo>
                <a:cubicBezTo>
                  <a:pt x="18539" y="149848"/>
                  <a:pt x="15648" y="151039"/>
                  <a:pt x="12246" y="151039"/>
                </a:cubicBezTo>
                <a:cubicBezTo>
                  <a:pt x="8844" y="151039"/>
                  <a:pt x="5953" y="149848"/>
                  <a:pt x="3572" y="147467"/>
                </a:cubicBezTo>
                <a:cubicBezTo>
                  <a:pt x="1190" y="145086"/>
                  <a:pt x="0" y="142194"/>
                  <a:pt x="0" y="138792"/>
                </a:cubicBezTo>
                <a:lnTo>
                  <a:pt x="0" y="85725"/>
                </a:lnTo>
                <a:cubicBezTo>
                  <a:pt x="0" y="78921"/>
                  <a:pt x="2381" y="73138"/>
                  <a:pt x="7143" y="68375"/>
                </a:cubicBezTo>
                <a:cubicBezTo>
                  <a:pt x="11906" y="63613"/>
                  <a:pt x="17689" y="61232"/>
                  <a:pt x="24492" y="61232"/>
                </a:cubicBezTo>
                <a:close/>
                <a:moveTo>
                  <a:pt x="65314" y="0"/>
                </a:moveTo>
                <a:cubicBezTo>
                  <a:pt x="73223" y="0"/>
                  <a:pt x="79963" y="2785"/>
                  <a:pt x="85533" y="8355"/>
                </a:cubicBezTo>
                <a:cubicBezTo>
                  <a:pt x="91104" y="13926"/>
                  <a:pt x="93889" y="20665"/>
                  <a:pt x="93889" y="28575"/>
                </a:cubicBezTo>
                <a:cubicBezTo>
                  <a:pt x="93889" y="36484"/>
                  <a:pt x="91104" y="43223"/>
                  <a:pt x="85533" y="48794"/>
                </a:cubicBezTo>
                <a:cubicBezTo>
                  <a:pt x="79963" y="54364"/>
                  <a:pt x="73223" y="57150"/>
                  <a:pt x="65314" y="57150"/>
                </a:cubicBezTo>
                <a:cubicBezTo>
                  <a:pt x="57405" y="57150"/>
                  <a:pt x="50665" y="54364"/>
                  <a:pt x="45095" y="48794"/>
                </a:cubicBezTo>
                <a:cubicBezTo>
                  <a:pt x="39524" y="43223"/>
                  <a:pt x="36739" y="36484"/>
                  <a:pt x="36739" y="28575"/>
                </a:cubicBezTo>
                <a:cubicBezTo>
                  <a:pt x="36739" y="20665"/>
                  <a:pt x="39524" y="13926"/>
                  <a:pt x="45095" y="8355"/>
                </a:cubicBezTo>
                <a:cubicBezTo>
                  <a:pt x="50665" y="2785"/>
                  <a:pt x="57405" y="0"/>
                  <a:pt x="65314" y="0"/>
                </a:cubicBezTo>
                <a:close/>
              </a:path>
            </a:pathLst>
          </a:custGeom>
          <a:solidFill>
            <a:srgbClr val="FF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lumMod val="65000"/>
                  <a:lumOff val="35000"/>
                </a:schemeClr>
              </a:solidFill>
              <a:latin typeface="+mj-ea"/>
              <a:ea typeface="+mj-ea"/>
            </a:endParaRPr>
          </a:p>
        </p:txBody>
      </p:sp>
      <p:sp>
        <p:nvSpPr>
          <p:cNvPr id="381" name="Rectangle 38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9650275" y="3610363"/>
            <a:ext cx="1583414" cy="230832"/>
          </a:xfrm>
          <a:prstGeom prst="rect">
            <a:avLst/>
          </a:prstGeom>
        </p:spPr>
        <p:txBody>
          <a:bodyPr wrap="square">
            <a:spAutoFit/>
          </a:bodyPr>
          <a:lstStyle/>
          <a:p>
            <a:r>
              <a:rPr lang="en-US" sz="900" b="1" dirty="0">
                <a:solidFill>
                  <a:srgbClr val="FF0000"/>
                </a:solidFill>
                <a:latin typeface="+mj-ea"/>
                <a:ea typeface="+mj-ea"/>
              </a:rPr>
              <a:t>34%</a:t>
            </a:r>
            <a:endParaRPr lang="en-US" sz="900" dirty="0">
              <a:solidFill>
                <a:srgbClr val="FF0000"/>
              </a:solidFill>
              <a:latin typeface="+mj-ea"/>
              <a:ea typeface="+mj-ea"/>
            </a:endParaRPr>
          </a:p>
        </p:txBody>
      </p:sp>
      <p:grpSp>
        <p:nvGrpSpPr>
          <p:cNvPr id="382" name="Group 38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GrpSpPr/>
          <p:nvPr/>
        </p:nvGrpSpPr>
        <p:grpSpPr>
          <a:xfrm>
            <a:off x="10661321" y="3968975"/>
            <a:ext cx="1620957" cy="501576"/>
            <a:chOff x="9273789" y="5891468"/>
            <a:chExt cx="1620957" cy="501576"/>
          </a:xfrm>
        </p:grpSpPr>
        <p:sp>
          <p:nvSpPr>
            <p:cNvPr id="383" name="TextBox 382"/>
            <p:cNvSpPr txBox="1"/>
            <p:nvPr/>
          </p:nvSpPr>
          <p:spPr>
            <a:xfrm>
              <a:off x="9273789" y="6085267"/>
              <a:ext cx="1620957" cy="307777"/>
            </a:xfrm>
            <a:prstGeom prst="rect">
              <a:avLst/>
            </a:prstGeom>
            <a:solidFill>
              <a:schemeClr val="accent2"/>
            </a:solidFill>
          </p:spPr>
          <p:txBody>
            <a:bodyPr wrap="none" rtlCol="0">
              <a:spAutoFit/>
            </a:bodyPr>
            <a:lstStyle/>
            <a:p>
              <a:r>
                <a:rPr lang="zh-CN" altLang="en-US" sz="1400" b="1" dirty="0">
                  <a:solidFill>
                    <a:schemeClr val="bg1"/>
                  </a:solidFill>
                  <a:latin typeface="+mj-ea"/>
                  <a:ea typeface="+mj-ea"/>
                </a:rPr>
                <a:t>日本：第五大市场</a:t>
              </a:r>
              <a:endParaRPr lang="en-US" sz="1400" b="1" dirty="0">
                <a:solidFill>
                  <a:schemeClr val="bg1"/>
                </a:solidFill>
                <a:latin typeface="+mj-ea"/>
                <a:ea typeface="+mj-ea"/>
              </a:endParaRPr>
            </a:p>
          </p:txBody>
        </p:sp>
        <p:sp>
          <p:nvSpPr>
            <p:cNvPr id="384" name="Right Triangle 383"/>
            <p:cNvSpPr/>
            <p:nvPr/>
          </p:nvSpPr>
          <p:spPr>
            <a:xfrm rot="10150647" flipV="1">
              <a:off x="9530051" y="5891468"/>
              <a:ext cx="152090" cy="20567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grpSp>
      <p:sp>
        <p:nvSpPr>
          <p:cNvPr id="385" name="TextBox 38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txBox="1"/>
          <p:nvPr/>
        </p:nvSpPr>
        <p:spPr>
          <a:xfrm>
            <a:off x="9572508" y="4881999"/>
            <a:ext cx="1084592" cy="292388"/>
          </a:xfrm>
          <a:prstGeom prst="rect">
            <a:avLst/>
          </a:prstGeom>
          <a:noFill/>
        </p:spPr>
        <p:txBody>
          <a:bodyPr wrap="none" rtlCol="0">
            <a:spAutoFit/>
          </a:bodyPr>
          <a:lstStyle/>
          <a:p>
            <a:r>
              <a:rPr lang="en-US" sz="1300" b="1">
                <a:solidFill>
                  <a:schemeClr val="tx1">
                    <a:lumMod val="65000"/>
                    <a:lumOff val="35000"/>
                  </a:schemeClr>
                </a:solidFill>
                <a:latin typeface="+mj-ea"/>
                <a:ea typeface="+mj-ea"/>
              </a:rPr>
              <a:t>AUSTRALIA</a:t>
            </a:r>
          </a:p>
        </p:txBody>
      </p:sp>
      <p:sp>
        <p:nvSpPr>
          <p:cNvPr id="386" name="Freeform 38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0896817" y="3625739"/>
            <a:ext cx="214160" cy="368087"/>
          </a:xfrm>
          <a:custGeom>
            <a:avLst/>
            <a:gdLst/>
            <a:ahLst/>
            <a:cxnLst/>
            <a:rect l="l" t="t" r="r" b="b"/>
            <a:pathLst>
              <a:path w="130628" h="224517">
                <a:moveTo>
                  <a:pt x="24492" y="61232"/>
                </a:moveTo>
                <a:lnTo>
                  <a:pt x="106135" y="61232"/>
                </a:lnTo>
                <a:cubicBezTo>
                  <a:pt x="112939" y="61232"/>
                  <a:pt x="118722" y="63613"/>
                  <a:pt x="123485" y="68375"/>
                </a:cubicBezTo>
                <a:cubicBezTo>
                  <a:pt x="128247" y="73138"/>
                  <a:pt x="130628" y="78921"/>
                  <a:pt x="130628" y="85725"/>
                </a:cubicBezTo>
                <a:lnTo>
                  <a:pt x="130628" y="138792"/>
                </a:lnTo>
                <a:cubicBezTo>
                  <a:pt x="130628" y="142194"/>
                  <a:pt x="129438" y="145086"/>
                  <a:pt x="127056" y="147467"/>
                </a:cubicBezTo>
                <a:cubicBezTo>
                  <a:pt x="124675" y="149848"/>
                  <a:pt x="121784" y="151039"/>
                  <a:pt x="118382" y="151039"/>
                </a:cubicBezTo>
                <a:cubicBezTo>
                  <a:pt x="114980" y="151039"/>
                  <a:pt x="112089" y="149848"/>
                  <a:pt x="109707" y="147467"/>
                </a:cubicBezTo>
                <a:cubicBezTo>
                  <a:pt x="107326" y="145086"/>
                  <a:pt x="106135" y="142194"/>
                  <a:pt x="106135" y="138792"/>
                </a:cubicBezTo>
                <a:lnTo>
                  <a:pt x="106135" y="93889"/>
                </a:lnTo>
                <a:lnTo>
                  <a:pt x="97971" y="93889"/>
                </a:lnTo>
                <a:lnTo>
                  <a:pt x="97971" y="210230"/>
                </a:lnTo>
                <a:cubicBezTo>
                  <a:pt x="97971" y="214142"/>
                  <a:pt x="96568" y="217501"/>
                  <a:pt x="93761" y="220308"/>
                </a:cubicBezTo>
                <a:cubicBezTo>
                  <a:pt x="90955" y="223114"/>
                  <a:pt x="87596" y="224517"/>
                  <a:pt x="83684" y="224517"/>
                </a:cubicBezTo>
                <a:cubicBezTo>
                  <a:pt x="79772" y="224517"/>
                  <a:pt x="76412" y="223114"/>
                  <a:pt x="73606" y="220308"/>
                </a:cubicBezTo>
                <a:cubicBezTo>
                  <a:pt x="70799" y="217501"/>
                  <a:pt x="69396" y="214142"/>
                  <a:pt x="69396" y="210230"/>
                </a:cubicBezTo>
                <a:lnTo>
                  <a:pt x="69396" y="151039"/>
                </a:lnTo>
                <a:lnTo>
                  <a:pt x="61232" y="151039"/>
                </a:lnTo>
                <a:lnTo>
                  <a:pt x="61232" y="210230"/>
                </a:lnTo>
                <a:cubicBezTo>
                  <a:pt x="61232" y="214142"/>
                  <a:pt x="59829" y="217501"/>
                  <a:pt x="57022" y="220308"/>
                </a:cubicBezTo>
                <a:cubicBezTo>
                  <a:pt x="54216" y="223114"/>
                  <a:pt x="50856" y="224517"/>
                  <a:pt x="46944" y="224517"/>
                </a:cubicBezTo>
                <a:cubicBezTo>
                  <a:pt x="43032" y="224517"/>
                  <a:pt x="39673" y="223114"/>
                  <a:pt x="36866" y="220308"/>
                </a:cubicBezTo>
                <a:cubicBezTo>
                  <a:pt x="34060" y="217501"/>
                  <a:pt x="32657" y="214142"/>
                  <a:pt x="32657" y="210230"/>
                </a:cubicBezTo>
                <a:lnTo>
                  <a:pt x="32657" y="93889"/>
                </a:lnTo>
                <a:lnTo>
                  <a:pt x="24492" y="93889"/>
                </a:lnTo>
                <a:lnTo>
                  <a:pt x="24492" y="138792"/>
                </a:lnTo>
                <a:cubicBezTo>
                  <a:pt x="24492" y="142194"/>
                  <a:pt x="23302" y="145086"/>
                  <a:pt x="20921" y="147467"/>
                </a:cubicBezTo>
                <a:cubicBezTo>
                  <a:pt x="18539" y="149848"/>
                  <a:pt x="15648" y="151039"/>
                  <a:pt x="12246" y="151039"/>
                </a:cubicBezTo>
                <a:cubicBezTo>
                  <a:pt x="8844" y="151039"/>
                  <a:pt x="5953" y="149848"/>
                  <a:pt x="3572" y="147467"/>
                </a:cubicBezTo>
                <a:cubicBezTo>
                  <a:pt x="1190" y="145086"/>
                  <a:pt x="0" y="142194"/>
                  <a:pt x="0" y="138792"/>
                </a:cubicBezTo>
                <a:lnTo>
                  <a:pt x="0" y="85725"/>
                </a:lnTo>
                <a:cubicBezTo>
                  <a:pt x="0" y="78921"/>
                  <a:pt x="2381" y="73138"/>
                  <a:pt x="7143" y="68375"/>
                </a:cubicBezTo>
                <a:cubicBezTo>
                  <a:pt x="11906" y="63613"/>
                  <a:pt x="17689" y="61232"/>
                  <a:pt x="24492" y="61232"/>
                </a:cubicBezTo>
                <a:close/>
                <a:moveTo>
                  <a:pt x="65314" y="0"/>
                </a:moveTo>
                <a:cubicBezTo>
                  <a:pt x="73223" y="0"/>
                  <a:pt x="79963" y="2785"/>
                  <a:pt x="85533" y="8355"/>
                </a:cubicBezTo>
                <a:cubicBezTo>
                  <a:pt x="91104" y="13926"/>
                  <a:pt x="93889" y="20665"/>
                  <a:pt x="93889" y="28575"/>
                </a:cubicBezTo>
                <a:cubicBezTo>
                  <a:pt x="93889" y="36484"/>
                  <a:pt x="91104" y="43223"/>
                  <a:pt x="85533" y="48794"/>
                </a:cubicBezTo>
                <a:cubicBezTo>
                  <a:pt x="79963" y="54364"/>
                  <a:pt x="73223" y="57150"/>
                  <a:pt x="65314" y="57150"/>
                </a:cubicBezTo>
                <a:cubicBezTo>
                  <a:pt x="57405" y="57150"/>
                  <a:pt x="50665" y="54364"/>
                  <a:pt x="45095" y="48794"/>
                </a:cubicBezTo>
                <a:cubicBezTo>
                  <a:pt x="39524" y="43223"/>
                  <a:pt x="36739" y="36484"/>
                  <a:pt x="36739" y="28575"/>
                </a:cubicBezTo>
                <a:cubicBezTo>
                  <a:pt x="36739" y="20665"/>
                  <a:pt x="39524" y="13926"/>
                  <a:pt x="45095" y="8355"/>
                </a:cubicBezTo>
                <a:cubicBezTo>
                  <a:pt x="50665" y="2785"/>
                  <a:pt x="57405" y="0"/>
                  <a:pt x="65314"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lumMod val="65000"/>
                  <a:lumOff val="35000"/>
                </a:schemeClr>
              </a:solidFill>
              <a:latin typeface="+mj-ea"/>
              <a:ea typeface="+mj-ea"/>
            </a:endParaRPr>
          </a:p>
        </p:txBody>
      </p:sp>
      <p:sp>
        <p:nvSpPr>
          <p:cNvPr id="387" name="Rectangle 38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1061112" y="3685968"/>
            <a:ext cx="1583414" cy="230832"/>
          </a:xfrm>
          <a:prstGeom prst="rect">
            <a:avLst/>
          </a:prstGeom>
        </p:spPr>
        <p:txBody>
          <a:bodyPr wrap="square">
            <a:spAutoFit/>
          </a:bodyPr>
          <a:lstStyle/>
          <a:p>
            <a:r>
              <a:rPr lang="en-US" sz="900" b="1" dirty="0">
                <a:solidFill>
                  <a:schemeClr val="accent2"/>
                </a:solidFill>
                <a:latin typeface="+mj-ea"/>
                <a:ea typeface="+mj-ea"/>
              </a:rPr>
              <a:t>8%</a:t>
            </a:r>
            <a:endParaRPr lang="en-US" sz="900" dirty="0">
              <a:solidFill>
                <a:schemeClr val="accent2"/>
              </a:solidFill>
              <a:latin typeface="+mj-ea"/>
              <a:ea typeface="+mj-ea"/>
            </a:endParaRPr>
          </a:p>
        </p:txBody>
      </p:sp>
      <p:sp>
        <p:nvSpPr>
          <p:cNvPr id="388" name="TextBox 38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txBox="1"/>
          <p:nvPr/>
        </p:nvSpPr>
        <p:spPr>
          <a:xfrm>
            <a:off x="427072" y="1235484"/>
            <a:ext cx="3777849" cy="984885"/>
          </a:xfrm>
          <a:prstGeom prst="rect">
            <a:avLst/>
          </a:prstGeom>
          <a:noFill/>
        </p:spPr>
        <p:txBody>
          <a:bodyPr wrap="square" rtlCol="0">
            <a:spAutoFit/>
          </a:bodyPr>
          <a:lstStyle/>
          <a:p>
            <a:pPr algn="just"/>
            <a:r>
              <a:rPr lang="zh-CN" altLang="en-US" sz="2000" b="1" dirty="0">
                <a:latin typeface="+mj-ea"/>
                <a:ea typeface="+mj-ea"/>
              </a:rPr>
              <a:t>全球集成电路销售区域占比统计</a:t>
            </a:r>
            <a:endParaRPr lang="en-US" sz="2000" b="1" dirty="0">
              <a:latin typeface="+mj-ea"/>
              <a:ea typeface="+mj-ea"/>
            </a:endParaRPr>
          </a:p>
          <a:p>
            <a:pPr algn="just"/>
            <a:endParaRPr lang="en-US" sz="1200" b="1" dirty="0">
              <a:solidFill>
                <a:schemeClr val="tx1">
                  <a:lumMod val="65000"/>
                  <a:lumOff val="35000"/>
                </a:schemeClr>
              </a:solidFill>
              <a:latin typeface="+mj-ea"/>
              <a:ea typeface="+mj-ea"/>
            </a:endParaRPr>
          </a:p>
          <a:p>
            <a:pPr algn="just"/>
            <a:r>
              <a:rPr lang="en-US" sz="1400" b="1" dirty="0">
                <a:latin typeface="+mj-ea"/>
                <a:ea typeface="+mj-ea"/>
              </a:rPr>
              <a:t>| 2020</a:t>
            </a:r>
            <a:r>
              <a:rPr lang="zh-CN" altLang="en-US" sz="1400" b="1" dirty="0">
                <a:latin typeface="+mj-ea"/>
                <a:ea typeface="+mj-ea"/>
              </a:rPr>
              <a:t>年市场</a:t>
            </a:r>
            <a:endParaRPr lang="en-US" sz="1400" b="1" dirty="0">
              <a:latin typeface="+mj-ea"/>
              <a:ea typeface="+mj-ea"/>
            </a:endParaRPr>
          </a:p>
          <a:p>
            <a:pPr algn="just"/>
            <a:endParaRPr lang="en-US" sz="1200" dirty="0">
              <a:solidFill>
                <a:schemeClr val="tx1">
                  <a:lumMod val="65000"/>
                  <a:lumOff val="35000"/>
                </a:schemeClr>
              </a:solidFill>
              <a:latin typeface="+mj-ea"/>
              <a:ea typeface="+mj-ea"/>
            </a:endParaRPr>
          </a:p>
        </p:txBody>
      </p:sp>
      <p:sp>
        <p:nvSpPr>
          <p:cNvPr id="405" name="Rectangle 1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a:spLocks noChangeArrowheads="1"/>
          </p:cNvSpPr>
          <p:nvPr/>
        </p:nvSpPr>
        <p:spPr bwMode="auto">
          <a:xfrm>
            <a:off x="357618" y="2247196"/>
            <a:ext cx="4296453" cy="161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en-US" altLang="zh-CN" b="0" i="0" dirty="0">
                <a:solidFill>
                  <a:schemeClr val="tx2"/>
                </a:solidFill>
                <a:effectLst/>
                <a:latin typeface="+mn-lt"/>
                <a:ea typeface="华文细黑" panose="02010600040101010101" pitchFamily="2" charset="-122"/>
                <a:cs typeface="+mn-ea"/>
                <a:sym typeface="+mn-lt"/>
              </a:rPr>
              <a:t>       </a:t>
            </a:r>
            <a:r>
              <a:rPr lang="zh-CN" altLang="en-US" b="0" i="0" dirty="0">
                <a:solidFill>
                  <a:srgbClr val="444444"/>
                </a:solidFill>
                <a:effectLst/>
                <a:latin typeface="+mn-ea"/>
              </a:rPr>
              <a:t>从集成电路区域分布方面来看，中国大陆为集成电路产业第一大市场，销售额占比达</a:t>
            </a:r>
            <a:r>
              <a:rPr lang="en-US" altLang="zh-CN" b="0" i="0" dirty="0">
                <a:solidFill>
                  <a:srgbClr val="444444"/>
                </a:solidFill>
                <a:effectLst/>
                <a:latin typeface="+mn-ea"/>
              </a:rPr>
              <a:t>34%</a:t>
            </a:r>
            <a:r>
              <a:rPr lang="zh-CN" altLang="en-US" b="0" i="0" dirty="0">
                <a:solidFill>
                  <a:srgbClr val="444444"/>
                </a:solidFill>
                <a:effectLst/>
                <a:latin typeface="+mn-ea"/>
              </a:rPr>
              <a:t>，亚太地区位居次位，销售占比为</a:t>
            </a:r>
            <a:r>
              <a:rPr lang="en-US" altLang="zh-CN" b="0" i="0" dirty="0">
                <a:solidFill>
                  <a:srgbClr val="444444"/>
                </a:solidFill>
                <a:effectLst/>
                <a:latin typeface="+mn-ea"/>
              </a:rPr>
              <a:t>27%</a:t>
            </a:r>
            <a:r>
              <a:rPr lang="zh-CN" altLang="en-US" b="0" i="0" dirty="0">
                <a:solidFill>
                  <a:srgbClr val="444444"/>
                </a:solidFill>
                <a:effectLst/>
                <a:latin typeface="+mn-ea"/>
              </a:rPr>
              <a:t>，美国是第三大市场，占比</a:t>
            </a:r>
            <a:r>
              <a:rPr lang="en-US" altLang="zh-CN" b="0" i="0" dirty="0">
                <a:solidFill>
                  <a:srgbClr val="444444"/>
                </a:solidFill>
                <a:effectLst/>
                <a:latin typeface="+mn-ea"/>
              </a:rPr>
              <a:t>22%</a:t>
            </a:r>
            <a:r>
              <a:rPr lang="zh-CN" altLang="en-US" b="0" i="0" dirty="0">
                <a:solidFill>
                  <a:srgbClr val="444444"/>
                </a:solidFill>
                <a:effectLst/>
                <a:latin typeface="+mn-ea"/>
              </a:rPr>
              <a:t>。</a:t>
            </a:r>
            <a:endParaRPr lang="en-US" altLang="zh-CN" dirty="0">
              <a:solidFill>
                <a:schemeClr val="tx2"/>
              </a:solidFill>
              <a:latin typeface="+mn-ea"/>
              <a:cs typeface="+mn-ea"/>
              <a:sym typeface="+mn-lt"/>
            </a:endParaRPr>
          </a:p>
        </p:txBody>
      </p:sp>
      <p:sp>
        <p:nvSpPr>
          <p:cNvPr id="406" name="e7d195523061f1c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hidden="1"/>
          <p:cNvSpPr txBox="1"/>
          <p:nvPr/>
        </p:nvSpPr>
        <p:spPr>
          <a:xfrm>
            <a:off x="-355600" y="1803400"/>
            <a:ext cx="329642"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a:t>
            </a:r>
            <a:endParaRPr lang="zh-CN" altLang="en-US" sz="100"/>
          </a:p>
        </p:txBody>
      </p:sp>
      <p:pic>
        <p:nvPicPr>
          <p:cNvPr id="3" name="图片 2">
            <a:extLst>
              <a:ext uri="{FF2B5EF4-FFF2-40B4-BE49-F238E27FC236}">
                <a16:creationId xmlns:a16="http://schemas.microsoft.com/office/drawing/2014/main" id="{BB973E63-C125-9FB5-14A6-2D99ED5B0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5" name="Rectangle: Rounded Corners 71">
            <a:extLst>
              <a:ext uri="{FF2B5EF4-FFF2-40B4-BE49-F238E27FC236}">
                <a16:creationId xmlns:a16="http://schemas.microsoft.com/office/drawing/2014/main" id="{D88567EE-9AE8-0FEA-01D5-89E828178C37}"/>
              </a:ext>
            </a:extLst>
          </p:cNvPr>
          <p:cNvSpPr/>
          <p:nvPr/>
        </p:nvSpPr>
        <p:spPr>
          <a:xfrm>
            <a:off x="1103430" y="534688"/>
            <a:ext cx="2703110"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Oval 72">
            <a:extLst>
              <a:ext uri="{FF2B5EF4-FFF2-40B4-BE49-F238E27FC236}">
                <a16:creationId xmlns:a16="http://schemas.microsoft.com/office/drawing/2014/main" id="{A607F3EA-187D-DC9D-27C0-2776393FB006}"/>
              </a:ext>
            </a:extLst>
          </p:cNvPr>
          <p:cNvSpPr/>
          <p:nvPr/>
        </p:nvSpPr>
        <p:spPr>
          <a:xfrm>
            <a:off x="553148"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 name="文本框 49">
            <a:extLst>
              <a:ext uri="{FF2B5EF4-FFF2-40B4-BE49-F238E27FC236}">
                <a16:creationId xmlns:a16="http://schemas.microsoft.com/office/drawing/2014/main" id="{DEA852C5-9F83-03C1-7B34-708B85386849}"/>
              </a:ext>
            </a:extLst>
          </p:cNvPr>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集成电路市场概况</a:t>
            </a:r>
          </a:p>
        </p:txBody>
      </p:sp>
      <p:grpSp>
        <p:nvGrpSpPr>
          <p:cNvPr id="401" name="Group 36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CC0682E7-1D1D-E784-BA07-7AD05176F1A6}"/>
              </a:ext>
            </a:extLst>
          </p:cNvPr>
          <p:cNvGrpSpPr/>
          <p:nvPr/>
        </p:nvGrpSpPr>
        <p:grpSpPr>
          <a:xfrm>
            <a:off x="9352590" y="4325183"/>
            <a:ext cx="1620957" cy="501260"/>
            <a:chOff x="6718252" y="4746085"/>
            <a:chExt cx="1620957" cy="501260"/>
          </a:xfrm>
          <a:solidFill>
            <a:schemeClr val="accent5">
              <a:lumMod val="50000"/>
            </a:schemeClr>
          </a:solidFill>
        </p:grpSpPr>
        <p:sp>
          <p:nvSpPr>
            <p:cNvPr id="402" name="TextBox 370">
              <a:extLst>
                <a:ext uri="{FF2B5EF4-FFF2-40B4-BE49-F238E27FC236}">
                  <a16:creationId xmlns:a16="http://schemas.microsoft.com/office/drawing/2014/main" id="{10F46F9B-EADC-6C9B-B5FB-F36CC57AFA55}"/>
                </a:ext>
              </a:extLst>
            </p:cNvPr>
            <p:cNvSpPr txBox="1"/>
            <p:nvPr/>
          </p:nvSpPr>
          <p:spPr>
            <a:xfrm>
              <a:off x="6718252" y="4939568"/>
              <a:ext cx="1620957" cy="307777"/>
            </a:xfrm>
            <a:prstGeom prst="rect">
              <a:avLst/>
            </a:prstGeom>
            <a:grpFill/>
          </p:spPr>
          <p:txBody>
            <a:bodyPr wrap="none" rtlCol="0">
              <a:spAutoFit/>
            </a:bodyPr>
            <a:lstStyle/>
            <a:p>
              <a:r>
                <a:rPr lang="zh-CN" altLang="en-US" sz="1400" b="1" dirty="0">
                  <a:solidFill>
                    <a:schemeClr val="bg1"/>
                  </a:solidFill>
                  <a:latin typeface="+mj-ea"/>
                  <a:ea typeface="+mj-ea"/>
                </a:rPr>
                <a:t>亚太：第二大市场</a:t>
              </a:r>
              <a:endParaRPr lang="en-US" sz="1400" b="1" dirty="0">
                <a:solidFill>
                  <a:schemeClr val="bg1"/>
                </a:solidFill>
                <a:latin typeface="+mj-ea"/>
                <a:ea typeface="+mj-ea"/>
              </a:endParaRPr>
            </a:p>
          </p:txBody>
        </p:sp>
        <p:sp>
          <p:nvSpPr>
            <p:cNvPr id="407" name="Right Triangle 371">
              <a:extLst>
                <a:ext uri="{FF2B5EF4-FFF2-40B4-BE49-F238E27FC236}">
                  <a16:creationId xmlns:a16="http://schemas.microsoft.com/office/drawing/2014/main" id="{5CC3F8D3-A171-915F-8A96-FC406459C872}"/>
                </a:ext>
              </a:extLst>
            </p:cNvPr>
            <p:cNvSpPr/>
            <p:nvPr/>
          </p:nvSpPr>
          <p:spPr>
            <a:xfrm rot="10431323" flipV="1">
              <a:off x="6718252" y="4746085"/>
              <a:ext cx="152090" cy="20567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grpSp>
      <p:sp>
        <p:nvSpPr>
          <p:cNvPr id="408" name="Freeform 37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772E0A72-30CB-4D03-580C-8F3109181B66}"/>
              </a:ext>
            </a:extLst>
          </p:cNvPr>
          <p:cNvSpPr/>
          <p:nvPr/>
        </p:nvSpPr>
        <p:spPr>
          <a:xfrm>
            <a:off x="9493123" y="4032734"/>
            <a:ext cx="214160" cy="368087"/>
          </a:xfrm>
          <a:custGeom>
            <a:avLst/>
            <a:gdLst/>
            <a:ahLst/>
            <a:cxnLst/>
            <a:rect l="l" t="t" r="r" b="b"/>
            <a:pathLst>
              <a:path w="130628" h="224517">
                <a:moveTo>
                  <a:pt x="24492" y="61232"/>
                </a:moveTo>
                <a:lnTo>
                  <a:pt x="106135" y="61232"/>
                </a:lnTo>
                <a:cubicBezTo>
                  <a:pt x="112939" y="61232"/>
                  <a:pt x="118722" y="63613"/>
                  <a:pt x="123485" y="68375"/>
                </a:cubicBezTo>
                <a:cubicBezTo>
                  <a:pt x="128247" y="73138"/>
                  <a:pt x="130628" y="78921"/>
                  <a:pt x="130628" y="85725"/>
                </a:cubicBezTo>
                <a:lnTo>
                  <a:pt x="130628" y="138792"/>
                </a:lnTo>
                <a:cubicBezTo>
                  <a:pt x="130628" y="142194"/>
                  <a:pt x="129438" y="145086"/>
                  <a:pt x="127056" y="147467"/>
                </a:cubicBezTo>
                <a:cubicBezTo>
                  <a:pt x="124675" y="149848"/>
                  <a:pt x="121784" y="151039"/>
                  <a:pt x="118382" y="151039"/>
                </a:cubicBezTo>
                <a:cubicBezTo>
                  <a:pt x="114980" y="151039"/>
                  <a:pt x="112089" y="149848"/>
                  <a:pt x="109707" y="147467"/>
                </a:cubicBezTo>
                <a:cubicBezTo>
                  <a:pt x="107326" y="145086"/>
                  <a:pt x="106135" y="142194"/>
                  <a:pt x="106135" y="138792"/>
                </a:cubicBezTo>
                <a:lnTo>
                  <a:pt x="106135" y="93889"/>
                </a:lnTo>
                <a:lnTo>
                  <a:pt x="97971" y="93889"/>
                </a:lnTo>
                <a:lnTo>
                  <a:pt x="97971" y="210230"/>
                </a:lnTo>
                <a:cubicBezTo>
                  <a:pt x="97971" y="214142"/>
                  <a:pt x="96568" y="217501"/>
                  <a:pt x="93761" y="220308"/>
                </a:cubicBezTo>
                <a:cubicBezTo>
                  <a:pt x="90955" y="223114"/>
                  <a:pt x="87596" y="224517"/>
                  <a:pt x="83684" y="224517"/>
                </a:cubicBezTo>
                <a:cubicBezTo>
                  <a:pt x="79772" y="224517"/>
                  <a:pt x="76412" y="223114"/>
                  <a:pt x="73606" y="220308"/>
                </a:cubicBezTo>
                <a:cubicBezTo>
                  <a:pt x="70799" y="217501"/>
                  <a:pt x="69396" y="214142"/>
                  <a:pt x="69396" y="210230"/>
                </a:cubicBezTo>
                <a:lnTo>
                  <a:pt x="69396" y="151039"/>
                </a:lnTo>
                <a:lnTo>
                  <a:pt x="61232" y="151039"/>
                </a:lnTo>
                <a:lnTo>
                  <a:pt x="61232" y="210230"/>
                </a:lnTo>
                <a:cubicBezTo>
                  <a:pt x="61232" y="214142"/>
                  <a:pt x="59829" y="217501"/>
                  <a:pt x="57022" y="220308"/>
                </a:cubicBezTo>
                <a:cubicBezTo>
                  <a:pt x="54216" y="223114"/>
                  <a:pt x="50856" y="224517"/>
                  <a:pt x="46944" y="224517"/>
                </a:cubicBezTo>
                <a:cubicBezTo>
                  <a:pt x="43032" y="224517"/>
                  <a:pt x="39673" y="223114"/>
                  <a:pt x="36866" y="220308"/>
                </a:cubicBezTo>
                <a:cubicBezTo>
                  <a:pt x="34060" y="217501"/>
                  <a:pt x="32657" y="214142"/>
                  <a:pt x="32657" y="210230"/>
                </a:cubicBezTo>
                <a:lnTo>
                  <a:pt x="32657" y="93889"/>
                </a:lnTo>
                <a:lnTo>
                  <a:pt x="24492" y="93889"/>
                </a:lnTo>
                <a:lnTo>
                  <a:pt x="24492" y="138792"/>
                </a:lnTo>
                <a:cubicBezTo>
                  <a:pt x="24492" y="142194"/>
                  <a:pt x="23302" y="145086"/>
                  <a:pt x="20921" y="147467"/>
                </a:cubicBezTo>
                <a:cubicBezTo>
                  <a:pt x="18539" y="149848"/>
                  <a:pt x="15648" y="151039"/>
                  <a:pt x="12246" y="151039"/>
                </a:cubicBezTo>
                <a:cubicBezTo>
                  <a:pt x="8844" y="151039"/>
                  <a:pt x="5953" y="149848"/>
                  <a:pt x="3572" y="147467"/>
                </a:cubicBezTo>
                <a:cubicBezTo>
                  <a:pt x="1190" y="145086"/>
                  <a:pt x="0" y="142194"/>
                  <a:pt x="0" y="138792"/>
                </a:cubicBezTo>
                <a:lnTo>
                  <a:pt x="0" y="85725"/>
                </a:lnTo>
                <a:cubicBezTo>
                  <a:pt x="0" y="78921"/>
                  <a:pt x="2381" y="73138"/>
                  <a:pt x="7143" y="68375"/>
                </a:cubicBezTo>
                <a:cubicBezTo>
                  <a:pt x="11906" y="63613"/>
                  <a:pt x="17689" y="61232"/>
                  <a:pt x="24492" y="61232"/>
                </a:cubicBezTo>
                <a:close/>
                <a:moveTo>
                  <a:pt x="65314" y="0"/>
                </a:moveTo>
                <a:cubicBezTo>
                  <a:pt x="73223" y="0"/>
                  <a:pt x="79963" y="2785"/>
                  <a:pt x="85533" y="8355"/>
                </a:cubicBezTo>
                <a:cubicBezTo>
                  <a:pt x="91104" y="13926"/>
                  <a:pt x="93889" y="20665"/>
                  <a:pt x="93889" y="28575"/>
                </a:cubicBezTo>
                <a:cubicBezTo>
                  <a:pt x="93889" y="36484"/>
                  <a:pt x="91104" y="43223"/>
                  <a:pt x="85533" y="48794"/>
                </a:cubicBezTo>
                <a:cubicBezTo>
                  <a:pt x="79963" y="54364"/>
                  <a:pt x="73223" y="57150"/>
                  <a:pt x="65314" y="57150"/>
                </a:cubicBezTo>
                <a:cubicBezTo>
                  <a:pt x="57405" y="57150"/>
                  <a:pt x="50665" y="54364"/>
                  <a:pt x="45095" y="48794"/>
                </a:cubicBezTo>
                <a:cubicBezTo>
                  <a:pt x="39524" y="43223"/>
                  <a:pt x="36739" y="36484"/>
                  <a:pt x="36739" y="28575"/>
                </a:cubicBezTo>
                <a:cubicBezTo>
                  <a:pt x="36739" y="20665"/>
                  <a:pt x="39524" y="13926"/>
                  <a:pt x="45095" y="8355"/>
                </a:cubicBezTo>
                <a:cubicBezTo>
                  <a:pt x="50665" y="2785"/>
                  <a:pt x="57405" y="0"/>
                  <a:pt x="65314" y="0"/>
                </a:cubicBezTo>
                <a:close/>
              </a:path>
            </a:pathLst>
          </a:custGeom>
          <a:solidFill>
            <a:schemeClr val="accent5">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lumMod val="65000"/>
                  <a:lumOff val="35000"/>
                </a:schemeClr>
              </a:solidFill>
              <a:latin typeface="+mj-ea"/>
              <a:ea typeface="+mj-ea"/>
            </a:endParaRPr>
          </a:p>
        </p:txBody>
      </p:sp>
      <p:sp>
        <p:nvSpPr>
          <p:cNvPr id="409" name="Rectangle 37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BE8CA21-420B-5C85-070F-879F6CDC920E}"/>
              </a:ext>
            </a:extLst>
          </p:cNvPr>
          <p:cNvSpPr/>
          <p:nvPr/>
        </p:nvSpPr>
        <p:spPr>
          <a:xfrm>
            <a:off x="9686663" y="4102060"/>
            <a:ext cx="1583414" cy="230832"/>
          </a:xfrm>
          <a:prstGeom prst="rect">
            <a:avLst/>
          </a:prstGeom>
        </p:spPr>
        <p:txBody>
          <a:bodyPr wrap="square">
            <a:spAutoFit/>
          </a:bodyPr>
          <a:lstStyle/>
          <a:p>
            <a:r>
              <a:rPr lang="en-US" sz="900" b="1" dirty="0">
                <a:solidFill>
                  <a:schemeClr val="accent5">
                    <a:lumMod val="50000"/>
                  </a:schemeClr>
                </a:solidFill>
                <a:latin typeface="+mj-ea"/>
                <a:ea typeface="+mj-ea"/>
              </a:rPr>
              <a:t>27%</a:t>
            </a:r>
            <a:endParaRPr lang="en-US" sz="900" dirty="0">
              <a:solidFill>
                <a:schemeClr val="accent5">
                  <a:lumMod val="50000"/>
                </a:schemeClr>
              </a:solidFill>
              <a:latin typeface="+mj-ea"/>
              <a:ea typeface="+mj-ea"/>
            </a:endParaRPr>
          </a:p>
        </p:txBody>
      </p:sp>
      <p:sp>
        <p:nvSpPr>
          <p:cNvPr id="410" name="矩形 409">
            <a:extLst>
              <a:ext uri="{FF2B5EF4-FFF2-40B4-BE49-F238E27FC236}">
                <a16:creationId xmlns:a16="http://schemas.microsoft.com/office/drawing/2014/main" id="{7AA16676-E0BD-2D85-0B61-DD2DB156EFE6}"/>
              </a:ext>
            </a:extLst>
          </p:cNvPr>
          <p:cNvSpPr/>
          <p:nvPr/>
        </p:nvSpPr>
        <p:spPr>
          <a:xfrm>
            <a:off x="4892894" y="660869"/>
            <a:ext cx="7090403" cy="584775"/>
          </a:xfrm>
          <a:prstGeom prst="rect">
            <a:avLst/>
          </a:prstGeom>
          <a:noFill/>
        </p:spPr>
        <p:txBody>
          <a:bodyPr wrap="none" lIns="91440" tIns="45720" rIns="91440" bIns="45720">
            <a:spAutoFit/>
          </a:bodyPr>
          <a:lstStyle/>
          <a:p>
            <a:pPr algn="ctr"/>
            <a:r>
              <a:rPr lang="en-US" altLang="zh-CN" sz="3200" b="1" dirty="0">
                <a:ln w="22225">
                  <a:solidFill>
                    <a:schemeClr val="accent2"/>
                  </a:solidFill>
                  <a:prstDash val="solid"/>
                </a:ln>
                <a:solidFill>
                  <a:schemeClr val="accent2">
                    <a:lumMod val="40000"/>
                    <a:lumOff val="60000"/>
                  </a:schemeClr>
                </a:solidFill>
                <a:latin typeface="+mj-ea"/>
                <a:ea typeface="+mj-ea"/>
              </a:rPr>
              <a:t>World Integrated Circuit Market Analysis</a:t>
            </a:r>
            <a:endParaRPr lang="zh-CN" altLang="en-US" sz="3200" b="1" dirty="0">
              <a:ln w="22225">
                <a:solidFill>
                  <a:schemeClr val="accent2"/>
                </a:solidFill>
                <a:prstDash val="solid"/>
              </a:ln>
              <a:solidFill>
                <a:schemeClr val="accent2">
                  <a:lumMod val="40000"/>
                  <a:lumOff val="60000"/>
                </a:schemeClr>
              </a:solidFill>
            </a:endParaRPr>
          </a:p>
        </p:txBody>
      </p:sp>
      <p:graphicFrame>
        <p:nvGraphicFramePr>
          <p:cNvPr id="2" name="Chart 22"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id="{043B1EE7-1729-5BC3-B487-36C83E4AAE08}"/>
              </a:ext>
            </a:extLst>
          </p:cNvPr>
          <p:cNvGraphicFramePr/>
          <p:nvPr>
            <p:extLst>
              <p:ext uri="{D42A27DB-BD31-4B8C-83A1-F6EECF244321}">
                <p14:modId xmlns:p14="http://schemas.microsoft.com/office/powerpoint/2010/main" val="3951768588"/>
              </p:ext>
            </p:extLst>
          </p:nvPr>
        </p:nvGraphicFramePr>
        <p:xfrm>
          <a:off x="336438" y="4096106"/>
          <a:ext cx="5017747" cy="25466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8308081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
          <p:cNvSpPr txBox="1"/>
          <p:nvPr/>
        </p:nvSpPr>
        <p:spPr>
          <a:xfrm>
            <a:off x="241658" y="1607380"/>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mj-lt"/>
                <a:ea typeface="Source Han Sans SC" panose="020B0500000000000000" pitchFamily="34" charset="-128"/>
                <a:cs typeface="+mn-cs"/>
              </a:rPr>
              <a:t>集成电路市场波动</a:t>
            </a:r>
          </a:p>
        </p:txBody>
      </p:sp>
      <p:sp>
        <p:nvSpPr>
          <p:cNvPr id="26" name="矩形 25"/>
          <p:cNvSpPr/>
          <p:nvPr/>
        </p:nvSpPr>
        <p:spPr>
          <a:xfrm>
            <a:off x="132057" y="2256392"/>
            <a:ext cx="4279048" cy="2835905"/>
          </a:xfrm>
          <a:prstGeom prst="rect">
            <a:avLst/>
          </a:prstGeom>
        </p:spPr>
        <p:txBody>
          <a:bodyPr wrap="square">
            <a:spAutoFit/>
          </a:bodyPr>
          <a:lstStyle/>
          <a:p>
            <a:pPr lvl="0">
              <a:lnSpc>
                <a:spcPct val="150000"/>
              </a:lnSpc>
            </a:pPr>
            <a:r>
              <a:rPr lang="zh-CN" altLang="en-US" sz="1200" dirty="0">
                <a:latin typeface="+mn-ea"/>
              </a:rPr>
              <a:t>产业波动具有一定的周期性。由于应用 范围广泛，与市场的联系非常紧密，集成电路产 业发展受应用市场波动的影响十分明显。世界集 成电路市场的增长率一直呈现周期性的波动状态， 表现为每</a:t>
            </a:r>
            <a:r>
              <a:rPr lang="en-US" altLang="zh-CN" sz="1200" dirty="0">
                <a:latin typeface="+mn-ea"/>
              </a:rPr>
              <a:t>10</a:t>
            </a:r>
            <a:r>
              <a:rPr lang="zh-CN" altLang="en-US" sz="1200" dirty="0">
                <a:latin typeface="+mn-ea"/>
              </a:rPr>
              <a:t>年左右的增长率呈现一个先下降后上 升的波动趋势。出现这种趋势的原因，一是宏观 经济的影响，如地区性或全球性的经济涨落；二 是市场供需不平衡导致的部分领域规模调整。中 国过去</a:t>
            </a:r>
            <a:r>
              <a:rPr lang="en-US" altLang="zh-CN" sz="1200" dirty="0">
                <a:latin typeface="+mn-ea"/>
              </a:rPr>
              <a:t>20</a:t>
            </a:r>
            <a:r>
              <a:rPr lang="zh-CN" altLang="en-US" sz="1200" dirty="0">
                <a:latin typeface="+mn-ea"/>
              </a:rPr>
              <a:t>年的</a:t>
            </a:r>
            <a:r>
              <a:rPr lang="en-US" altLang="zh-CN" sz="1200" dirty="0">
                <a:latin typeface="+mn-ea"/>
              </a:rPr>
              <a:t>GDP</a:t>
            </a:r>
            <a:r>
              <a:rPr lang="zh-CN" altLang="en-US" sz="1200" dirty="0">
                <a:latin typeface="+mn-ea"/>
              </a:rPr>
              <a:t>增长与电子信息制造业的增长 速度和规律趋同，说明中国集成电路产业发展与 市场扩展密切相关，集成电路产业的未来也依赖 于整体市场和经济的繁荣。</a:t>
            </a:r>
            <a:endParaRPr kumimoji="0" lang="zh-CN" altLang="en-US" sz="1200" b="0" i="0" u="none" strike="noStrike" kern="1200" cap="none" spc="0" normalizeH="0" baseline="0" noProof="0" dirty="0">
              <a:ln>
                <a:noFill/>
              </a:ln>
              <a:solidFill>
                <a:srgbClr val="FFFFFF">
                  <a:lumMod val="50000"/>
                </a:srgbClr>
              </a:solidFill>
              <a:effectLst/>
              <a:uLnTx/>
              <a:uFillTx/>
              <a:latin typeface="+mn-ea"/>
            </a:endParaRPr>
          </a:p>
        </p:txBody>
      </p:sp>
      <p:grpSp>
        <p:nvGrpSpPr>
          <p:cNvPr id="31" name="Group 30"/>
          <p:cNvGrpSpPr/>
          <p:nvPr/>
        </p:nvGrpSpPr>
        <p:grpSpPr>
          <a:xfrm>
            <a:off x="553148" y="534688"/>
            <a:ext cx="11640226" cy="6323312"/>
            <a:chOff x="553148" y="534688"/>
            <a:chExt cx="11640226" cy="6323312"/>
          </a:xfrm>
        </p:grpSpPr>
        <p:grpSp>
          <p:nvGrpSpPr>
            <p:cNvPr id="32" name="Group 63"/>
            <p:cNvGrpSpPr/>
            <p:nvPr/>
          </p:nvGrpSpPr>
          <p:grpSpPr>
            <a:xfrm>
              <a:off x="553148" y="534688"/>
              <a:ext cx="3253392" cy="547070"/>
              <a:chOff x="9454548" y="259790"/>
              <a:chExt cx="3253392" cy="547070"/>
            </a:xfrm>
            <a:gradFill>
              <a:gsLst>
                <a:gs pos="0">
                  <a:schemeClr val="accent1"/>
                </a:gs>
                <a:gs pos="100000">
                  <a:schemeClr val="accent2"/>
                </a:gs>
              </a:gsLst>
              <a:lin ang="0" scaled="1"/>
            </a:gradFill>
          </p:grpSpPr>
          <p:grpSp>
            <p:nvGrpSpPr>
              <p:cNvPr id="35" name="Group 64"/>
              <p:cNvGrpSpPr/>
              <p:nvPr/>
            </p:nvGrpSpPr>
            <p:grpSpPr>
              <a:xfrm>
                <a:off x="9454548" y="259790"/>
                <a:ext cx="3253392" cy="547070"/>
                <a:chOff x="9454548" y="259790"/>
                <a:chExt cx="3253392" cy="547070"/>
              </a:xfrm>
              <a:grpFill/>
            </p:grpSpPr>
            <p:sp>
              <p:nvSpPr>
                <p:cNvPr id="37" name="Rectangle: Rounded Corners 71"/>
                <p:cNvSpPr/>
                <p:nvPr/>
              </p:nvSpPr>
              <p:spPr>
                <a:xfrm>
                  <a:off x="10004830" y="259790"/>
                  <a:ext cx="270311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38" name="Oval 72"/>
                <p:cNvSpPr/>
                <p:nvPr/>
              </p:nvSpPr>
              <p:spPr>
                <a:xfrm>
                  <a:off x="9454548" y="404790"/>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grpSp>
          <p:sp>
            <p:nvSpPr>
              <p:cNvPr id="36" name="Freeform 6"/>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400" b="0" i="0" u="none" strike="noStrike" kern="1200" cap="none" spc="0" normalizeH="0" baseline="0" noProof="0">
                  <a:ln>
                    <a:noFill/>
                  </a:ln>
                  <a:solidFill>
                    <a:srgbClr val="000000"/>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grpSp>
        <p:sp>
          <p:nvSpPr>
            <p:cNvPr id="33" name="文本框 49"/>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63930" rtl="0" eaLnBrk="1" fontAlgn="base" latinLnBrk="0" hangingPunct="1">
                <a:lnSpc>
                  <a:spcPct val="100000"/>
                </a:lnSpc>
                <a:spcBef>
                  <a:spcPct val="0"/>
                </a:spcBef>
                <a:spcAft>
                  <a:spcPct val="0"/>
                </a:spcAft>
                <a:buClrTx/>
                <a:buSzTx/>
                <a:buFontTx/>
                <a:buNone/>
                <a:tabLst/>
                <a:defRPr/>
              </a:pPr>
              <a:r>
                <a:rPr lang="zh-CN" altLang="en-US" sz="1600" spc="600" dirty="0">
                  <a:solidFill>
                    <a:srgbClr val="FFFFFF"/>
                  </a:solidFill>
                  <a:latin typeface="思源黑体" panose="020B0500000000000000" pitchFamily="34" charset="-122"/>
                  <a:ea typeface="思源黑体" panose="020B0500000000000000" pitchFamily="34" charset="-122"/>
                  <a:cs typeface="+mn-ea"/>
                  <a:sym typeface="+mn-lt"/>
                </a:rPr>
                <a:t>集成电路市场概况</a:t>
              </a:r>
              <a:endParaRPr kumimoji="0" lang="zh-CN" altLang="en-US" sz="1600" b="0" i="0" u="none" strike="noStrike" kern="1200" cap="none" spc="60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ea"/>
                <a:sym typeface="+mn-lt"/>
              </a:endParaRPr>
            </a:p>
          </p:txBody>
        </p:sp>
        <p:sp>
          <p:nvSpPr>
            <p:cNvPr id="34" name="Freeform: Shape 3"/>
            <p:cNvSpPr/>
            <p:nvPr/>
          </p:nvSpPr>
          <p:spPr>
            <a:xfrm rot="16200000" flipH="1">
              <a:off x="10495498"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gr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18" name="Rectangle: Rounded Corners 7"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id="{1059CB59-9F36-B33A-19A2-C5D07E304156}"/>
              </a:ext>
            </a:extLst>
          </p:cNvPr>
          <p:cNvSpPr/>
          <p:nvPr/>
        </p:nvSpPr>
        <p:spPr>
          <a:xfrm>
            <a:off x="4309508" y="1081758"/>
            <a:ext cx="7804580" cy="4060841"/>
          </a:xfrm>
          <a:prstGeom prst="roundRect">
            <a:avLst>
              <a:gd name="adj" fmla="val 2643"/>
            </a:avLst>
          </a:prstGeom>
          <a:gradFill>
            <a:gsLst>
              <a:gs pos="0">
                <a:schemeClr val="accent1"/>
              </a:gs>
              <a:gs pos="100000">
                <a:schemeClr val="accent2"/>
              </a:gs>
            </a:gsLst>
            <a:lin ang="0" scaled="1"/>
          </a:gradFill>
          <a:ln>
            <a:noFill/>
          </a:ln>
          <a:effectLst>
            <a:outerShdw blurRad="25400" dist="12700" dir="27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hart 15"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id="{CE9EF111-E6FA-6A7B-3890-665AE06EF8B3}"/>
              </a:ext>
            </a:extLst>
          </p:cNvPr>
          <p:cNvGraphicFramePr/>
          <p:nvPr>
            <p:extLst>
              <p:ext uri="{D42A27DB-BD31-4B8C-83A1-F6EECF244321}">
                <p14:modId xmlns:p14="http://schemas.microsoft.com/office/powerpoint/2010/main" val="1704114699"/>
              </p:ext>
            </p:extLst>
          </p:nvPr>
        </p:nvGraphicFramePr>
        <p:xfrm>
          <a:off x="4670205" y="1420586"/>
          <a:ext cx="7169280" cy="34837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75868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0" y="2235200"/>
            <a:ext cx="12185650" cy="4635500"/>
          </a:xfrm>
          <a:prstGeom prst="rect">
            <a:avLst/>
          </a:prstGeom>
          <a:gradFill>
            <a:gsLst>
              <a:gs pos="0">
                <a:schemeClr val="accent1">
                  <a:lumMod val="60000"/>
                  <a:lumOff val="40000"/>
                  <a:alpha val="50000"/>
                </a:schemeClr>
              </a:gs>
              <a:gs pos="100000">
                <a:schemeClr val="accent1">
                  <a:alpha val="50000"/>
                </a:schemeClr>
              </a:gs>
            </a:gsLst>
            <a:lin ang="5400000"/>
          </a:gradFill>
          <a:ln w="25400">
            <a:solidFill>
              <a:srgbClr val="000000">
                <a:alpha val="0"/>
              </a:srgbClr>
            </a:solidFill>
            <a:miter lim="400000"/>
          </a:ln>
        </p:spPr>
        <p:txBody>
          <a:bodyPr lIns="0" tIns="0" rIns="0" bIns="0" anchor="ctr"/>
          <a:lstStyle/>
          <a:p>
            <a:pPr marL="0" marR="0" lvl="0" indent="0" algn="l" defTabSz="2921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CN Regular"/>
              <a:ea typeface="思源黑体 CN Normal"/>
              <a:cs typeface="+mn-cs"/>
            </a:endParaRPr>
          </a:p>
        </p:txBody>
      </p:sp>
      <p:grpSp>
        <p:nvGrpSpPr>
          <p:cNvPr id="699" name="Group 69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GrpSpPr/>
          <p:nvPr/>
        </p:nvGrpSpPr>
        <p:grpSpPr>
          <a:xfrm rot="10800000" flipH="1">
            <a:off x="7862206" y="2345420"/>
            <a:ext cx="869837" cy="772431"/>
            <a:chOff x="0" y="0"/>
            <a:chExt cx="1739673" cy="1544860"/>
          </a:xfrm>
        </p:grpSpPr>
        <p:sp>
          <p:nvSpPr>
            <p:cNvPr id="686" name="Shape 686"/>
            <p:cNvSpPr/>
            <p:nvPr/>
          </p:nvSpPr>
          <p:spPr>
            <a:xfrm>
              <a:off x="0" y="0"/>
              <a:ext cx="1739674" cy="1544861"/>
            </a:xfrm>
            <a:custGeom>
              <a:avLst/>
              <a:gdLst/>
              <a:ahLst/>
              <a:cxnLst>
                <a:cxn ang="0">
                  <a:pos x="wd2" y="hd2"/>
                </a:cxn>
                <a:cxn ang="5400000">
                  <a:pos x="wd2" y="hd2"/>
                </a:cxn>
                <a:cxn ang="10800000">
                  <a:pos x="wd2" y="hd2"/>
                </a:cxn>
                <a:cxn ang="16200000">
                  <a:pos x="wd2" y="hd2"/>
                </a:cxn>
              </a:cxnLst>
              <a:rect l="0" t="0" r="r" b="b"/>
              <a:pathLst>
                <a:path w="21600" h="21600" extrusionOk="0">
                  <a:moveTo>
                    <a:pt x="0" y="19847"/>
                  </a:moveTo>
                  <a:lnTo>
                    <a:pt x="1796" y="20374"/>
                  </a:lnTo>
                  <a:cubicBezTo>
                    <a:pt x="1796" y="20374"/>
                    <a:pt x="3515" y="20662"/>
                    <a:pt x="3610" y="20764"/>
                  </a:cubicBezTo>
                  <a:cubicBezTo>
                    <a:pt x="3704" y="20865"/>
                    <a:pt x="5402" y="20971"/>
                    <a:pt x="5402" y="20971"/>
                  </a:cubicBezTo>
                  <a:cubicBezTo>
                    <a:pt x="5402" y="20971"/>
                    <a:pt x="6612" y="21078"/>
                    <a:pt x="6708" y="21078"/>
                  </a:cubicBezTo>
                  <a:cubicBezTo>
                    <a:pt x="6804" y="21078"/>
                    <a:pt x="8782" y="21219"/>
                    <a:pt x="8782" y="21219"/>
                  </a:cubicBezTo>
                  <a:lnTo>
                    <a:pt x="9857" y="21529"/>
                  </a:lnTo>
                  <a:lnTo>
                    <a:pt x="10574" y="21600"/>
                  </a:lnTo>
                  <a:lnTo>
                    <a:pt x="14169" y="21356"/>
                  </a:lnTo>
                  <a:lnTo>
                    <a:pt x="15332" y="21144"/>
                  </a:lnTo>
                  <a:cubicBezTo>
                    <a:pt x="15332" y="21144"/>
                    <a:pt x="16084" y="20932"/>
                    <a:pt x="16213" y="20932"/>
                  </a:cubicBezTo>
                  <a:cubicBezTo>
                    <a:pt x="16342" y="20932"/>
                    <a:pt x="17466" y="20932"/>
                    <a:pt x="17466" y="20932"/>
                  </a:cubicBezTo>
                  <a:cubicBezTo>
                    <a:pt x="17466" y="20932"/>
                    <a:pt x="18449" y="21034"/>
                    <a:pt x="18578" y="20932"/>
                  </a:cubicBezTo>
                  <a:cubicBezTo>
                    <a:pt x="18707" y="20830"/>
                    <a:pt x="19606" y="20826"/>
                    <a:pt x="19688" y="20724"/>
                  </a:cubicBezTo>
                  <a:cubicBezTo>
                    <a:pt x="19769" y="20622"/>
                    <a:pt x="20916" y="20551"/>
                    <a:pt x="20916" y="20551"/>
                  </a:cubicBezTo>
                  <a:lnTo>
                    <a:pt x="21600" y="20232"/>
                  </a:lnTo>
                  <a:lnTo>
                    <a:pt x="21354" y="18157"/>
                  </a:lnTo>
                  <a:cubicBezTo>
                    <a:pt x="21354" y="18157"/>
                    <a:pt x="21094" y="16985"/>
                    <a:pt x="21000" y="16299"/>
                  </a:cubicBezTo>
                  <a:cubicBezTo>
                    <a:pt x="20906" y="15612"/>
                    <a:pt x="20418" y="14559"/>
                    <a:pt x="20418" y="14559"/>
                  </a:cubicBezTo>
                  <a:lnTo>
                    <a:pt x="19800" y="14134"/>
                  </a:lnTo>
                  <a:lnTo>
                    <a:pt x="19543" y="14343"/>
                  </a:lnTo>
                  <a:lnTo>
                    <a:pt x="19072" y="13930"/>
                  </a:lnTo>
                  <a:lnTo>
                    <a:pt x="18290" y="13718"/>
                  </a:lnTo>
                  <a:lnTo>
                    <a:pt x="17870" y="12700"/>
                  </a:lnTo>
                  <a:lnTo>
                    <a:pt x="17151" y="12382"/>
                  </a:lnTo>
                  <a:lnTo>
                    <a:pt x="16637" y="11408"/>
                  </a:lnTo>
                  <a:lnTo>
                    <a:pt x="15904" y="11514"/>
                  </a:lnTo>
                  <a:lnTo>
                    <a:pt x="15562" y="10328"/>
                  </a:lnTo>
                  <a:lnTo>
                    <a:pt x="15243" y="9841"/>
                  </a:lnTo>
                  <a:lnTo>
                    <a:pt x="14491" y="6253"/>
                  </a:lnTo>
                  <a:lnTo>
                    <a:pt x="14002" y="6358"/>
                  </a:lnTo>
                  <a:lnTo>
                    <a:pt x="13662" y="4823"/>
                  </a:lnTo>
                  <a:lnTo>
                    <a:pt x="12858" y="3840"/>
                  </a:lnTo>
                  <a:lnTo>
                    <a:pt x="12275" y="4752"/>
                  </a:lnTo>
                  <a:lnTo>
                    <a:pt x="11967" y="4858"/>
                  </a:lnTo>
                  <a:lnTo>
                    <a:pt x="11740" y="2385"/>
                  </a:lnTo>
                  <a:lnTo>
                    <a:pt x="10943" y="1960"/>
                  </a:lnTo>
                  <a:lnTo>
                    <a:pt x="10315" y="739"/>
                  </a:lnTo>
                  <a:lnTo>
                    <a:pt x="9612" y="0"/>
                  </a:lnTo>
                  <a:cubicBezTo>
                    <a:pt x="9612" y="0"/>
                    <a:pt x="9090" y="106"/>
                    <a:pt x="9008" y="212"/>
                  </a:cubicBezTo>
                  <a:cubicBezTo>
                    <a:pt x="8926" y="319"/>
                    <a:pt x="8603" y="810"/>
                    <a:pt x="8603" y="810"/>
                  </a:cubicBezTo>
                  <a:lnTo>
                    <a:pt x="7955" y="1124"/>
                  </a:lnTo>
                  <a:lnTo>
                    <a:pt x="6981" y="2362"/>
                  </a:lnTo>
                  <a:lnTo>
                    <a:pt x="6493" y="3876"/>
                  </a:lnTo>
                  <a:lnTo>
                    <a:pt x="5877" y="4398"/>
                  </a:lnTo>
                  <a:lnTo>
                    <a:pt x="5571" y="4154"/>
                  </a:lnTo>
                  <a:lnTo>
                    <a:pt x="5168" y="4469"/>
                  </a:lnTo>
                  <a:lnTo>
                    <a:pt x="4513" y="8919"/>
                  </a:lnTo>
                  <a:lnTo>
                    <a:pt x="4275" y="10220"/>
                  </a:lnTo>
                  <a:lnTo>
                    <a:pt x="3835" y="10605"/>
                  </a:lnTo>
                  <a:lnTo>
                    <a:pt x="3362" y="10181"/>
                  </a:lnTo>
                  <a:lnTo>
                    <a:pt x="3022" y="10181"/>
                  </a:lnTo>
                  <a:lnTo>
                    <a:pt x="2454" y="10464"/>
                  </a:lnTo>
                  <a:lnTo>
                    <a:pt x="2227" y="10955"/>
                  </a:lnTo>
                  <a:lnTo>
                    <a:pt x="1932" y="11729"/>
                  </a:lnTo>
                  <a:lnTo>
                    <a:pt x="1592" y="12637"/>
                  </a:lnTo>
                  <a:lnTo>
                    <a:pt x="73" y="18463"/>
                  </a:lnTo>
                  <a:lnTo>
                    <a:pt x="0" y="19847"/>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87" name="Shape 687"/>
            <p:cNvSpPr/>
            <p:nvPr/>
          </p:nvSpPr>
          <p:spPr>
            <a:xfrm>
              <a:off x="1217" y="350977"/>
              <a:ext cx="803717" cy="1150233"/>
            </a:xfrm>
            <a:custGeom>
              <a:avLst/>
              <a:gdLst/>
              <a:ahLst/>
              <a:cxnLst>
                <a:cxn ang="0">
                  <a:pos x="wd2" y="hd2"/>
                </a:cxn>
                <a:cxn ang="5400000">
                  <a:pos x="wd2" y="hd2"/>
                </a:cxn>
                <a:cxn ang="10800000">
                  <a:pos x="wd2" y="hd2"/>
                </a:cxn>
                <a:cxn ang="16200000">
                  <a:pos x="wd2" y="hd2"/>
                </a:cxn>
              </a:cxnLst>
              <a:rect l="0" t="0" r="r" b="b"/>
              <a:pathLst>
                <a:path w="21600" h="21600" extrusionOk="0">
                  <a:moveTo>
                    <a:pt x="21277" y="21600"/>
                  </a:moveTo>
                  <a:cubicBezTo>
                    <a:pt x="21277" y="21600"/>
                    <a:pt x="5549" y="20459"/>
                    <a:pt x="3142" y="19936"/>
                  </a:cubicBezTo>
                  <a:cubicBezTo>
                    <a:pt x="736" y="19414"/>
                    <a:pt x="0" y="19271"/>
                    <a:pt x="0" y="19271"/>
                  </a:cubicBezTo>
                  <a:cubicBezTo>
                    <a:pt x="0" y="19271"/>
                    <a:pt x="1364" y="18113"/>
                    <a:pt x="1875" y="17839"/>
                  </a:cubicBezTo>
                  <a:cubicBezTo>
                    <a:pt x="2385" y="17566"/>
                    <a:pt x="3763" y="15813"/>
                    <a:pt x="3763" y="15813"/>
                  </a:cubicBezTo>
                  <a:lnTo>
                    <a:pt x="4606" y="13727"/>
                  </a:lnTo>
                  <a:lnTo>
                    <a:pt x="3941" y="13067"/>
                  </a:lnTo>
                  <a:cubicBezTo>
                    <a:pt x="3941" y="13067"/>
                    <a:pt x="2385" y="15349"/>
                    <a:pt x="2177" y="15628"/>
                  </a:cubicBezTo>
                  <a:cubicBezTo>
                    <a:pt x="1968" y="15907"/>
                    <a:pt x="763" y="17185"/>
                    <a:pt x="763" y="17185"/>
                  </a:cubicBezTo>
                  <a:lnTo>
                    <a:pt x="3099" y="12729"/>
                  </a:lnTo>
                  <a:cubicBezTo>
                    <a:pt x="3099" y="12729"/>
                    <a:pt x="3692" y="11345"/>
                    <a:pt x="3799" y="11065"/>
                  </a:cubicBezTo>
                  <a:cubicBezTo>
                    <a:pt x="3905" y="10786"/>
                    <a:pt x="4535" y="9598"/>
                    <a:pt x="4535" y="9598"/>
                  </a:cubicBezTo>
                  <a:lnTo>
                    <a:pt x="5019" y="10014"/>
                  </a:lnTo>
                  <a:lnTo>
                    <a:pt x="5444" y="8927"/>
                  </a:lnTo>
                  <a:lnTo>
                    <a:pt x="6073" y="9444"/>
                  </a:lnTo>
                  <a:lnTo>
                    <a:pt x="6486" y="8641"/>
                  </a:lnTo>
                  <a:lnTo>
                    <a:pt x="6805" y="9866"/>
                  </a:lnTo>
                  <a:cubicBezTo>
                    <a:pt x="6805" y="9866"/>
                    <a:pt x="5710" y="11559"/>
                    <a:pt x="5604" y="11934"/>
                  </a:cubicBezTo>
                  <a:cubicBezTo>
                    <a:pt x="5498" y="12309"/>
                    <a:pt x="5710" y="13575"/>
                    <a:pt x="5710" y="13575"/>
                  </a:cubicBezTo>
                  <a:lnTo>
                    <a:pt x="6588" y="13480"/>
                  </a:lnTo>
                  <a:lnTo>
                    <a:pt x="6783" y="11310"/>
                  </a:lnTo>
                  <a:lnTo>
                    <a:pt x="7762" y="11168"/>
                  </a:lnTo>
                  <a:lnTo>
                    <a:pt x="8676" y="11917"/>
                  </a:lnTo>
                  <a:lnTo>
                    <a:pt x="9101" y="10556"/>
                  </a:lnTo>
                  <a:lnTo>
                    <a:pt x="9341" y="9449"/>
                  </a:lnTo>
                  <a:cubicBezTo>
                    <a:pt x="9341" y="9449"/>
                    <a:pt x="10502" y="9883"/>
                    <a:pt x="10502" y="10156"/>
                  </a:cubicBezTo>
                  <a:cubicBezTo>
                    <a:pt x="10502" y="10430"/>
                    <a:pt x="9119" y="12290"/>
                    <a:pt x="8942" y="12664"/>
                  </a:cubicBezTo>
                  <a:cubicBezTo>
                    <a:pt x="8765" y="13039"/>
                    <a:pt x="8340" y="13752"/>
                    <a:pt x="8340" y="14311"/>
                  </a:cubicBezTo>
                  <a:cubicBezTo>
                    <a:pt x="8340" y="14869"/>
                    <a:pt x="8690" y="15154"/>
                    <a:pt x="8690" y="15154"/>
                  </a:cubicBezTo>
                  <a:lnTo>
                    <a:pt x="9962" y="12706"/>
                  </a:lnTo>
                  <a:lnTo>
                    <a:pt x="10871" y="11951"/>
                  </a:lnTo>
                  <a:cubicBezTo>
                    <a:pt x="10871" y="11951"/>
                    <a:pt x="11261" y="11655"/>
                    <a:pt x="11363" y="11381"/>
                  </a:cubicBezTo>
                  <a:cubicBezTo>
                    <a:pt x="11465" y="11107"/>
                    <a:pt x="12383" y="10067"/>
                    <a:pt x="12383" y="10067"/>
                  </a:cubicBezTo>
                  <a:lnTo>
                    <a:pt x="13513" y="7951"/>
                  </a:lnTo>
                  <a:cubicBezTo>
                    <a:pt x="13513" y="7951"/>
                    <a:pt x="13895" y="7143"/>
                    <a:pt x="13615" y="7143"/>
                  </a:cubicBezTo>
                  <a:cubicBezTo>
                    <a:pt x="13335" y="7143"/>
                    <a:pt x="11780" y="7001"/>
                    <a:pt x="11780" y="7001"/>
                  </a:cubicBezTo>
                  <a:lnTo>
                    <a:pt x="9905" y="6858"/>
                  </a:lnTo>
                  <a:cubicBezTo>
                    <a:pt x="9905" y="6858"/>
                    <a:pt x="10579" y="1214"/>
                    <a:pt x="11177" y="607"/>
                  </a:cubicBezTo>
                  <a:cubicBezTo>
                    <a:pt x="11776" y="0"/>
                    <a:pt x="12051" y="0"/>
                    <a:pt x="12051" y="0"/>
                  </a:cubicBezTo>
                  <a:lnTo>
                    <a:pt x="11838" y="1213"/>
                  </a:lnTo>
                  <a:lnTo>
                    <a:pt x="12259" y="1629"/>
                  </a:lnTo>
                  <a:lnTo>
                    <a:pt x="12751" y="1107"/>
                  </a:lnTo>
                  <a:lnTo>
                    <a:pt x="13177" y="114"/>
                  </a:lnTo>
                  <a:lnTo>
                    <a:pt x="13696" y="399"/>
                  </a:lnTo>
                  <a:lnTo>
                    <a:pt x="14507" y="263"/>
                  </a:lnTo>
                  <a:lnTo>
                    <a:pt x="13881" y="1565"/>
                  </a:lnTo>
                  <a:lnTo>
                    <a:pt x="14369" y="1939"/>
                  </a:lnTo>
                  <a:lnTo>
                    <a:pt x="14157" y="3027"/>
                  </a:lnTo>
                  <a:lnTo>
                    <a:pt x="13452" y="3918"/>
                  </a:lnTo>
                  <a:lnTo>
                    <a:pt x="13554" y="5054"/>
                  </a:lnTo>
                  <a:lnTo>
                    <a:pt x="14073" y="4769"/>
                  </a:lnTo>
                  <a:lnTo>
                    <a:pt x="14774" y="3206"/>
                  </a:lnTo>
                  <a:lnTo>
                    <a:pt x="15053" y="4383"/>
                  </a:lnTo>
                  <a:lnTo>
                    <a:pt x="14521" y="6510"/>
                  </a:lnTo>
                  <a:lnTo>
                    <a:pt x="13435" y="9482"/>
                  </a:lnTo>
                  <a:lnTo>
                    <a:pt x="13151" y="11122"/>
                  </a:lnTo>
                  <a:lnTo>
                    <a:pt x="13045" y="12875"/>
                  </a:lnTo>
                  <a:lnTo>
                    <a:pt x="14774" y="11788"/>
                  </a:lnTo>
                  <a:lnTo>
                    <a:pt x="14774" y="10659"/>
                  </a:lnTo>
                  <a:lnTo>
                    <a:pt x="15341" y="8995"/>
                  </a:lnTo>
                  <a:lnTo>
                    <a:pt x="16041" y="8097"/>
                  </a:lnTo>
                  <a:lnTo>
                    <a:pt x="16321" y="7105"/>
                  </a:lnTo>
                  <a:lnTo>
                    <a:pt x="17451" y="5839"/>
                  </a:lnTo>
                  <a:lnTo>
                    <a:pt x="18404" y="6831"/>
                  </a:lnTo>
                  <a:cubicBezTo>
                    <a:pt x="18404" y="6831"/>
                    <a:pt x="18931" y="8447"/>
                    <a:pt x="18829" y="8864"/>
                  </a:cubicBezTo>
                  <a:cubicBezTo>
                    <a:pt x="18727" y="9280"/>
                    <a:pt x="18231" y="10314"/>
                    <a:pt x="18231" y="10314"/>
                  </a:cubicBezTo>
                  <a:cubicBezTo>
                    <a:pt x="18231" y="10314"/>
                    <a:pt x="18443" y="11544"/>
                    <a:pt x="18443" y="11824"/>
                  </a:cubicBezTo>
                  <a:cubicBezTo>
                    <a:pt x="18443" y="12103"/>
                    <a:pt x="18337" y="13417"/>
                    <a:pt x="18337" y="13417"/>
                  </a:cubicBezTo>
                  <a:lnTo>
                    <a:pt x="18762" y="14451"/>
                  </a:lnTo>
                  <a:lnTo>
                    <a:pt x="19081" y="15824"/>
                  </a:lnTo>
                  <a:lnTo>
                    <a:pt x="19959" y="15729"/>
                  </a:lnTo>
                  <a:lnTo>
                    <a:pt x="19959" y="14505"/>
                  </a:lnTo>
                  <a:cubicBezTo>
                    <a:pt x="19959" y="14505"/>
                    <a:pt x="19006" y="13216"/>
                    <a:pt x="19006" y="12942"/>
                  </a:cubicBezTo>
                  <a:cubicBezTo>
                    <a:pt x="19006" y="12668"/>
                    <a:pt x="19499" y="12383"/>
                    <a:pt x="19499" y="12383"/>
                  </a:cubicBezTo>
                  <a:cubicBezTo>
                    <a:pt x="19499" y="12383"/>
                    <a:pt x="20261" y="11592"/>
                    <a:pt x="19880" y="11497"/>
                  </a:cubicBezTo>
                  <a:cubicBezTo>
                    <a:pt x="19499" y="11402"/>
                    <a:pt x="18789" y="10868"/>
                    <a:pt x="18789" y="10594"/>
                  </a:cubicBezTo>
                  <a:cubicBezTo>
                    <a:pt x="18789" y="10320"/>
                    <a:pt x="19742" y="9755"/>
                    <a:pt x="19742" y="9755"/>
                  </a:cubicBezTo>
                  <a:lnTo>
                    <a:pt x="20682" y="10320"/>
                  </a:lnTo>
                  <a:lnTo>
                    <a:pt x="21139" y="9666"/>
                  </a:lnTo>
                  <a:lnTo>
                    <a:pt x="21210" y="13558"/>
                  </a:lnTo>
                  <a:cubicBezTo>
                    <a:pt x="21210" y="13558"/>
                    <a:pt x="21600" y="16219"/>
                    <a:pt x="21600" y="16499"/>
                  </a:cubicBezTo>
                  <a:cubicBezTo>
                    <a:pt x="21600" y="16778"/>
                    <a:pt x="21600" y="20385"/>
                    <a:pt x="21600" y="20385"/>
                  </a:cubicBezTo>
                  <a:lnTo>
                    <a:pt x="21277" y="21600"/>
                  </a:lnTo>
                  <a:close/>
                </a:path>
              </a:pathLst>
            </a:custGeom>
            <a:solidFill>
              <a:srgbClr val="9CB2CB"/>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88" name="Shape 688"/>
            <p:cNvSpPr/>
            <p:nvPr/>
          </p:nvSpPr>
          <p:spPr>
            <a:xfrm>
              <a:off x="781456" y="140692"/>
              <a:ext cx="96982" cy="543382"/>
            </a:xfrm>
            <a:custGeom>
              <a:avLst/>
              <a:gdLst/>
              <a:ahLst/>
              <a:cxnLst>
                <a:cxn ang="0">
                  <a:pos x="wd2" y="hd2"/>
                </a:cxn>
                <a:cxn ang="5400000">
                  <a:pos x="wd2" y="hd2"/>
                </a:cxn>
                <a:cxn ang="10800000">
                  <a:pos x="wd2" y="hd2"/>
                </a:cxn>
                <a:cxn ang="16200000">
                  <a:pos x="wd2" y="hd2"/>
                </a:cxn>
              </a:cxnLst>
              <a:rect l="0" t="0" r="r" b="b"/>
              <a:pathLst>
                <a:path w="21600" h="21600" extrusionOk="0">
                  <a:moveTo>
                    <a:pt x="2314" y="0"/>
                  </a:moveTo>
                  <a:lnTo>
                    <a:pt x="12196" y="5397"/>
                  </a:lnTo>
                  <a:lnTo>
                    <a:pt x="16312" y="8504"/>
                  </a:lnTo>
                  <a:lnTo>
                    <a:pt x="21600" y="12014"/>
                  </a:lnTo>
                  <a:lnTo>
                    <a:pt x="21600" y="16014"/>
                  </a:lnTo>
                  <a:lnTo>
                    <a:pt x="16312" y="19523"/>
                  </a:lnTo>
                  <a:lnTo>
                    <a:pt x="11645" y="21600"/>
                  </a:lnTo>
                  <a:lnTo>
                    <a:pt x="9037" y="19813"/>
                  </a:lnTo>
                  <a:lnTo>
                    <a:pt x="14289" y="16002"/>
                  </a:lnTo>
                  <a:cubicBezTo>
                    <a:pt x="14289" y="16002"/>
                    <a:pt x="15171" y="13977"/>
                    <a:pt x="15171" y="13386"/>
                  </a:cubicBezTo>
                  <a:cubicBezTo>
                    <a:pt x="15171" y="12795"/>
                    <a:pt x="12563" y="11586"/>
                    <a:pt x="12563" y="10995"/>
                  </a:cubicBezTo>
                  <a:cubicBezTo>
                    <a:pt x="12563" y="10404"/>
                    <a:pt x="4958" y="10493"/>
                    <a:pt x="4958" y="8291"/>
                  </a:cubicBezTo>
                  <a:cubicBezTo>
                    <a:pt x="4958" y="6090"/>
                    <a:pt x="4079" y="4693"/>
                    <a:pt x="4079" y="4693"/>
                  </a:cubicBezTo>
                  <a:lnTo>
                    <a:pt x="0" y="1611"/>
                  </a:lnTo>
                  <a:lnTo>
                    <a:pt x="2314" y="0"/>
                  </a:lnTo>
                  <a:close/>
                </a:path>
              </a:pathLst>
            </a:custGeom>
            <a:solidFill>
              <a:srgbClr val="9CB2CB"/>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89" name="Shape 689"/>
            <p:cNvSpPr/>
            <p:nvPr/>
          </p:nvSpPr>
          <p:spPr>
            <a:xfrm>
              <a:off x="765309" y="441612"/>
              <a:ext cx="52447" cy="249666"/>
            </a:xfrm>
            <a:custGeom>
              <a:avLst/>
              <a:gdLst/>
              <a:ahLst/>
              <a:cxnLst>
                <a:cxn ang="0">
                  <a:pos x="wd2" y="hd2"/>
                </a:cxn>
                <a:cxn ang="5400000">
                  <a:pos x="wd2" y="hd2"/>
                </a:cxn>
                <a:cxn ang="10800000">
                  <a:pos x="wd2" y="hd2"/>
                </a:cxn>
                <a:cxn ang="16200000">
                  <a:pos x="wd2" y="hd2"/>
                </a:cxn>
              </a:cxnLst>
              <a:rect l="0" t="0" r="r" b="b"/>
              <a:pathLst>
                <a:path w="21600" h="21600" extrusionOk="0">
                  <a:moveTo>
                    <a:pt x="10928" y="655"/>
                  </a:moveTo>
                  <a:lnTo>
                    <a:pt x="21600" y="0"/>
                  </a:lnTo>
                  <a:lnTo>
                    <a:pt x="21600" y="6954"/>
                  </a:lnTo>
                  <a:lnTo>
                    <a:pt x="13997" y="21600"/>
                  </a:lnTo>
                  <a:lnTo>
                    <a:pt x="0" y="17851"/>
                  </a:lnTo>
                  <a:lnTo>
                    <a:pt x="1626" y="2821"/>
                  </a:lnTo>
                  <a:lnTo>
                    <a:pt x="5366" y="13251"/>
                  </a:lnTo>
                  <a:lnTo>
                    <a:pt x="11210" y="7225"/>
                  </a:lnTo>
                  <a:lnTo>
                    <a:pt x="10928" y="655"/>
                  </a:lnTo>
                  <a:close/>
                </a:path>
              </a:pathLst>
            </a:custGeom>
            <a:solidFill>
              <a:srgbClr val="9CB2CB"/>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90" name="Shape 690"/>
            <p:cNvSpPr/>
            <p:nvPr/>
          </p:nvSpPr>
          <p:spPr>
            <a:xfrm>
              <a:off x="660523" y="79871"/>
              <a:ext cx="61513" cy="349071"/>
            </a:xfrm>
            <a:custGeom>
              <a:avLst/>
              <a:gdLst/>
              <a:ahLst/>
              <a:cxnLst>
                <a:cxn ang="0">
                  <a:pos x="wd2" y="hd2"/>
                </a:cxn>
                <a:cxn ang="5400000">
                  <a:pos x="wd2" y="hd2"/>
                </a:cxn>
                <a:cxn ang="10800000">
                  <a:pos x="wd2" y="hd2"/>
                </a:cxn>
                <a:cxn ang="16200000">
                  <a:pos x="wd2" y="hd2"/>
                </a:cxn>
              </a:cxnLst>
              <a:rect l="0" t="0" r="r" b="b"/>
              <a:pathLst>
                <a:path w="21600" h="21600" extrusionOk="0">
                  <a:moveTo>
                    <a:pt x="4278" y="0"/>
                  </a:moveTo>
                  <a:lnTo>
                    <a:pt x="13893" y="7460"/>
                  </a:lnTo>
                  <a:lnTo>
                    <a:pt x="12501" y="12279"/>
                  </a:lnTo>
                  <a:lnTo>
                    <a:pt x="20266" y="14434"/>
                  </a:lnTo>
                  <a:lnTo>
                    <a:pt x="21600" y="21600"/>
                  </a:lnTo>
                  <a:lnTo>
                    <a:pt x="11412" y="17565"/>
                  </a:lnTo>
                  <a:lnTo>
                    <a:pt x="3075" y="12260"/>
                  </a:lnTo>
                  <a:lnTo>
                    <a:pt x="7243" y="7737"/>
                  </a:lnTo>
                  <a:lnTo>
                    <a:pt x="0" y="4974"/>
                  </a:lnTo>
                  <a:lnTo>
                    <a:pt x="4278" y="0"/>
                  </a:lnTo>
                  <a:close/>
                </a:path>
              </a:pathLst>
            </a:custGeom>
            <a:solidFill>
              <a:srgbClr val="9CB2CB"/>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91" name="Shape 691"/>
            <p:cNvSpPr/>
            <p:nvPr/>
          </p:nvSpPr>
          <p:spPr>
            <a:xfrm>
              <a:off x="546906" y="157920"/>
              <a:ext cx="186260" cy="492441"/>
            </a:xfrm>
            <a:custGeom>
              <a:avLst/>
              <a:gdLst/>
              <a:ahLst/>
              <a:cxnLst>
                <a:cxn ang="0">
                  <a:pos x="wd2" y="hd2"/>
                </a:cxn>
                <a:cxn ang="5400000">
                  <a:pos x="wd2" y="hd2"/>
                </a:cxn>
                <a:cxn ang="10800000">
                  <a:pos x="wd2" y="hd2"/>
                </a:cxn>
                <a:cxn ang="16200000">
                  <a:pos x="wd2" y="hd2"/>
                </a:cxn>
              </a:cxnLst>
              <a:rect l="0" t="0" r="r" b="b"/>
              <a:pathLst>
                <a:path w="21600" h="21600" extrusionOk="0">
                  <a:moveTo>
                    <a:pt x="5986" y="4859"/>
                  </a:moveTo>
                  <a:lnTo>
                    <a:pt x="6884" y="0"/>
                  </a:lnTo>
                  <a:lnTo>
                    <a:pt x="9754" y="5387"/>
                  </a:lnTo>
                  <a:lnTo>
                    <a:pt x="9295" y="10037"/>
                  </a:lnTo>
                  <a:lnTo>
                    <a:pt x="11895" y="12022"/>
                  </a:lnTo>
                  <a:lnTo>
                    <a:pt x="14136" y="8150"/>
                  </a:lnTo>
                  <a:lnTo>
                    <a:pt x="16394" y="11217"/>
                  </a:lnTo>
                  <a:lnTo>
                    <a:pt x="16394" y="14522"/>
                  </a:lnTo>
                  <a:lnTo>
                    <a:pt x="19361" y="14842"/>
                  </a:lnTo>
                  <a:lnTo>
                    <a:pt x="21600" y="14189"/>
                  </a:lnTo>
                  <a:lnTo>
                    <a:pt x="21600" y="18922"/>
                  </a:lnTo>
                  <a:lnTo>
                    <a:pt x="20666" y="21600"/>
                  </a:lnTo>
                  <a:lnTo>
                    <a:pt x="16571" y="19713"/>
                  </a:lnTo>
                  <a:lnTo>
                    <a:pt x="12764" y="15104"/>
                  </a:lnTo>
                  <a:lnTo>
                    <a:pt x="9032" y="12590"/>
                  </a:lnTo>
                  <a:lnTo>
                    <a:pt x="5856" y="8659"/>
                  </a:lnTo>
                  <a:lnTo>
                    <a:pt x="900" y="7451"/>
                  </a:lnTo>
                  <a:lnTo>
                    <a:pt x="0" y="3691"/>
                  </a:lnTo>
                  <a:lnTo>
                    <a:pt x="2564" y="1065"/>
                  </a:lnTo>
                  <a:lnTo>
                    <a:pt x="5986" y="4859"/>
                  </a:lnTo>
                  <a:close/>
                </a:path>
              </a:pathLst>
            </a:custGeom>
            <a:solidFill>
              <a:srgbClr val="9CB2CB"/>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92" name="Shape 692"/>
            <p:cNvSpPr/>
            <p:nvPr/>
          </p:nvSpPr>
          <p:spPr>
            <a:xfrm>
              <a:off x="559787" y="402117"/>
              <a:ext cx="86119" cy="308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211" y="2479"/>
                  </a:lnTo>
                  <a:lnTo>
                    <a:pt x="17707" y="8610"/>
                  </a:lnTo>
                  <a:lnTo>
                    <a:pt x="21600" y="13835"/>
                  </a:lnTo>
                  <a:lnTo>
                    <a:pt x="15023" y="16821"/>
                  </a:lnTo>
                  <a:lnTo>
                    <a:pt x="7452" y="21600"/>
                  </a:lnTo>
                  <a:lnTo>
                    <a:pt x="7452" y="15979"/>
                  </a:lnTo>
                  <a:lnTo>
                    <a:pt x="11673" y="13231"/>
                  </a:lnTo>
                  <a:lnTo>
                    <a:pt x="10020" y="6302"/>
                  </a:lnTo>
                  <a:lnTo>
                    <a:pt x="2278" y="3865"/>
                  </a:lnTo>
                  <a:lnTo>
                    <a:pt x="0" y="0"/>
                  </a:lnTo>
                  <a:close/>
                </a:path>
              </a:pathLst>
            </a:custGeom>
            <a:solidFill>
              <a:srgbClr val="9CB2CB"/>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93" name="Shape 693"/>
            <p:cNvSpPr/>
            <p:nvPr/>
          </p:nvSpPr>
          <p:spPr>
            <a:xfrm>
              <a:off x="988981" y="300064"/>
              <a:ext cx="64155" cy="272446"/>
            </a:xfrm>
            <a:custGeom>
              <a:avLst/>
              <a:gdLst/>
              <a:ahLst/>
              <a:cxnLst>
                <a:cxn ang="0">
                  <a:pos x="wd2" y="hd2"/>
                </a:cxn>
                <a:cxn ang="5400000">
                  <a:pos x="wd2" y="hd2"/>
                </a:cxn>
                <a:cxn ang="10800000">
                  <a:pos x="wd2" y="hd2"/>
                </a:cxn>
                <a:cxn ang="16200000">
                  <a:pos x="wd2" y="hd2"/>
                </a:cxn>
              </a:cxnLst>
              <a:rect l="0" t="0" r="r" b="b"/>
              <a:pathLst>
                <a:path w="21600" h="21600" extrusionOk="0">
                  <a:moveTo>
                    <a:pt x="16324" y="0"/>
                  </a:moveTo>
                  <a:lnTo>
                    <a:pt x="21600" y="9985"/>
                  </a:lnTo>
                  <a:lnTo>
                    <a:pt x="17603" y="21600"/>
                  </a:lnTo>
                  <a:lnTo>
                    <a:pt x="12277" y="12121"/>
                  </a:lnTo>
                  <a:lnTo>
                    <a:pt x="6056" y="20124"/>
                  </a:lnTo>
                  <a:lnTo>
                    <a:pt x="2168" y="16986"/>
                  </a:lnTo>
                  <a:lnTo>
                    <a:pt x="0" y="5371"/>
                  </a:lnTo>
                  <a:lnTo>
                    <a:pt x="7780" y="7554"/>
                  </a:lnTo>
                  <a:lnTo>
                    <a:pt x="16324"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94" name="Shape 694"/>
            <p:cNvSpPr/>
            <p:nvPr/>
          </p:nvSpPr>
          <p:spPr>
            <a:xfrm>
              <a:off x="990391" y="684501"/>
              <a:ext cx="34949" cy="101228"/>
            </a:xfrm>
            <a:custGeom>
              <a:avLst/>
              <a:gdLst/>
              <a:ahLst/>
              <a:cxnLst>
                <a:cxn ang="0">
                  <a:pos x="wd2" y="hd2"/>
                </a:cxn>
                <a:cxn ang="5400000">
                  <a:pos x="wd2" y="hd2"/>
                </a:cxn>
                <a:cxn ang="10800000">
                  <a:pos x="wd2" y="hd2"/>
                </a:cxn>
                <a:cxn ang="16200000">
                  <a:pos x="wd2" y="hd2"/>
                </a:cxn>
              </a:cxnLst>
              <a:rect l="0" t="0" r="r" b="b"/>
              <a:pathLst>
                <a:path w="17589" h="21600" extrusionOk="0">
                  <a:moveTo>
                    <a:pt x="5796" y="0"/>
                  </a:moveTo>
                  <a:cubicBezTo>
                    <a:pt x="5796" y="0"/>
                    <a:pt x="-4011" y="16745"/>
                    <a:pt x="1889" y="18362"/>
                  </a:cubicBezTo>
                  <a:cubicBezTo>
                    <a:pt x="7790" y="19978"/>
                    <a:pt x="13683" y="21600"/>
                    <a:pt x="13683" y="21600"/>
                  </a:cubicBezTo>
                  <a:lnTo>
                    <a:pt x="17589" y="10931"/>
                  </a:lnTo>
                  <a:lnTo>
                    <a:pt x="5796"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95" name="Shape 695"/>
            <p:cNvSpPr/>
            <p:nvPr/>
          </p:nvSpPr>
          <p:spPr>
            <a:xfrm>
              <a:off x="1131550" y="472080"/>
              <a:ext cx="75241" cy="221220"/>
            </a:xfrm>
            <a:custGeom>
              <a:avLst/>
              <a:gdLst/>
              <a:ahLst/>
              <a:cxnLst>
                <a:cxn ang="0">
                  <a:pos x="wd2" y="hd2"/>
                </a:cxn>
                <a:cxn ang="5400000">
                  <a:pos x="wd2" y="hd2"/>
                </a:cxn>
                <a:cxn ang="10800000">
                  <a:pos x="wd2" y="hd2"/>
                </a:cxn>
                <a:cxn ang="16200000">
                  <a:pos x="wd2" y="hd2"/>
                </a:cxn>
              </a:cxnLst>
              <a:rect l="0" t="0" r="r" b="b"/>
              <a:pathLst>
                <a:path w="21600" h="21600" extrusionOk="0">
                  <a:moveTo>
                    <a:pt x="0" y="1829"/>
                  </a:moveTo>
                  <a:lnTo>
                    <a:pt x="21600" y="21600"/>
                  </a:lnTo>
                  <a:lnTo>
                    <a:pt x="8346" y="0"/>
                  </a:lnTo>
                  <a:lnTo>
                    <a:pt x="0" y="1829"/>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96" name="Shape 696"/>
            <p:cNvSpPr/>
            <p:nvPr/>
          </p:nvSpPr>
          <p:spPr>
            <a:xfrm>
              <a:off x="1448507" y="1057375"/>
              <a:ext cx="146326" cy="362340"/>
            </a:xfrm>
            <a:custGeom>
              <a:avLst/>
              <a:gdLst/>
              <a:ahLst/>
              <a:cxnLst>
                <a:cxn ang="0">
                  <a:pos x="wd2" y="hd2"/>
                </a:cxn>
                <a:cxn ang="5400000">
                  <a:pos x="wd2" y="hd2"/>
                </a:cxn>
                <a:cxn ang="10800000">
                  <a:pos x="wd2" y="hd2"/>
                </a:cxn>
                <a:cxn ang="16200000">
                  <a:pos x="wd2" y="hd2"/>
                </a:cxn>
              </a:cxnLst>
              <a:rect l="0" t="0" r="r" b="b"/>
              <a:pathLst>
                <a:path w="21600" h="21600" extrusionOk="0">
                  <a:moveTo>
                    <a:pt x="6013" y="3264"/>
                  </a:moveTo>
                  <a:lnTo>
                    <a:pt x="6013" y="0"/>
                  </a:lnTo>
                  <a:lnTo>
                    <a:pt x="0" y="0"/>
                  </a:lnTo>
                  <a:lnTo>
                    <a:pt x="0" y="7810"/>
                  </a:lnTo>
                  <a:lnTo>
                    <a:pt x="1168" y="13809"/>
                  </a:lnTo>
                  <a:lnTo>
                    <a:pt x="7525" y="18636"/>
                  </a:lnTo>
                  <a:lnTo>
                    <a:pt x="11302" y="21600"/>
                  </a:lnTo>
                  <a:lnTo>
                    <a:pt x="18336" y="20561"/>
                  </a:lnTo>
                  <a:lnTo>
                    <a:pt x="21015" y="18034"/>
                  </a:lnTo>
                  <a:lnTo>
                    <a:pt x="21600" y="12789"/>
                  </a:lnTo>
                  <a:lnTo>
                    <a:pt x="20042" y="7525"/>
                  </a:lnTo>
                  <a:lnTo>
                    <a:pt x="18312" y="14961"/>
                  </a:lnTo>
                  <a:lnTo>
                    <a:pt x="16754" y="17604"/>
                  </a:lnTo>
                  <a:lnTo>
                    <a:pt x="15587" y="10531"/>
                  </a:lnTo>
                  <a:lnTo>
                    <a:pt x="12734" y="7550"/>
                  </a:lnTo>
                  <a:lnTo>
                    <a:pt x="8086" y="11605"/>
                  </a:lnTo>
                  <a:lnTo>
                    <a:pt x="5967" y="9983"/>
                  </a:lnTo>
                  <a:lnTo>
                    <a:pt x="11543" y="3868"/>
                  </a:lnTo>
                  <a:lnTo>
                    <a:pt x="8498" y="1944"/>
                  </a:lnTo>
                  <a:lnTo>
                    <a:pt x="6013" y="3264"/>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97" name="Shape 697"/>
            <p:cNvSpPr/>
            <p:nvPr/>
          </p:nvSpPr>
          <p:spPr>
            <a:xfrm>
              <a:off x="1571934" y="1064864"/>
              <a:ext cx="79514" cy="3288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80" y="7588"/>
                  </a:lnTo>
                  <a:lnTo>
                    <a:pt x="12856" y="15861"/>
                  </a:lnTo>
                  <a:lnTo>
                    <a:pt x="13888" y="21102"/>
                  </a:lnTo>
                  <a:lnTo>
                    <a:pt x="20524" y="21600"/>
                  </a:lnTo>
                  <a:cubicBezTo>
                    <a:pt x="20524" y="21600"/>
                    <a:pt x="21600" y="15450"/>
                    <a:pt x="21600" y="13993"/>
                  </a:cubicBezTo>
                  <a:cubicBezTo>
                    <a:pt x="21600" y="12536"/>
                    <a:pt x="21600" y="6404"/>
                    <a:pt x="21600" y="6404"/>
                  </a:cubicBezTo>
                  <a:lnTo>
                    <a:pt x="15150" y="3432"/>
                  </a:lnTo>
                  <a:lnTo>
                    <a:pt x="8829" y="2475"/>
                  </a:lnTo>
                  <a:lnTo>
                    <a:pt x="0"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698" name="Shape 698"/>
            <p:cNvSpPr/>
            <p:nvPr/>
          </p:nvSpPr>
          <p:spPr>
            <a:xfrm>
              <a:off x="1070024" y="353939"/>
              <a:ext cx="51348" cy="304423"/>
            </a:xfrm>
            <a:custGeom>
              <a:avLst/>
              <a:gdLst/>
              <a:ahLst/>
              <a:cxnLst>
                <a:cxn ang="0">
                  <a:pos x="wd2" y="hd2"/>
                </a:cxn>
                <a:cxn ang="5400000">
                  <a:pos x="wd2" y="hd2"/>
                </a:cxn>
                <a:cxn ang="10800000">
                  <a:pos x="wd2" y="hd2"/>
                </a:cxn>
                <a:cxn ang="16200000">
                  <a:pos x="wd2" y="hd2"/>
                </a:cxn>
              </a:cxnLst>
              <a:rect l="0" t="0" r="r" b="b"/>
              <a:pathLst>
                <a:path w="21600" h="21600" extrusionOk="0">
                  <a:moveTo>
                    <a:pt x="4994" y="0"/>
                  </a:moveTo>
                  <a:lnTo>
                    <a:pt x="0" y="15424"/>
                  </a:lnTo>
                  <a:lnTo>
                    <a:pt x="10769" y="16501"/>
                  </a:lnTo>
                  <a:lnTo>
                    <a:pt x="10144" y="21600"/>
                  </a:lnTo>
                  <a:lnTo>
                    <a:pt x="21600" y="20523"/>
                  </a:lnTo>
                  <a:lnTo>
                    <a:pt x="10925" y="9411"/>
                  </a:lnTo>
                  <a:lnTo>
                    <a:pt x="4994"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grpSp>
      <p:grpSp>
        <p:nvGrpSpPr>
          <p:cNvPr id="715" name="Group 71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GrpSpPr/>
          <p:nvPr/>
        </p:nvGrpSpPr>
        <p:grpSpPr>
          <a:xfrm>
            <a:off x="4205486" y="1896440"/>
            <a:ext cx="3556001" cy="4083053"/>
            <a:chOff x="0" y="-1"/>
            <a:chExt cx="7112000" cy="8166105"/>
          </a:xfrm>
        </p:grpSpPr>
        <p:sp>
          <p:nvSpPr>
            <p:cNvPr id="702" name="Shape 702"/>
            <p:cNvSpPr/>
            <p:nvPr/>
          </p:nvSpPr>
          <p:spPr>
            <a:xfrm rot="10800000" flipH="1">
              <a:off x="0" y="-1"/>
              <a:ext cx="7112000" cy="8166105"/>
            </a:xfrm>
            <a:custGeom>
              <a:avLst/>
              <a:gdLst/>
              <a:ahLst/>
              <a:cxnLst>
                <a:cxn ang="0">
                  <a:pos x="wd2" y="hd2"/>
                </a:cxn>
                <a:cxn ang="5400000">
                  <a:pos x="wd2" y="hd2"/>
                </a:cxn>
                <a:cxn ang="10800000">
                  <a:pos x="wd2" y="hd2"/>
                </a:cxn>
                <a:cxn ang="16200000">
                  <a:pos x="wd2" y="hd2"/>
                </a:cxn>
              </a:cxnLst>
              <a:rect l="0" t="0" r="r" b="b"/>
              <a:pathLst>
                <a:path w="21600" h="21505" extrusionOk="0">
                  <a:moveTo>
                    <a:pt x="0" y="19744"/>
                  </a:moveTo>
                  <a:lnTo>
                    <a:pt x="1796" y="20273"/>
                  </a:lnTo>
                  <a:cubicBezTo>
                    <a:pt x="1796" y="20273"/>
                    <a:pt x="3515" y="20562"/>
                    <a:pt x="3610" y="20664"/>
                  </a:cubicBezTo>
                  <a:cubicBezTo>
                    <a:pt x="3704" y="20767"/>
                    <a:pt x="5402" y="20873"/>
                    <a:pt x="5402" y="20873"/>
                  </a:cubicBezTo>
                  <a:cubicBezTo>
                    <a:pt x="5402" y="20873"/>
                    <a:pt x="6612" y="20980"/>
                    <a:pt x="6708" y="20980"/>
                  </a:cubicBezTo>
                  <a:cubicBezTo>
                    <a:pt x="6804" y="20980"/>
                    <a:pt x="8782" y="21122"/>
                    <a:pt x="8782" y="21122"/>
                  </a:cubicBezTo>
                  <a:lnTo>
                    <a:pt x="9857" y="21434"/>
                  </a:lnTo>
                  <a:lnTo>
                    <a:pt x="10574" y="21505"/>
                  </a:lnTo>
                  <a:lnTo>
                    <a:pt x="14169" y="21260"/>
                  </a:lnTo>
                  <a:lnTo>
                    <a:pt x="15332" y="21047"/>
                  </a:lnTo>
                  <a:cubicBezTo>
                    <a:pt x="15332" y="21047"/>
                    <a:pt x="16084" y="20834"/>
                    <a:pt x="16213" y="20834"/>
                  </a:cubicBezTo>
                  <a:cubicBezTo>
                    <a:pt x="16342" y="20834"/>
                    <a:pt x="17466" y="20834"/>
                    <a:pt x="17466" y="20834"/>
                  </a:cubicBezTo>
                  <a:cubicBezTo>
                    <a:pt x="17466" y="20834"/>
                    <a:pt x="18449" y="20936"/>
                    <a:pt x="18578" y="20834"/>
                  </a:cubicBezTo>
                  <a:cubicBezTo>
                    <a:pt x="18707" y="20731"/>
                    <a:pt x="19606" y="20727"/>
                    <a:pt x="19688" y="20624"/>
                  </a:cubicBezTo>
                  <a:cubicBezTo>
                    <a:pt x="19769" y="20522"/>
                    <a:pt x="20916" y="20451"/>
                    <a:pt x="20916" y="20451"/>
                  </a:cubicBezTo>
                  <a:lnTo>
                    <a:pt x="21600" y="20131"/>
                  </a:lnTo>
                  <a:lnTo>
                    <a:pt x="21354" y="18045"/>
                  </a:lnTo>
                  <a:cubicBezTo>
                    <a:pt x="21354" y="18045"/>
                    <a:pt x="21434" y="16726"/>
                    <a:pt x="21340" y="16036"/>
                  </a:cubicBezTo>
                  <a:cubicBezTo>
                    <a:pt x="21246" y="15347"/>
                    <a:pt x="21340" y="14858"/>
                    <a:pt x="21340" y="14858"/>
                  </a:cubicBezTo>
                  <a:lnTo>
                    <a:pt x="20909" y="13807"/>
                  </a:lnTo>
                  <a:lnTo>
                    <a:pt x="20392" y="13470"/>
                  </a:lnTo>
                  <a:lnTo>
                    <a:pt x="19789" y="12545"/>
                  </a:lnTo>
                  <a:lnTo>
                    <a:pt x="19301" y="12515"/>
                  </a:lnTo>
                  <a:lnTo>
                    <a:pt x="18812" y="11157"/>
                  </a:lnTo>
                  <a:lnTo>
                    <a:pt x="18554" y="10063"/>
                  </a:lnTo>
                  <a:lnTo>
                    <a:pt x="17865" y="8927"/>
                  </a:lnTo>
                  <a:lnTo>
                    <a:pt x="17146" y="8464"/>
                  </a:lnTo>
                  <a:lnTo>
                    <a:pt x="16629" y="7160"/>
                  </a:lnTo>
                  <a:lnTo>
                    <a:pt x="15883" y="6193"/>
                  </a:lnTo>
                  <a:lnTo>
                    <a:pt x="15538" y="4931"/>
                  </a:lnTo>
                  <a:lnTo>
                    <a:pt x="14002" y="6188"/>
                  </a:lnTo>
                  <a:lnTo>
                    <a:pt x="13662" y="4645"/>
                  </a:lnTo>
                  <a:lnTo>
                    <a:pt x="12858" y="3658"/>
                  </a:lnTo>
                  <a:lnTo>
                    <a:pt x="12275" y="4574"/>
                  </a:lnTo>
                  <a:lnTo>
                    <a:pt x="12235" y="2925"/>
                  </a:lnTo>
                  <a:lnTo>
                    <a:pt x="11740" y="2196"/>
                  </a:lnTo>
                  <a:lnTo>
                    <a:pt x="11151" y="934"/>
                  </a:lnTo>
                  <a:lnTo>
                    <a:pt x="10315" y="541"/>
                  </a:lnTo>
                  <a:lnTo>
                    <a:pt x="9851" y="556"/>
                  </a:lnTo>
                  <a:cubicBezTo>
                    <a:pt x="9851" y="556"/>
                    <a:pt x="9090" y="-95"/>
                    <a:pt x="9008" y="12"/>
                  </a:cubicBezTo>
                  <a:cubicBezTo>
                    <a:pt x="8926" y="119"/>
                    <a:pt x="8603" y="612"/>
                    <a:pt x="8603" y="612"/>
                  </a:cubicBezTo>
                  <a:lnTo>
                    <a:pt x="7955" y="51"/>
                  </a:lnTo>
                  <a:lnTo>
                    <a:pt x="6921" y="934"/>
                  </a:lnTo>
                  <a:lnTo>
                    <a:pt x="6394" y="1650"/>
                  </a:lnTo>
                  <a:lnTo>
                    <a:pt x="6187" y="2196"/>
                  </a:lnTo>
                  <a:lnTo>
                    <a:pt x="5399" y="2491"/>
                  </a:lnTo>
                  <a:lnTo>
                    <a:pt x="5168" y="4290"/>
                  </a:lnTo>
                  <a:lnTo>
                    <a:pt x="4129" y="6361"/>
                  </a:lnTo>
                  <a:lnTo>
                    <a:pt x="3589" y="7960"/>
                  </a:lnTo>
                  <a:lnTo>
                    <a:pt x="3589" y="9095"/>
                  </a:lnTo>
                  <a:lnTo>
                    <a:pt x="3362" y="10029"/>
                  </a:lnTo>
                  <a:lnTo>
                    <a:pt x="3022" y="10029"/>
                  </a:lnTo>
                  <a:lnTo>
                    <a:pt x="2454" y="10314"/>
                  </a:lnTo>
                  <a:lnTo>
                    <a:pt x="1779" y="10904"/>
                  </a:lnTo>
                  <a:lnTo>
                    <a:pt x="1111" y="11703"/>
                  </a:lnTo>
                  <a:lnTo>
                    <a:pt x="386" y="13807"/>
                  </a:lnTo>
                  <a:lnTo>
                    <a:pt x="73" y="18353"/>
                  </a:lnTo>
                  <a:lnTo>
                    <a:pt x="0" y="19744"/>
                  </a:lnTo>
                  <a:close/>
                </a:path>
              </a:pathLst>
            </a:custGeom>
            <a:solidFill>
              <a:schemeClr val="accent3"/>
            </a:solidFill>
            <a:ln w="25400" cap="flat">
              <a:solidFill>
                <a:srgbClr val="000000">
                  <a:alpha val="0"/>
                </a:srgbClr>
              </a:solidFill>
              <a:prstDash val="solid"/>
              <a:miter lim="400000"/>
            </a:ln>
            <a:effectLst>
              <a:outerShdw blurRad="1270000" dir="2700000" rotWithShape="0">
                <a:srgbClr val="EEF3F4"/>
              </a:outerShdw>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03" name="Shape 703"/>
            <p:cNvSpPr/>
            <p:nvPr/>
          </p:nvSpPr>
          <p:spPr>
            <a:xfrm rot="10800000" flipH="1">
              <a:off x="4975" y="232898"/>
              <a:ext cx="3285692" cy="6137044"/>
            </a:xfrm>
            <a:custGeom>
              <a:avLst/>
              <a:gdLst/>
              <a:ahLst/>
              <a:cxnLst>
                <a:cxn ang="0">
                  <a:pos x="wd2" y="hd2"/>
                </a:cxn>
                <a:cxn ang="5400000">
                  <a:pos x="wd2" y="hd2"/>
                </a:cxn>
                <a:cxn ang="10800000">
                  <a:pos x="wd2" y="hd2"/>
                </a:cxn>
                <a:cxn ang="16200000">
                  <a:pos x="wd2" y="hd2"/>
                </a:cxn>
              </a:cxnLst>
              <a:rect l="0" t="0" r="r" b="b"/>
              <a:pathLst>
                <a:path w="21600" h="21600" extrusionOk="0">
                  <a:moveTo>
                    <a:pt x="21277" y="21600"/>
                  </a:moveTo>
                  <a:cubicBezTo>
                    <a:pt x="21277" y="21600"/>
                    <a:pt x="5549" y="20459"/>
                    <a:pt x="3142" y="19936"/>
                  </a:cubicBezTo>
                  <a:cubicBezTo>
                    <a:pt x="736" y="19414"/>
                    <a:pt x="0" y="19271"/>
                    <a:pt x="0" y="19271"/>
                  </a:cubicBezTo>
                  <a:cubicBezTo>
                    <a:pt x="0" y="19271"/>
                    <a:pt x="1364" y="18113"/>
                    <a:pt x="1875" y="17839"/>
                  </a:cubicBezTo>
                  <a:cubicBezTo>
                    <a:pt x="2385" y="17566"/>
                    <a:pt x="3763" y="15813"/>
                    <a:pt x="3763" y="15813"/>
                  </a:cubicBezTo>
                  <a:lnTo>
                    <a:pt x="4606" y="13727"/>
                  </a:lnTo>
                  <a:lnTo>
                    <a:pt x="3941" y="13067"/>
                  </a:lnTo>
                  <a:cubicBezTo>
                    <a:pt x="3941" y="13067"/>
                    <a:pt x="2385" y="15349"/>
                    <a:pt x="2177" y="15628"/>
                  </a:cubicBezTo>
                  <a:cubicBezTo>
                    <a:pt x="1968" y="15907"/>
                    <a:pt x="763" y="17185"/>
                    <a:pt x="763" y="17185"/>
                  </a:cubicBezTo>
                  <a:lnTo>
                    <a:pt x="3099" y="12729"/>
                  </a:lnTo>
                  <a:cubicBezTo>
                    <a:pt x="3099" y="12729"/>
                    <a:pt x="3692" y="11345"/>
                    <a:pt x="3799" y="11066"/>
                  </a:cubicBezTo>
                  <a:cubicBezTo>
                    <a:pt x="3905" y="10786"/>
                    <a:pt x="4535" y="9598"/>
                    <a:pt x="4535" y="9598"/>
                  </a:cubicBezTo>
                  <a:lnTo>
                    <a:pt x="5019" y="10014"/>
                  </a:lnTo>
                  <a:lnTo>
                    <a:pt x="5444" y="8927"/>
                  </a:lnTo>
                  <a:lnTo>
                    <a:pt x="6073" y="9444"/>
                  </a:lnTo>
                  <a:lnTo>
                    <a:pt x="6486" y="8641"/>
                  </a:lnTo>
                  <a:lnTo>
                    <a:pt x="6805" y="9866"/>
                  </a:lnTo>
                  <a:cubicBezTo>
                    <a:pt x="6805" y="9866"/>
                    <a:pt x="5710" y="11559"/>
                    <a:pt x="5604" y="11934"/>
                  </a:cubicBezTo>
                  <a:cubicBezTo>
                    <a:pt x="5498" y="12309"/>
                    <a:pt x="5710" y="13575"/>
                    <a:pt x="5710" y="13575"/>
                  </a:cubicBezTo>
                  <a:lnTo>
                    <a:pt x="6588" y="13480"/>
                  </a:lnTo>
                  <a:lnTo>
                    <a:pt x="6783" y="11310"/>
                  </a:lnTo>
                  <a:lnTo>
                    <a:pt x="7762" y="11168"/>
                  </a:lnTo>
                  <a:lnTo>
                    <a:pt x="8676" y="11917"/>
                  </a:lnTo>
                  <a:lnTo>
                    <a:pt x="9101" y="10556"/>
                  </a:lnTo>
                  <a:lnTo>
                    <a:pt x="9341" y="9449"/>
                  </a:lnTo>
                  <a:cubicBezTo>
                    <a:pt x="9341" y="9449"/>
                    <a:pt x="10502" y="9883"/>
                    <a:pt x="10502" y="10156"/>
                  </a:cubicBezTo>
                  <a:cubicBezTo>
                    <a:pt x="10502" y="10430"/>
                    <a:pt x="9119" y="12290"/>
                    <a:pt x="8942" y="12664"/>
                  </a:cubicBezTo>
                  <a:cubicBezTo>
                    <a:pt x="8765" y="13039"/>
                    <a:pt x="8340" y="13752"/>
                    <a:pt x="8340" y="14311"/>
                  </a:cubicBezTo>
                  <a:cubicBezTo>
                    <a:pt x="8340" y="14869"/>
                    <a:pt x="8690" y="15154"/>
                    <a:pt x="8690" y="15154"/>
                  </a:cubicBezTo>
                  <a:lnTo>
                    <a:pt x="9962" y="12706"/>
                  </a:lnTo>
                  <a:lnTo>
                    <a:pt x="10871" y="11951"/>
                  </a:lnTo>
                  <a:cubicBezTo>
                    <a:pt x="10871" y="11951"/>
                    <a:pt x="11261" y="11655"/>
                    <a:pt x="11363" y="11381"/>
                  </a:cubicBezTo>
                  <a:cubicBezTo>
                    <a:pt x="11465" y="11107"/>
                    <a:pt x="12383" y="10067"/>
                    <a:pt x="12383" y="10067"/>
                  </a:cubicBezTo>
                  <a:lnTo>
                    <a:pt x="13513" y="7951"/>
                  </a:lnTo>
                  <a:cubicBezTo>
                    <a:pt x="13513" y="7951"/>
                    <a:pt x="13895" y="7143"/>
                    <a:pt x="13615" y="7143"/>
                  </a:cubicBezTo>
                  <a:cubicBezTo>
                    <a:pt x="13335" y="7143"/>
                    <a:pt x="11780" y="7001"/>
                    <a:pt x="11780" y="7001"/>
                  </a:cubicBezTo>
                  <a:lnTo>
                    <a:pt x="9905" y="6858"/>
                  </a:lnTo>
                  <a:cubicBezTo>
                    <a:pt x="9905" y="6858"/>
                    <a:pt x="10579" y="1214"/>
                    <a:pt x="11177" y="607"/>
                  </a:cubicBezTo>
                  <a:cubicBezTo>
                    <a:pt x="11776" y="0"/>
                    <a:pt x="12051" y="0"/>
                    <a:pt x="12051" y="0"/>
                  </a:cubicBezTo>
                  <a:lnTo>
                    <a:pt x="11838" y="1213"/>
                  </a:lnTo>
                  <a:lnTo>
                    <a:pt x="12259" y="1629"/>
                  </a:lnTo>
                  <a:lnTo>
                    <a:pt x="12751" y="1107"/>
                  </a:lnTo>
                  <a:lnTo>
                    <a:pt x="13177" y="114"/>
                  </a:lnTo>
                  <a:lnTo>
                    <a:pt x="13696" y="399"/>
                  </a:lnTo>
                  <a:lnTo>
                    <a:pt x="14507" y="263"/>
                  </a:lnTo>
                  <a:lnTo>
                    <a:pt x="13881" y="1565"/>
                  </a:lnTo>
                  <a:lnTo>
                    <a:pt x="14369" y="1939"/>
                  </a:lnTo>
                  <a:lnTo>
                    <a:pt x="14157" y="3027"/>
                  </a:lnTo>
                  <a:lnTo>
                    <a:pt x="13452" y="3918"/>
                  </a:lnTo>
                  <a:lnTo>
                    <a:pt x="13554" y="5054"/>
                  </a:lnTo>
                  <a:lnTo>
                    <a:pt x="14073" y="4769"/>
                  </a:lnTo>
                  <a:lnTo>
                    <a:pt x="14774" y="3206"/>
                  </a:lnTo>
                  <a:lnTo>
                    <a:pt x="15053" y="4383"/>
                  </a:lnTo>
                  <a:lnTo>
                    <a:pt x="14521" y="6510"/>
                  </a:lnTo>
                  <a:lnTo>
                    <a:pt x="13435" y="9482"/>
                  </a:lnTo>
                  <a:lnTo>
                    <a:pt x="13151" y="11122"/>
                  </a:lnTo>
                  <a:lnTo>
                    <a:pt x="13045" y="12875"/>
                  </a:lnTo>
                  <a:lnTo>
                    <a:pt x="14774" y="11788"/>
                  </a:lnTo>
                  <a:lnTo>
                    <a:pt x="14774" y="10659"/>
                  </a:lnTo>
                  <a:lnTo>
                    <a:pt x="15341" y="8995"/>
                  </a:lnTo>
                  <a:lnTo>
                    <a:pt x="16041" y="8097"/>
                  </a:lnTo>
                  <a:lnTo>
                    <a:pt x="16321" y="7105"/>
                  </a:lnTo>
                  <a:lnTo>
                    <a:pt x="17451" y="5839"/>
                  </a:lnTo>
                  <a:lnTo>
                    <a:pt x="18404" y="6831"/>
                  </a:lnTo>
                  <a:cubicBezTo>
                    <a:pt x="18404" y="6831"/>
                    <a:pt x="18931" y="8447"/>
                    <a:pt x="18829" y="8864"/>
                  </a:cubicBezTo>
                  <a:cubicBezTo>
                    <a:pt x="18727" y="9280"/>
                    <a:pt x="18231" y="10314"/>
                    <a:pt x="18231" y="10314"/>
                  </a:cubicBezTo>
                  <a:cubicBezTo>
                    <a:pt x="18231" y="10314"/>
                    <a:pt x="18443" y="11544"/>
                    <a:pt x="18443" y="11824"/>
                  </a:cubicBezTo>
                  <a:cubicBezTo>
                    <a:pt x="18443" y="12103"/>
                    <a:pt x="18337" y="13417"/>
                    <a:pt x="18337" y="13417"/>
                  </a:cubicBezTo>
                  <a:lnTo>
                    <a:pt x="18762" y="14451"/>
                  </a:lnTo>
                  <a:lnTo>
                    <a:pt x="19081" y="15824"/>
                  </a:lnTo>
                  <a:lnTo>
                    <a:pt x="19959" y="15729"/>
                  </a:lnTo>
                  <a:lnTo>
                    <a:pt x="19959" y="14505"/>
                  </a:lnTo>
                  <a:cubicBezTo>
                    <a:pt x="19959" y="14505"/>
                    <a:pt x="19006" y="13216"/>
                    <a:pt x="19006" y="12942"/>
                  </a:cubicBezTo>
                  <a:cubicBezTo>
                    <a:pt x="19006" y="12668"/>
                    <a:pt x="19499" y="12383"/>
                    <a:pt x="19499" y="12383"/>
                  </a:cubicBezTo>
                  <a:cubicBezTo>
                    <a:pt x="19499" y="12383"/>
                    <a:pt x="20261" y="11592"/>
                    <a:pt x="19880" y="11497"/>
                  </a:cubicBezTo>
                  <a:cubicBezTo>
                    <a:pt x="19499" y="11402"/>
                    <a:pt x="18789" y="10868"/>
                    <a:pt x="18789" y="10594"/>
                  </a:cubicBezTo>
                  <a:cubicBezTo>
                    <a:pt x="18789" y="10320"/>
                    <a:pt x="19742" y="9755"/>
                    <a:pt x="19742" y="9755"/>
                  </a:cubicBezTo>
                  <a:lnTo>
                    <a:pt x="20682" y="10320"/>
                  </a:lnTo>
                  <a:lnTo>
                    <a:pt x="21139" y="9666"/>
                  </a:lnTo>
                  <a:lnTo>
                    <a:pt x="21210" y="13558"/>
                  </a:lnTo>
                  <a:cubicBezTo>
                    <a:pt x="21210" y="13558"/>
                    <a:pt x="21600" y="16219"/>
                    <a:pt x="21600" y="16499"/>
                  </a:cubicBezTo>
                  <a:cubicBezTo>
                    <a:pt x="21600" y="16778"/>
                    <a:pt x="21600" y="20385"/>
                    <a:pt x="21600" y="20385"/>
                  </a:cubicBezTo>
                  <a:lnTo>
                    <a:pt x="21277" y="21600"/>
                  </a:lnTo>
                  <a:close/>
                </a:path>
              </a:pathLst>
            </a:custGeom>
            <a:solidFill>
              <a:schemeClr val="accent2"/>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04" name="Shape 704"/>
            <p:cNvSpPr/>
            <p:nvPr/>
          </p:nvSpPr>
          <p:spPr>
            <a:xfrm rot="10800000" flipH="1">
              <a:off x="3194687" y="4592711"/>
              <a:ext cx="396470" cy="2899204"/>
            </a:xfrm>
            <a:custGeom>
              <a:avLst/>
              <a:gdLst/>
              <a:ahLst/>
              <a:cxnLst>
                <a:cxn ang="0">
                  <a:pos x="wd2" y="hd2"/>
                </a:cxn>
                <a:cxn ang="5400000">
                  <a:pos x="wd2" y="hd2"/>
                </a:cxn>
                <a:cxn ang="10800000">
                  <a:pos x="wd2" y="hd2"/>
                </a:cxn>
                <a:cxn ang="16200000">
                  <a:pos x="wd2" y="hd2"/>
                </a:cxn>
              </a:cxnLst>
              <a:rect l="0" t="0" r="r" b="b"/>
              <a:pathLst>
                <a:path w="21600" h="21600" extrusionOk="0">
                  <a:moveTo>
                    <a:pt x="2314" y="0"/>
                  </a:moveTo>
                  <a:lnTo>
                    <a:pt x="12196" y="5397"/>
                  </a:lnTo>
                  <a:lnTo>
                    <a:pt x="16312" y="8504"/>
                  </a:lnTo>
                  <a:lnTo>
                    <a:pt x="21600" y="12014"/>
                  </a:lnTo>
                  <a:lnTo>
                    <a:pt x="21600" y="16014"/>
                  </a:lnTo>
                  <a:lnTo>
                    <a:pt x="16312" y="19523"/>
                  </a:lnTo>
                  <a:lnTo>
                    <a:pt x="11644" y="21600"/>
                  </a:lnTo>
                  <a:lnTo>
                    <a:pt x="9037" y="19813"/>
                  </a:lnTo>
                  <a:lnTo>
                    <a:pt x="14289" y="16002"/>
                  </a:lnTo>
                  <a:cubicBezTo>
                    <a:pt x="14289" y="16002"/>
                    <a:pt x="15171" y="13977"/>
                    <a:pt x="15171" y="13386"/>
                  </a:cubicBezTo>
                  <a:cubicBezTo>
                    <a:pt x="15171" y="12795"/>
                    <a:pt x="12563" y="11586"/>
                    <a:pt x="12563" y="10995"/>
                  </a:cubicBezTo>
                  <a:cubicBezTo>
                    <a:pt x="12563" y="10404"/>
                    <a:pt x="4958" y="10493"/>
                    <a:pt x="4958" y="8291"/>
                  </a:cubicBezTo>
                  <a:cubicBezTo>
                    <a:pt x="4958" y="6090"/>
                    <a:pt x="4079" y="4693"/>
                    <a:pt x="4079" y="4693"/>
                  </a:cubicBezTo>
                  <a:lnTo>
                    <a:pt x="0" y="1611"/>
                  </a:lnTo>
                  <a:lnTo>
                    <a:pt x="2314" y="0"/>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05" name="Shape 705"/>
            <p:cNvSpPr/>
            <p:nvPr/>
          </p:nvSpPr>
          <p:spPr>
            <a:xfrm rot="10800000" flipH="1">
              <a:off x="3128678" y="4554276"/>
              <a:ext cx="214404" cy="1332085"/>
            </a:xfrm>
            <a:custGeom>
              <a:avLst/>
              <a:gdLst/>
              <a:ahLst/>
              <a:cxnLst>
                <a:cxn ang="0">
                  <a:pos x="wd2" y="hd2"/>
                </a:cxn>
                <a:cxn ang="5400000">
                  <a:pos x="wd2" y="hd2"/>
                </a:cxn>
                <a:cxn ang="10800000">
                  <a:pos x="wd2" y="hd2"/>
                </a:cxn>
                <a:cxn ang="16200000">
                  <a:pos x="wd2" y="hd2"/>
                </a:cxn>
              </a:cxnLst>
              <a:rect l="0" t="0" r="r" b="b"/>
              <a:pathLst>
                <a:path w="21600" h="21600" extrusionOk="0">
                  <a:moveTo>
                    <a:pt x="10928" y="655"/>
                  </a:moveTo>
                  <a:lnTo>
                    <a:pt x="21600" y="0"/>
                  </a:lnTo>
                  <a:lnTo>
                    <a:pt x="21600" y="6954"/>
                  </a:lnTo>
                  <a:lnTo>
                    <a:pt x="13997" y="21600"/>
                  </a:lnTo>
                  <a:lnTo>
                    <a:pt x="0" y="17851"/>
                  </a:lnTo>
                  <a:lnTo>
                    <a:pt x="1626" y="2821"/>
                  </a:lnTo>
                  <a:lnTo>
                    <a:pt x="5366" y="13251"/>
                  </a:lnTo>
                  <a:lnTo>
                    <a:pt x="11210" y="7225"/>
                  </a:lnTo>
                  <a:lnTo>
                    <a:pt x="10928" y="655"/>
                  </a:lnTo>
                  <a:close/>
                </a:path>
              </a:pathLst>
            </a:custGeom>
            <a:solidFill>
              <a:srgbClr val="9CB2CB"/>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06" name="Shape 706"/>
            <p:cNvSpPr/>
            <p:nvPr/>
          </p:nvSpPr>
          <p:spPr>
            <a:xfrm rot="10800000" flipH="1">
              <a:off x="2700300" y="5953964"/>
              <a:ext cx="251473" cy="1862459"/>
            </a:xfrm>
            <a:custGeom>
              <a:avLst/>
              <a:gdLst/>
              <a:ahLst/>
              <a:cxnLst>
                <a:cxn ang="0">
                  <a:pos x="wd2" y="hd2"/>
                </a:cxn>
                <a:cxn ang="5400000">
                  <a:pos x="wd2" y="hd2"/>
                </a:cxn>
                <a:cxn ang="10800000">
                  <a:pos x="wd2" y="hd2"/>
                </a:cxn>
                <a:cxn ang="16200000">
                  <a:pos x="wd2" y="hd2"/>
                </a:cxn>
              </a:cxnLst>
              <a:rect l="0" t="0" r="r" b="b"/>
              <a:pathLst>
                <a:path w="21600" h="21600" extrusionOk="0">
                  <a:moveTo>
                    <a:pt x="4278" y="0"/>
                  </a:moveTo>
                  <a:lnTo>
                    <a:pt x="13893" y="7460"/>
                  </a:lnTo>
                  <a:lnTo>
                    <a:pt x="12501" y="12279"/>
                  </a:lnTo>
                  <a:lnTo>
                    <a:pt x="20266" y="14434"/>
                  </a:lnTo>
                  <a:lnTo>
                    <a:pt x="21600" y="21600"/>
                  </a:lnTo>
                  <a:lnTo>
                    <a:pt x="11412" y="17565"/>
                  </a:lnTo>
                  <a:lnTo>
                    <a:pt x="3075" y="12260"/>
                  </a:lnTo>
                  <a:lnTo>
                    <a:pt x="7243" y="7737"/>
                  </a:lnTo>
                  <a:lnTo>
                    <a:pt x="0" y="4974"/>
                  </a:lnTo>
                  <a:lnTo>
                    <a:pt x="4278" y="0"/>
                  </a:lnTo>
                  <a:close/>
                </a:path>
              </a:pathLst>
            </a:custGeom>
            <a:solidFill>
              <a:schemeClr val="accent2"/>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07" name="Shape 707"/>
            <p:cNvSpPr/>
            <p:nvPr/>
          </p:nvSpPr>
          <p:spPr>
            <a:xfrm rot="10800000" flipH="1">
              <a:off x="2235821" y="4772592"/>
              <a:ext cx="761452" cy="2627404"/>
            </a:xfrm>
            <a:custGeom>
              <a:avLst/>
              <a:gdLst/>
              <a:ahLst/>
              <a:cxnLst>
                <a:cxn ang="0">
                  <a:pos x="wd2" y="hd2"/>
                </a:cxn>
                <a:cxn ang="5400000">
                  <a:pos x="wd2" y="hd2"/>
                </a:cxn>
                <a:cxn ang="10800000">
                  <a:pos x="wd2" y="hd2"/>
                </a:cxn>
                <a:cxn ang="16200000">
                  <a:pos x="wd2" y="hd2"/>
                </a:cxn>
              </a:cxnLst>
              <a:rect l="0" t="0" r="r" b="b"/>
              <a:pathLst>
                <a:path w="21600" h="21600" extrusionOk="0">
                  <a:moveTo>
                    <a:pt x="5986" y="4859"/>
                  </a:moveTo>
                  <a:lnTo>
                    <a:pt x="6884" y="0"/>
                  </a:lnTo>
                  <a:lnTo>
                    <a:pt x="9754" y="5387"/>
                  </a:lnTo>
                  <a:lnTo>
                    <a:pt x="9295" y="10037"/>
                  </a:lnTo>
                  <a:lnTo>
                    <a:pt x="11895" y="12022"/>
                  </a:lnTo>
                  <a:lnTo>
                    <a:pt x="14136" y="8150"/>
                  </a:lnTo>
                  <a:lnTo>
                    <a:pt x="16394" y="11217"/>
                  </a:lnTo>
                  <a:lnTo>
                    <a:pt x="16394" y="14522"/>
                  </a:lnTo>
                  <a:lnTo>
                    <a:pt x="19361" y="14842"/>
                  </a:lnTo>
                  <a:lnTo>
                    <a:pt x="21600" y="14189"/>
                  </a:lnTo>
                  <a:lnTo>
                    <a:pt x="21600" y="18922"/>
                  </a:lnTo>
                  <a:lnTo>
                    <a:pt x="20665" y="21600"/>
                  </a:lnTo>
                  <a:lnTo>
                    <a:pt x="16571" y="19713"/>
                  </a:lnTo>
                  <a:lnTo>
                    <a:pt x="12764" y="15104"/>
                  </a:lnTo>
                  <a:lnTo>
                    <a:pt x="9032" y="12590"/>
                  </a:lnTo>
                  <a:lnTo>
                    <a:pt x="5856" y="8659"/>
                  </a:lnTo>
                  <a:lnTo>
                    <a:pt x="900" y="7451"/>
                  </a:lnTo>
                  <a:lnTo>
                    <a:pt x="0" y="3691"/>
                  </a:lnTo>
                  <a:lnTo>
                    <a:pt x="2564" y="1065"/>
                  </a:lnTo>
                  <a:lnTo>
                    <a:pt x="5986" y="4859"/>
                  </a:lnTo>
                  <a:close/>
                </a:path>
              </a:pathLst>
            </a:custGeom>
            <a:solidFill>
              <a:schemeClr val="accent2"/>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08" name="Shape 708"/>
            <p:cNvSpPr/>
            <p:nvPr/>
          </p:nvSpPr>
          <p:spPr>
            <a:xfrm rot="10800000" flipH="1">
              <a:off x="2288481" y="4448990"/>
              <a:ext cx="352062" cy="16480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211" y="2479"/>
                  </a:lnTo>
                  <a:lnTo>
                    <a:pt x="17707" y="8610"/>
                  </a:lnTo>
                  <a:lnTo>
                    <a:pt x="21600" y="13834"/>
                  </a:lnTo>
                  <a:lnTo>
                    <a:pt x="15023" y="16821"/>
                  </a:lnTo>
                  <a:lnTo>
                    <a:pt x="7452" y="21600"/>
                  </a:lnTo>
                  <a:lnTo>
                    <a:pt x="7452" y="15979"/>
                  </a:lnTo>
                  <a:lnTo>
                    <a:pt x="11673" y="13231"/>
                  </a:lnTo>
                  <a:lnTo>
                    <a:pt x="10020" y="6302"/>
                  </a:lnTo>
                  <a:lnTo>
                    <a:pt x="2278" y="3865"/>
                  </a:lnTo>
                  <a:lnTo>
                    <a:pt x="0" y="0"/>
                  </a:lnTo>
                  <a:close/>
                </a:path>
              </a:pathLst>
            </a:custGeom>
            <a:solidFill>
              <a:schemeClr val="accent2"/>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09" name="Shape 709"/>
            <p:cNvSpPr/>
            <p:nvPr/>
          </p:nvSpPr>
          <p:spPr>
            <a:xfrm rot="10800000" flipH="1">
              <a:off x="4043077" y="5187959"/>
              <a:ext cx="262270" cy="1453627"/>
            </a:xfrm>
            <a:custGeom>
              <a:avLst/>
              <a:gdLst/>
              <a:ahLst/>
              <a:cxnLst>
                <a:cxn ang="0">
                  <a:pos x="wd2" y="hd2"/>
                </a:cxn>
                <a:cxn ang="5400000">
                  <a:pos x="wd2" y="hd2"/>
                </a:cxn>
                <a:cxn ang="10800000">
                  <a:pos x="wd2" y="hd2"/>
                </a:cxn>
                <a:cxn ang="16200000">
                  <a:pos x="wd2" y="hd2"/>
                </a:cxn>
              </a:cxnLst>
              <a:rect l="0" t="0" r="r" b="b"/>
              <a:pathLst>
                <a:path w="21600" h="21600" extrusionOk="0">
                  <a:moveTo>
                    <a:pt x="16324" y="0"/>
                  </a:moveTo>
                  <a:lnTo>
                    <a:pt x="21600" y="9985"/>
                  </a:lnTo>
                  <a:lnTo>
                    <a:pt x="17603" y="21600"/>
                  </a:lnTo>
                  <a:lnTo>
                    <a:pt x="12276" y="12121"/>
                  </a:lnTo>
                  <a:lnTo>
                    <a:pt x="6056" y="20124"/>
                  </a:lnTo>
                  <a:lnTo>
                    <a:pt x="2168" y="16986"/>
                  </a:lnTo>
                  <a:lnTo>
                    <a:pt x="0" y="5371"/>
                  </a:lnTo>
                  <a:lnTo>
                    <a:pt x="7780" y="7554"/>
                  </a:lnTo>
                  <a:lnTo>
                    <a:pt x="16324" y="0"/>
                  </a:lnTo>
                  <a:close/>
                </a:path>
              </a:pathLst>
            </a:custGeom>
            <a:solidFill>
              <a:schemeClr val="accent6">
                <a:lumMod val="25000"/>
                <a:alpha val="2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10" name="Shape 710"/>
            <p:cNvSpPr/>
            <p:nvPr/>
          </p:nvSpPr>
          <p:spPr>
            <a:xfrm rot="10800000" flipH="1">
              <a:off x="4048845" y="4050341"/>
              <a:ext cx="142872" cy="540097"/>
            </a:xfrm>
            <a:custGeom>
              <a:avLst/>
              <a:gdLst/>
              <a:ahLst/>
              <a:cxnLst>
                <a:cxn ang="0">
                  <a:pos x="wd2" y="hd2"/>
                </a:cxn>
                <a:cxn ang="5400000">
                  <a:pos x="wd2" y="hd2"/>
                </a:cxn>
                <a:cxn ang="10800000">
                  <a:pos x="wd2" y="hd2"/>
                </a:cxn>
                <a:cxn ang="16200000">
                  <a:pos x="wd2" y="hd2"/>
                </a:cxn>
              </a:cxnLst>
              <a:rect l="0" t="0" r="r" b="b"/>
              <a:pathLst>
                <a:path w="17589" h="21600" extrusionOk="0">
                  <a:moveTo>
                    <a:pt x="5796" y="0"/>
                  </a:moveTo>
                  <a:cubicBezTo>
                    <a:pt x="5796" y="0"/>
                    <a:pt x="-4011" y="16745"/>
                    <a:pt x="1889" y="18362"/>
                  </a:cubicBezTo>
                  <a:cubicBezTo>
                    <a:pt x="7790" y="19978"/>
                    <a:pt x="13683" y="21600"/>
                    <a:pt x="13683" y="21600"/>
                  </a:cubicBezTo>
                  <a:lnTo>
                    <a:pt x="17589" y="10931"/>
                  </a:lnTo>
                  <a:lnTo>
                    <a:pt x="5796" y="0"/>
                  </a:lnTo>
                  <a:close/>
                </a:path>
              </a:pathLst>
            </a:custGeom>
            <a:solidFill>
              <a:schemeClr val="accent6">
                <a:lumMod val="25000"/>
                <a:alpha val="2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11" name="Shape 711"/>
            <p:cNvSpPr/>
            <p:nvPr/>
          </p:nvSpPr>
          <p:spPr>
            <a:xfrm rot="10800000" flipH="1">
              <a:off x="4625921" y="4543488"/>
              <a:ext cx="307591" cy="1180312"/>
            </a:xfrm>
            <a:custGeom>
              <a:avLst/>
              <a:gdLst/>
              <a:ahLst/>
              <a:cxnLst>
                <a:cxn ang="0">
                  <a:pos x="wd2" y="hd2"/>
                </a:cxn>
                <a:cxn ang="5400000">
                  <a:pos x="wd2" y="hd2"/>
                </a:cxn>
                <a:cxn ang="10800000">
                  <a:pos x="wd2" y="hd2"/>
                </a:cxn>
                <a:cxn ang="16200000">
                  <a:pos x="wd2" y="hd2"/>
                </a:cxn>
              </a:cxnLst>
              <a:rect l="0" t="0" r="r" b="b"/>
              <a:pathLst>
                <a:path w="21600" h="21600" extrusionOk="0">
                  <a:moveTo>
                    <a:pt x="0" y="1829"/>
                  </a:moveTo>
                  <a:lnTo>
                    <a:pt x="21600" y="21600"/>
                  </a:lnTo>
                  <a:lnTo>
                    <a:pt x="8346" y="0"/>
                  </a:lnTo>
                  <a:lnTo>
                    <a:pt x="0" y="1829"/>
                  </a:lnTo>
                  <a:close/>
                </a:path>
              </a:pathLst>
            </a:custGeom>
            <a:solidFill>
              <a:schemeClr val="accent6">
                <a:lumMod val="25000"/>
                <a:alpha val="2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12" name="Shape 712"/>
            <p:cNvSpPr/>
            <p:nvPr/>
          </p:nvSpPr>
          <p:spPr>
            <a:xfrm rot="10800000" flipH="1">
              <a:off x="5921678" y="667711"/>
              <a:ext cx="598193" cy="1933258"/>
            </a:xfrm>
            <a:custGeom>
              <a:avLst/>
              <a:gdLst/>
              <a:ahLst/>
              <a:cxnLst>
                <a:cxn ang="0">
                  <a:pos x="wd2" y="hd2"/>
                </a:cxn>
                <a:cxn ang="5400000">
                  <a:pos x="wd2" y="hd2"/>
                </a:cxn>
                <a:cxn ang="10800000">
                  <a:pos x="wd2" y="hd2"/>
                </a:cxn>
                <a:cxn ang="16200000">
                  <a:pos x="wd2" y="hd2"/>
                </a:cxn>
              </a:cxnLst>
              <a:rect l="0" t="0" r="r" b="b"/>
              <a:pathLst>
                <a:path w="21600" h="21600" extrusionOk="0">
                  <a:moveTo>
                    <a:pt x="6013" y="3264"/>
                  </a:moveTo>
                  <a:lnTo>
                    <a:pt x="6013" y="0"/>
                  </a:lnTo>
                  <a:lnTo>
                    <a:pt x="0" y="0"/>
                  </a:lnTo>
                  <a:lnTo>
                    <a:pt x="0" y="7810"/>
                  </a:lnTo>
                  <a:lnTo>
                    <a:pt x="1168" y="13809"/>
                  </a:lnTo>
                  <a:lnTo>
                    <a:pt x="7525" y="18636"/>
                  </a:lnTo>
                  <a:lnTo>
                    <a:pt x="11302" y="21600"/>
                  </a:lnTo>
                  <a:lnTo>
                    <a:pt x="18336" y="20561"/>
                  </a:lnTo>
                  <a:lnTo>
                    <a:pt x="21015" y="18034"/>
                  </a:lnTo>
                  <a:lnTo>
                    <a:pt x="21600" y="12789"/>
                  </a:lnTo>
                  <a:lnTo>
                    <a:pt x="20042" y="7525"/>
                  </a:lnTo>
                  <a:lnTo>
                    <a:pt x="18312" y="14961"/>
                  </a:lnTo>
                  <a:lnTo>
                    <a:pt x="16754" y="17604"/>
                  </a:lnTo>
                  <a:lnTo>
                    <a:pt x="15587" y="10531"/>
                  </a:lnTo>
                  <a:lnTo>
                    <a:pt x="12734" y="7550"/>
                  </a:lnTo>
                  <a:lnTo>
                    <a:pt x="8086" y="11605"/>
                  </a:lnTo>
                  <a:lnTo>
                    <a:pt x="5967" y="9983"/>
                  </a:lnTo>
                  <a:lnTo>
                    <a:pt x="11543" y="3868"/>
                  </a:lnTo>
                  <a:lnTo>
                    <a:pt x="8498" y="1944"/>
                  </a:lnTo>
                  <a:lnTo>
                    <a:pt x="6013" y="3264"/>
                  </a:lnTo>
                  <a:close/>
                </a:path>
              </a:pathLst>
            </a:custGeom>
            <a:solidFill>
              <a:schemeClr val="accent6">
                <a:lumMod val="25000"/>
                <a:alpha val="2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13" name="Shape 713"/>
            <p:cNvSpPr/>
            <p:nvPr/>
          </p:nvSpPr>
          <p:spPr>
            <a:xfrm rot="10800000" flipH="1">
              <a:off x="6426263" y="806576"/>
              <a:ext cx="325062" cy="17544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80" y="7588"/>
                  </a:lnTo>
                  <a:lnTo>
                    <a:pt x="12856" y="15861"/>
                  </a:lnTo>
                  <a:lnTo>
                    <a:pt x="13888" y="21102"/>
                  </a:lnTo>
                  <a:lnTo>
                    <a:pt x="20524" y="21600"/>
                  </a:lnTo>
                  <a:cubicBezTo>
                    <a:pt x="20524" y="21600"/>
                    <a:pt x="21600" y="15450"/>
                    <a:pt x="21600" y="13993"/>
                  </a:cubicBezTo>
                  <a:cubicBezTo>
                    <a:pt x="21600" y="12536"/>
                    <a:pt x="21600" y="6404"/>
                    <a:pt x="21600" y="6404"/>
                  </a:cubicBezTo>
                  <a:lnTo>
                    <a:pt x="15150" y="3432"/>
                  </a:lnTo>
                  <a:lnTo>
                    <a:pt x="8829" y="2475"/>
                  </a:lnTo>
                  <a:lnTo>
                    <a:pt x="0" y="0"/>
                  </a:lnTo>
                  <a:close/>
                </a:path>
              </a:pathLst>
            </a:custGeom>
            <a:solidFill>
              <a:schemeClr val="accent6">
                <a:lumMod val="25000"/>
                <a:alpha val="2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14" name="Shape 714"/>
            <p:cNvSpPr/>
            <p:nvPr/>
          </p:nvSpPr>
          <p:spPr>
            <a:xfrm rot="10800000" flipH="1">
              <a:off x="4374389" y="4729903"/>
              <a:ext cx="209914" cy="1624240"/>
            </a:xfrm>
            <a:custGeom>
              <a:avLst/>
              <a:gdLst/>
              <a:ahLst/>
              <a:cxnLst>
                <a:cxn ang="0">
                  <a:pos x="wd2" y="hd2"/>
                </a:cxn>
                <a:cxn ang="5400000">
                  <a:pos x="wd2" y="hd2"/>
                </a:cxn>
                <a:cxn ang="10800000">
                  <a:pos x="wd2" y="hd2"/>
                </a:cxn>
                <a:cxn ang="16200000">
                  <a:pos x="wd2" y="hd2"/>
                </a:cxn>
              </a:cxnLst>
              <a:rect l="0" t="0" r="r" b="b"/>
              <a:pathLst>
                <a:path w="21600" h="21600" extrusionOk="0">
                  <a:moveTo>
                    <a:pt x="4994" y="0"/>
                  </a:moveTo>
                  <a:lnTo>
                    <a:pt x="0" y="15424"/>
                  </a:lnTo>
                  <a:lnTo>
                    <a:pt x="10769" y="16501"/>
                  </a:lnTo>
                  <a:lnTo>
                    <a:pt x="10144" y="21600"/>
                  </a:lnTo>
                  <a:lnTo>
                    <a:pt x="21600" y="20523"/>
                  </a:lnTo>
                  <a:lnTo>
                    <a:pt x="10925" y="9411"/>
                  </a:lnTo>
                  <a:lnTo>
                    <a:pt x="4994" y="0"/>
                  </a:lnTo>
                  <a:close/>
                </a:path>
              </a:pathLst>
            </a:custGeom>
            <a:solidFill>
              <a:schemeClr val="accent6">
                <a:lumMod val="25000"/>
                <a:alpha val="2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grpSp>
      <p:grpSp>
        <p:nvGrpSpPr>
          <p:cNvPr id="734" name="Group 73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GrpSpPr/>
          <p:nvPr/>
        </p:nvGrpSpPr>
        <p:grpSpPr>
          <a:xfrm>
            <a:off x="4203514" y="761472"/>
            <a:ext cx="3558950" cy="1648834"/>
            <a:chOff x="0" y="0"/>
            <a:chExt cx="7117898" cy="3297665"/>
          </a:xfrm>
        </p:grpSpPr>
        <p:grpSp>
          <p:nvGrpSpPr>
            <p:cNvPr id="732" name="Group 732"/>
            <p:cNvGrpSpPr/>
            <p:nvPr/>
          </p:nvGrpSpPr>
          <p:grpSpPr>
            <a:xfrm>
              <a:off x="0" y="0"/>
              <a:ext cx="7117899" cy="3297666"/>
              <a:chOff x="0" y="0"/>
              <a:chExt cx="7117898" cy="3297665"/>
            </a:xfrm>
          </p:grpSpPr>
          <p:sp>
            <p:nvSpPr>
              <p:cNvPr id="719" name="Shape 719"/>
              <p:cNvSpPr/>
              <p:nvPr/>
            </p:nvSpPr>
            <p:spPr>
              <a:xfrm>
                <a:off x="0" y="0"/>
                <a:ext cx="7117899" cy="3297666"/>
              </a:xfrm>
              <a:custGeom>
                <a:avLst/>
                <a:gdLst/>
                <a:ahLst/>
                <a:cxnLst>
                  <a:cxn ang="0">
                    <a:pos x="wd2" y="hd2"/>
                  </a:cxn>
                  <a:cxn ang="5400000">
                    <a:pos x="wd2" y="hd2"/>
                  </a:cxn>
                  <a:cxn ang="10800000">
                    <a:pos x="wd2" y="hd2"/>
                  </a:cxn>
                  <a:cxn ang="16200000">
                    <a:pos x="wd2" y="hd2"/>
                  </a:cxn>
                </a:cxnLst>
                <a:rect l="0" t="0" r="r" b="b"/>
                <a:pathLst>
                  <a:path w="21600" h="21600" extrusionOk="0">
                    <a:moveTo>
                      <a:pt x="0" y="19847"/>
                    </a:moveTo>
                    <a:lnTo>
                      <a:pt x="1796" y="20374"/>
                    </a:lnTo>
                    <a:cubicBezTo>
                      <a:pt x="1796" y="20374"/>
                      <a:pt x="3515" y="20662"/>
                      <a:pt x="3610" y="20764"/>
                    </a:cubicBezTo>
                    <a:cubicBezTo>
                      <a:pt x="3704" y="20865"/>
                      <a:pt x="5402" y="20971"/>
                      <a:pt x="5402" y="20971"/>
                    </a:cubicBezTo>
                    <a:cubicBezTo>
                      <a:pt x="5402" y="20971"/>
                      <a:pt x="6612" y="21078"/>
                      <a:pt x="6708" y="21078"/>
                    </a:cubicBezTo>
                    <a:cubicBezTo>
                      <a:pt x="6804" y="21078"/>
                      <a:pt x="8782" y="21219"/>
                      <a:pt x="8782" y="21219"/>
                    </a:cubicBezTo>
                    <a:lnTo>
                      <a:pt x="9857" y="21529"/>
                    </a:lnTo>
                    <a:lnTo>
                      <a:pt x="10574" y="21600"/>
                    </a:lnTo>
                    <a:lnTo>
                      <a:pt x="14169" y="21356"/>
                    </a:lnTo>
                    <a:lnTo>
                      <a:pt x="15332" y="21144"/>
                    </a:lnTo>
                    <a:cubicBezTo>
                      <a:pt x="15332" y="21144"/>
                      <a:pt x="16084" y="20932"/>
                      <a:pt x="16213" y="20932"/>
                    </a:cubicBezTo>
                    <a:cubicBezTo>
                      <a:pt x="16342" y="20932"/>
                      <a:pt x="17466" y="20932"/>
                      <a:pt x="17466" y="20932"/>
                    </a:cubicBezTo>
                    <a:cubicBezTo>
                      <a:pt x="17466" y="20932"/>
                      <a:pt x="18449" y="21034"/>
                      <a:pt x="18578" y="20932"/>
                    </a:cubicBezTo>
                    <a:cubicBezTo>
                      <a:pt x="18707" y="20830"/>
                      <a:pt x="19606" y="20826"/>
                      <a:pt x="19688" y="20724"/>
                    </a:cubicBezTo>
                    <a:cubicBezTo>
                      <a:pt x="19769" y="20622"/>
                      <a:pt x="20916" y="20551"/>
                      <a:pt x="20916" y="20551"/>
                    </a:cubicBezTo>
                    <a:lnTo>
                      <a:pt x="21600" y="20232"/>
                    </a:lnTo>
                    <a:lnTo>
                      <a:pt x="21354" y="18157"/>
                    </a:lnTo>
                    <a:cubicBezTo>
                      <a:pt x="21354" y="18157"/>
                      <a:pt x="21094" y="16985"/>
                      <a:pt x="21000" y="16299"/>
                    </a:cubicBezTo>
                    <a:cubicBezTo>
                      <a:pt x="20906" y="15612"/>
                      <a:pt x="20418" y="14559"/>
                      <a:pt x="20418" y="14559"/>
                    </a:cubicBezTo>
                    <a:lnTo>
                      <a:pt x="19800" y="14134"/>
                    </a:lnTo>
                    <a:lnTo>
                      <a:pt x="19544" y="14343"/>
                    </a:lnTo>
                    <a:lnTo>
                      <a:pt x="19072" y="13930"/>
                    </a:lnTo>
                    <a:lnTo>
                      <a:pt x="18290" y="13718"/>
                    </a:lnTo>
                    <a:lnTo>
                      <a:pt x="17870" y="12700"/>
                    </a:lnTo>
                    <a:lnTo>
                      <a:pt x="17151" y="12382"/>
                    </a:lnTo>
                    <a:lnTo>
                      <a:pt x="16637" y="11408"/>
                    </a:lnTo>
                    <a:lnTo>
                      <a:pt x="15904" y="11514"/>
                    </a:lnTo>
                    <a:lnTo>
                      <a:pt x="15562" y="10328"/>
                    </a:lnTo>
                    <a:lnTo>
                      <a:pt x="15243" y="9841"/>
                    </a:lnTo>
                    <a:lnTo>
                      <a:pt x="14491" y="6253"/>
                    </a:lnTo>
                    <a:lnTo>
                      <a:pt x="14002" y="6358"/>
                    </a:lnTo>
                    <a:lnTo>
                      <a:pt x="13662" y="4823"/>
                    </a:lnTo>
                    <a:lnTo>
                      <a:pt x="12858" y="3840"/>
                    </a:lnTo>
                    <a:lnTo>
                      <a:pt x="12275" y="4752"/>
                    </a:lnTo>
                    <a:lnTo>
                      <a:pt x="11967" y="4858"/>
                    </a:lnTo>
                    <a:lnTo>
                      <a:pt x="11740" y="2385"/>
                    </a:lnTo>
                    <a:lnTo>
                      <a:pt x="10943" y="1960"/>
                    </a:lnTo>
                    <a:lnTo>
                      <a:pt x="10315" y="739"/>
                    </a:lnTo>
                    <a:lnTo>
                      <a:pt x="9612" y="0"/>
                    </a:lnTo>
                    <a:cubicBezTo>
                      <a:pt x="9612" y="0"/>
                      <a:pt x="9090" y="106"/>
                      <a:pt x="9008" y="212"/>
                    </a:cubicBezTo>
                    <a:cubicBezTo>
                      <a:pt x="8926" y="319"/>
                      <a:pt x="8603" y="810"/>
                      <a:pt x="8603" y="810"/>
                    </a:cubicBezTo>
                    <a:lnTo>
                      <a:pt x="7955" y="1124"/>
                    </a:lnTo>
                    <a:lnTo>
                      <a:pt x="6981" y="2362"/>
                    </a:lnTo>
                    <a:lnTo>
                      <a:pt x="6493" y="3876"/>
                    </a:lnTo>
                    <a:lnTo>
                      <a:pt x="5877" y="4398"/>
                    </a:lnTo>
                    <a:lnTo>
                      <a:pt x="5571" y="4154"/>
                    </a:lnTo>
                    <a:lnTo>
                      <a:pt x="5168" y="4469"/>
                    </a:lnTo>
                    <a:lnTo>
                      <a:pt x="4513" y="8919"/>
                    </a:lnTo>
                    <a:lnTo>
                      <a:pt x="4275" y="10220"/>
                    </a:lnTo>
                    <a:lnTo>
                      <a:pt x="3835" y="10605"/>
                    </a:lnTo>
                    <a:lnTo>
                      <a:pt x="3362" y="10181"/>
                    </a:lnTo>
                    <a:lnTo>
                      <a:pt x="3022" y="10181"/>
                    </a:lnTo>
                    <a:lnTo>
                      <a:pt x="2454" y="10464"/>
                    </a:lnTo>
                    <a:lnTo>
                      <a:pt x="2227" y="10955"/>
                    </a:lnTo>
                    <a:lnTo>
                      <a:pt x="1932" y="11729"/>
                    </a:lnTo>
                    <a:lnTo>
                      <a:pt x="1592" y="12637"/>
                    </a:lnTo>
                    <a:lnTo>
                      <a:pt x="73" y="18463"/>
                    </a:lnTo>
                    <a:lnTo>
                      <a:pt x="0" y="19847"/>
                    </a:lnTo>
                    <a:close/>
                  </a:path>
                </a:pathLst>
              </a:custGeom>
              <a:solidFill>
                <a:schemeClr val="accent6"/>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20" name="Shape 720"/>
              <p:cNvSpPr/>
              <p:nvPr/>
            </p:nvSpPr>
            <p:spPr>
              <a:xfrm>
                <a:off x="4979" y="749198"/>
                <a:ext cx="3288416" cy="2455290"/>
              </a:xfrm>
              <a:custGeom>
                <a:avLst/>
                <a:gdLst/>
                <a:ahLst/>
                <a:cxnLst>
                  <a:cxn ang="0">
                    <a:pos x="wd2" y="hd2"/>
                  </a:cxn>
                  <a:cxn ang="5400000">
                    <a:pos x="wd2" y="hd2"/>
                  </a:cxn>
                  <a:cxn ang="10800000">
                    <a:pos x="wd2" y="hd2"/>
                  </a:cxn>
                  <a:cxn ang="16200000">
                    <a:pos x="wd2" y="hd2"/>
                  </a:cxn>
                </a:cxnLst>
                <a:rect l="0" t="0" r="r" b="b"/>
                <a:pathLst>
                  <a:path w="21600" h="21600" extrusionOk="0">
                    <a:moveTo>
                      <a:pt x="21277" y="21600"/>
                    </a:moveTo>
                    <a:cubicBezTo>
                      <a:pt x="21277" y="21600"/>
                      <a:pt x="5549" y="20459"/>
                      <a:pt x="3142" y="19936"/>
                    </a:cubicBezTo>
                    <a:cubicBezTo>
                      <a:pt x="736" y="19414"/>
                      <a:pt x="0" y="19271"/>
                      <a:pt x="0" y="19271"/>
                    </a:cubicBezTo>
                    <a:cubicBezTo>
                      <a:pt x="0" y="19271"/>
                      <a:pt x="1364" y="18113"/>
                      <a:pt x="1875" y="17839"/>
                    </a:cubicBezTo>
                    <a:cubicBezTo>
                      <a:pt x="2385" y="17566"/>
                      <a:pt x="3763" y="15813"/>
                      <a:pt x="3763" y="15813"/>
                    </a:cubicBezTo>
                    <a:lnTo>
                      <a:pt x="4606" y="13727"/>
                    </a:lnTo>
                    <a:lnTo>
                      <a:pt x="3941" y="13067"/>
                    </a:lnTo>
                    <a:cubicBezTo>
                      <a:pt x="3941" y="13067"/>
                      <a:pt x="2385" y="15349"/>
                      <a:pt x="2177" y="15628"/>
                    </a:cubicBezTo>
                    <a:cubicBezTo>
                      <a:pt x="1968" y="15907"/>
                      <a:pt x="763" y="17185"/>
                      <a:pt x="763" y="17185"/>
                    </a:cubicBezTo>
                    <a:lnTo>
                      <a:pt x="3099" y="12729"/>
                    </a:lnTo>
                    <a:cubicBezTo>
                      <a:pt x="3099" y="12729"/>
                      <a:pt x="3692" y="11345"/>
                      <a:pt x="3799" y="11065"/>
                    </a:cubicBezTo>
                    <a:cubicBezTo>
                      <a:pt x="3905" y="10786"/>
                      <a:pt x="4535" y="9598"/>
                      <a:pt x="4535" y="9598"/>
                    </a:cubicBezTo>
                    <a:lnTo>
                      <a:pt x="5019" y="10014"/>
                    </a:lnTo>
                    <a:lnTo>
                      <a:pt x="5444" y="8927"/>
                    </a:lnTo>
                    <a:lnTo>
                      <a:pt x="6073" y="9444"/>
                    </a:lnTo>
                    <a:lnTo>
                      <a:pt x="6486" y="8641"/>
                    </a:lnTo>
                    <a:lnTo>
                      <a:pt x="6805" y="9866"/>
                    </a:lnTo>
                    <a:cubicBezTo>
                      <a:pt x="6805" y="9866"/>
                      <a:pt x="5710" y="11559"/>
                      <a:pt x="5604" y="11934"/>
                    </a:cubicBezTo>
                    <a:cubicBezTo>
                      <a:pt x="5498" y="12309"/>
                      <a:pt x="5710" y="13575"/>
                      <a:pt x="5710" y="13575"/>
                    </a:cubicBezTo>
                    <a:lnTo>
                      <a:pt x="6588" y="13480"/>
                    </a:lnTo>
                    <a:lnTo>
                      <a:pt x="6783" y="11310"/>
                    </a:lnTo>
                    <a:lnTo>
                      <a:pt x="7762" y="11168"/>
                    </a:lnTo>
                    <a:lnTo>
                      <a:pt x="8676" y="11917"/>
                    </a:lnTo>
                    <a:lnTo>
                      <a:pt x="9101" y="10556"/>
                    </a:lnTo>
                    <a:lnTo>
                      <a:pt x="9341" y="9449"/>
                    </a:lnTo>
                    <a:cubicBezTo>
                      <a:pt x="9341" y="9449"/>
                      <a:pt x="10502" y="9883"/>
                      <a:pt x="10502" y="10156"/>
                    </a:cubicBezTo>
                    <a:cubicBezTo>
                      <a:pt x="10502" y="10430"/>
                      <a:pt x="9119" y="12290"/>
                      <a:pt x="8942" y="12664"/>
                    </a:cubicBezTo>
                    <a:cubicBezTo>
                      <a:pt x="8765" y="13039"/>
                      <a:pt x="8340" y="13752"/>
                      <a:pt x="8340" y="14311"/>
                    </a:cubicBezTo>
                    <a:cubicBezTo>
                      <a:pt x="8340" y="14869"/>
                      <a:pt x="8690" y="15154"/>
                      <a:pt x="8690" y="15154"/>
                    </a:cubicBezTo>
                    <a:lnTo>
                      <a:pt x="9962" y="12706"/>
                    </a:lnTo>
                    <a:lnTo>
                      <a:pt x="10871" y="11951"/>
                    </a:lnTo>
                    <a:cubicBezTo>
                      <a:pt x="10871" y="11951"/>
                      <a:pt x="11261" y="11655"/>
                      <a:pt x="11363" y="11381"/>
                    </a:cubicBezTo>
                    <a:cubicBezTo>
                      <a:pt x="11465" y="11107"/>
                      <a:pt x="12383" y="10067"/>
                      <a:pt x="12383" y="10067"/>
                    </a:cubicBezTo>
                    <a:lnTo>
                      <a:pt x="13513" y="7951"/>
                    </a:lnTo>
                    <a:cubicBezTo>
                      <a:pt x="13513" y="7951"/>
                      <a:pt x="13895" y="7143"/>
                      <a:pt x="13615" y="7143"/>
                    </a:cubicBezTo>
                    <a:cubicBezTo>
                      <a:pt x="13335" y="7143"/>
                      <a:pt x="11780" y="7001"/>
                      <a:pt x="11780" y="7001"/>
                    </a:cubicBezTo>
                    <a:lnTo>
                      <a:pt x="9905" y="6858"/>
                    </a:lnTo>
                    <a:cubicBezTo>
                      <a:pt x="9905" y="6858"/>
                      <a:pt x="10579" y="1214"/>
                      <a:pt x="11177" y="607"/>
                    </a:cubicBezTo>
                    <a:cubicBezTo>
                      <a:pt x="11776" y="0"/>
                      <a:pt x="12051" y="0"/>
                      <a:pt x="12051" y="0"/>
                    </a:cubicBezTo>
                    <a:lnTo>
                      <a:pt x="11838" y="1213"/>
                    </a:lnTo>
                    <a:lnTo>
                      <a:pt x="12259" y="1629"/>
                    </a:lnTo>
                    <a:lnTo>
                      <a:pt x="12751" y="1107"/>
                    </a:lnTo>
                    <a:lnTo>
                      <a:pt x="13177" y="114"/>
                    </a:lnTo>
                    <a:lnTo>
                      <a:pt x="13696" y="399"/>
                    </a:lnTo>
                    <a:lnTo>
                      <a:pt x="14507" y="263"/>
                    </a:lnTo>
                    <a:lnTo>
                      <a:pt x="13881" y="1565"/>
                    </a:lnTo>
                    <a:lnTo>
                      <a:pt x="14369" y="1939"/>
                    </a:lnTo>
                    <a:lnTo>
                      <a:pt x="14157" y="3027"/>
                    </a:lnTo>
                    <a:lnTo>
                      <a:pt x="13452" y="3918"/>
                    </a:lnTo>
                    <a:lnTo>
                      <a:pt x="13554" y="5054"/>
                    </a:lnTo>
                    <a:lnTo>
                      <a:pt x="14073" y="4769"/>
                    </a:lnTo>
                    <a:lnTo>
                      <a:pt x="14774" y="3206"/>
                    </a:lnTo>
                    <a:lnTo>
                      <a:pt x="15053" y="4383"/>
                    </a:lnTo>
                    <a:lnTo>
                      <a:pt x="14521" y="6510"/>
                    </a:lnTo>
                    <a:lnTo>
                      <a:pt x="13435" y="9482"/>
                    </a:lnTo>
                    <a:lnTo>
                      <a:pt x="13151" y="11122"/>
                    </a:lnTo>
                    <a:lnTo>
                      <a:pt x="13045" y="12875"/>
                    </a:lnTo>
                    <a:lnTo>
                      <a:pt x="14774" y="11788"/>
                    </a:lnTo>
                    <a:lnTo>
                      <a:pt x="14774" y="10659"/>
                    </a:lnTo>
                    <a:lnTo>
                      <a:pt x="15341" y="8995"/>
                    </a:lnTo>
                    <a:lnTo>
                      <a:pt x="16041" y="8097"/>
                    </a:lnTo>
                    <a:lnTo>
                      <a:pt x="16321" y="7105"/>
                    </a:lnTo>
                    <a:lnTo>
                      <a:pt x="17451" y="5839"/>
                    </a:lnTo>
                    <a:lnTo>
                      <a:pt x="18404" y="6831"/>
                    </a:lnTo>
                    <a:cubicBezTo>
                      <a:pt x="18404" y="6831"/>
                      <a:pt x="18931" y="8447"/>
                      <a:pt x="18829" y="8864"/>
                    </a:cubicBezTo>
                    <a:cubicBezTo>
                      <a:pt x="18727" y="9280"/>
                      <a:pt x="18231" y="10314"/>
                      <a:pt x="18231" y="10314"/>
                    </a:cubicBezTo>
                    <a:cubicBezTo>
                      <a:pt x="18231" y="10314"/>
                      <a:pt x="18443" y="11544"/>
                      <a:pt x="18443" y="11824"/>
                    </a:cubicBezTo>
                    <a:cubicBezTo>
                      <a:pt x="18443" y="12103"/>
                      <a:pt x="18337" y="13417"/>
                      <a:pt x="18337" y="13417"/>
                    </a:cubicBezTo>
                    <a:lnTo>
                      <a:pt x="18762" y="14451"/>
                    </a:lnTo>
                    <a:lnTo>
                      <a:pt x="19081" y="15824"/>
                    </a:lnTo>
                    <a:lnTo>
                      <a:pt x="19959" y="15729"/>
                    </a:lnTo>
                    <a:lnTo>
                      <a:pt x="19959" y="14505"/>
                    </a:lnTo>
                    <a:cubicBezTo>
                      <a:pt x="19959" y="14505"/>
                      <a:pt x="19006" y="13216"/>
                      <a:pt x="19006" y="12942"/>
                    </a:cubicBezTo>
                    <a:cubicBezTo>
                      <a:pt x="19006" y="12668"/>
                      <a:pt x="19499" y="12383"/>
                      <a:pt x="19499" y="12383"/>
                    </a:cubicBezTo>
                    <a:cubicBezTo>
                      <a:pt x="19499" y="12383"/>
                      <a:pt x="20261" y="11592"/>
                      <a:pt x="19880" y="11497"/>
                    </a:cubicBezTo>
                    <a:cubicBezTo>
                      <a:pt x="19499" y="11402"/>
                      <a:pt x="18789" y="10868"/>
                      <a:pt x="18789" y="10594"/>
                    </a:cubicBezTo>
                    <a:cubicBezTo>
                      <a:pt x="18789" y="10320"/>
                      <a:pt x="19742" y="9755"/>
                      <a:pt x="19742" y="9755"/>
                    </a:cubicBezTo>
                    <a:lnTo>
                      <a:pt x="20682" y="10320"/>
                    </a:lnTo>
                    <a:lnTo>
                      <a:pt x="21139" y="9666"/>
                    </a:lnTo>
                    <a:lnTo>
                      <a:pt x="21210" y="13558"/>
                    </a:lnTo>
                    <a:cubicBezTo>
                      <a:pt x="21210" y="13558"/>
                      <a:pt x="21600" y="16219"/>
                      <a:pt x="21600" y="16499"/>
                    </a:cubicBezTo>
                    <a:cubicBezTo>
                      <a:pt x="21600" y="16778"/>
                      <a:pt x="21600" y="20385"/>
                      <a:pt x="21600" y="20385"/>
                    </a:cubicBezTo>
                    <a:lnTo>
                      <a:pt x="21277" y="21600"/>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21" name="Shape 721"/>
              <p:cNvSpPr/>
              <p:nvPr/>
            </p:nvSpPr>
            <p:spPr>
              <a:xfrm>
                <a:off x="3197337" y="300323"/>
                <a:ext cx="396800" cy="1159904"/>
              </a:xfrm>
              <a:custGeom>
                <a:avLst/>
                <a:gdLst/>
                <a:ahLst/>
                <a:cxnLst>
                  <a:cxn ang="0">
                    <a:pos x="wd2" y="hd2"/>
                  </a:cxn>
                  <a:cxn ang="5400000">
                    <a:pos x="wd2" y="hd2"/>
                  </a:cxn>
                  <a:cxn ang="10800000">
                    <a:pos x="wd2" y="hd2"/>
                  </a:cxn>
                  <a:cxn ang="16200000">
                    <a:pos x="wd2" y="hd2"/>
                  </a:cxn>
                </a:cxnLst>
                <a:rect l="0" t="0" r="r" b="b"/>
                <a:pathLst>
                  <a:path w="21600" h="21600" extrusionOk="0">
                    <a:moveTo>
                      <a:pt x="2314" y="0"/>
                    </a:moveTo>
                    <a:lnTo>
                      <a:pt x="12196" y="5397"/>
                    </a:lnTo>
                    <a:lnTo>
                      <a:pt x="16312" y="8504"/>
                    </a:lnTo>
                    <a:lnTo>
                      <a:pt x="21600" y="12014"/>
                    </a:lnTo>
                    <a:lnTo>
                      <a:pt x="21600" y="16014"/>
                    </a:lnTo>
                    <a:lnTo>
                      <a:pt x="16312" y="19523"/>
                    </a:lnTo>
                    <a:lnTo>
                      <a:pt x="11644" y="21600"/>
                    </a:lnTo>
                    <a:lnTo>
                      <a:pt x="9037" y="19813"/>
                    </a:lnTo>
                    <a:lnTo>
                      <a:pt x="14289" y="16002"/>
                    </a:lnTo>
                    <a:cubicBezTo>
                      <a:pt x="14289" y="16002"/>
                      <a:pt x="15171" y="13977"/>
                      <a:pt x="15171" y="13386"/>
                    </a:cubicBezTo>
                    <a:cubicBezTo>
                      <a:pt x="15171" y="12795"/>
                      <a:pt x="12563" y="11586"/>
                      <a:pt x="12563" y="10995"/>
                    </a:cubicBezTo>
                    <a:cubicBezTo>
                      <a:pt x="12563" y="10404"/>
                      <a:pt x="4958" y="10493"/>
                      <a:pt x="4958" y="8291"/>
                    </a:cubicBezTo>
                    <a:cubicBezTo>
                      <a:pt x="4958" y="6090"/>
                      <a:pt x="4079" y="4693"/>
                      <a:pt x="4079" y="4693"/>
                    </a:cubicBezTo>
                    <a:lnTo>
                      <a:pt x="0" y="1611"/>
                    </a:lnTo>
                    <a:lnTo>
                      <a:pt x="2314" y="0"/>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22" name="Shape 722"/>
              <p:cNvSpPr/>
              <p:nvPr/>
            </p:nvSpPr>
            <p:spPr>
              <a:xfrm>
                <a:off x="3131275" y="942667"/>
                <a:ext cx="214582" cy="532938"/>
              </a:xfrm>
              <a:custGeom>
                <a:avLst/>
                <a:gdLst/>
                <a:ahLst/>
                <a:cxnLst>
                  <a:cxn ang="0">
                    <a:pos x="wd2" y="hd2"/>
                  </a:cxn>
                  <a:cxn ang="5400000">
                    <a:pos x="wd2" y="hd2"/>
                  </a:cxn>
                  <a:cxn ang="10800000">
                    <a:pos x="wd2" y="hd2"/>
                  </a:cxn>
                  <a:cxn ang="16200000">
                    <a:pos x="wd2" y="hd2"/>
                  </a:cxn>
                </a:cxnLst>
                <a:rect l="0" t="0" r="r" b="b"/>
                <a:pathLst>
                  <a:path w="21600" h="21600" extrusionOk="0">
                    <a:moveTo>
                      <a:pt x="10928" y="655"/>
                    </a:moveTo>
                    <a:lnTo>
                      <a:pt x="21600" y="0"/>
                    </a:lnTo>
                    <a:lnTo>
                      <a:pt x="21600" y="6954"/>
                    </a:lnTo>
                    <a:lnTo>
                      <a:pt x="13997" y="21600"/>
                    </a:lnTo>
                    <a:lnTo>
                      <a:pt x="0" y="17851"/>
                    </a:lnTo>
                    <a:lnTo>
                      <a:pt x="1626" y="2821"/>
                    </a:lnTo>
                    <a:lnTo>
                      <a:pt x="5366" y="13251"/>
                    </a:lnTo>
                    <a:lnTo>
                      <a:pt x="11210" y="7225"/>
                    </a:lnTo>
                    <a:lnTo>
                      <a:pt x="10928" y="655"/>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23" name="Shape 723"/>
              <p:cNvSpPr/>
              <p:nvPr/>
            </p:nvSpPr>
            <p:spPr>
              <a:xfrm>
                <a:off x="2702539" y="170493"/>
                <a:ext cx="251681" cy="745127"/>
              </a:xfrm>
              <a:custGeom>
                <a:avLst/>
                <a:gdLst/>
                <a:ahLst/>
                <a:cxnLst>
                  <a:cxn ang="0">
                    <a:pos x="wd2" y="hd2"/>
                  </a:cxn>
                  <a:cxn ang="5400000">
                    <a:pos x="wd2" y="hd2"/>
                  </a:cxn>
                  <a:cxn ang="10800000">
                    <a:pos x="wd2" y="hd2"/>
                  </a:cxn>
                  <a:cxn ang="16200000">
                    <a:pos x="wd2" y="hd2"/>
                  </a:cxn>
                </a:cxnLst>
                <a:rect l="0" t="0" r="r" b="b"/>
                <a:pathLst>
                  <a:path w="21600" h="21600" extrusionOk="0">
                    <a:moveTo>
                      <a:pt x="4278" y="0"/>
                    </a:moveTo>
                    <a:lnTo>
                      <a:pt x="13893" y="7460"/>
                    </a:lnTo>
                    <a:lnTo>
                      <a:pt x="12501" y="12279"/>
                    </a:lnTo>
                    <a:lnTo>
                      <a:pt x="20266" y="14434"/>
                    </a:lnTo>
                    <a:lnTo>
                      <a:pt x="21600" y="21600"/>
                    </a:lnTo>
                    <a:lnTo>
                      <a:pt x="11412" y="17565"/>
                    </a:lnTo>
                    <a:lnTo>
                      <a:pt x="3075" y="12260"/>
                    </a:lnTo>
                    <a:lnTo>
                      <a:pt x="7243" y="7737"/>
                    </a:lnTo>
                    <a:lnTo>
                      <a:pt x="0" y="4974"/>
                    </a:lnTo>
                    <a:lnTo>
                      <a:pt x="4278" y="0"/>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24" name="Shape 724"/>
              <p:cNvSpPr/>
              <p:nvPr/>
            </p:nvSpPr>
            <p:spPr>
              <a:xfrm>
                <a:off x="2237675" y="337096"/>
                <a:ext cx="762084" cy="1051165"/>
              </a:xfrm>
              <a:custGeom>
                <a:avLst/>
                <a:gdLst/>
                <a:ahLst/>
                <a:cxnLst>
                  <a:cxn ang="0">
                    <a:pos x="wd2" y="hd2"/>
                  </a:cxn>
                  <a:cxn ang="5400000">
                    <a:pos x="wd2" y="hd2"/>
                  </a:cxn>
                  <a:cxn ang="10800000">
                    <a:pos x="wd2" y="hd2"/>
                  </a:cxn>
                  <a:cxn ang="16200000">
                    <a:pos x="wd2" y="hd2"/>
                  </a:cxn>
                </a:cxnLst>
                <a:rect l="0" t="0" r="r" b="b"/>
                <a:pathLst>
                  <a:path w="21600" h="21600" extrusionOk="0">
                    <a:moveTo>
                      <a:pt x="5986" y="4859"/>
                    </a:moveTo>
                    <a:lnTo>
                      <a:pt x="6884" y="0"/>
                    </a:lnTo>
                    <a:lnTo>
                      <a:pt x="9754" y="5387"/>
                    </a:lnTo>
                    <a:lnTo>
                      <a:pt x="9295" y="10037"/>
                    </a:lnTo>
                    <a:lnTo>
                      <a:pt x="11895" y="12022"/>
                    </a:lnTo>
                    <a:lnTo>
                      <a:pt x="14136" y="8150"/>
                    </a:lnTo>
                    <a:lnTo>
                      <a:pt x="16394" y="11217"/>
                    </a:lnTo>
                    <a:lnTo>
                      <a:pt x="16394" y="14522"/>
                    </a:lnTo>
                    <a:lnTo>
                      <a:pt x="19361" y="14842"/>
                    </a:lnTo>
                    <a:lnTo>
                      <a:pt x="21600" y="14189"/>
                    </a:lnTo>
                    <a:lnTo>
                      <a:pt x="21600" y="18922"/>
                    </a:lnTo>
                    <a:lnTo>
                      <a:pt x="20665" y="21600"/>
                    </a:lnTo>
                    <a:lnTo>
                      <a:pt x="16571" y="19713"/>
                    </a:lnTo>
                    <a:lnTo>
                      <a:pt x="12764" y="15104"/>
                    </a:lnTo>
                    <a:lnTo>
                      <a:pt x="9032" y="12590"/>
                    </a:lnTo>
                    <a:lnTo>
                      <a:pt x="5856" y="8659"/>
                    </a:lnTo>
                    <a:lnTo>
                      <a:pt x="900" y="7451"/>
                    </a:lnTo>
                    <a:lnTo>
                      <a:pt x="0" y="3691"/>
                    </a:lnTo>
                    <a:lnTo>
                      <a:pt x="2564" y="1065"/>
                    </a:lnTo>
                    <a:lnTo>
                      <a:pt x="5986" y="4859"/>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25" name="Shape 725"/>
              <p:cNvSpPr/>
              <p:nvPr/>
            </p:nvSpPr>
            <p:spPr>
              <a:xfrm>
                <a:off x="2290378" y="858363"/>
                <a:ext cx="352354" cy="6593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211" y="2479"/>
                    </a:lnTo>
                    <a:lnTo>
                      <a:pt x="17707" y="8610"/>
                    </a:lnTo>
                    <a:lnTo>
                      <a:pt x="21600" y="13835"/>
                    </a:lnTo>
                    <a:lnTo>
                      <a:pt x="15023" y="16821"/>
                    </a:lnTo>
                    <a:lnTo>
                      <a:pt x="7452" y="21600"/>
                    </a:lnTo>
                    <a:lnTo>
                      <a:pt x="7452" y="15979"/>
                    </a:lnTo>
                    <a:lnTo>
                      <a:pt x="11673" y="13231"/>
                    </a:lnTo>
                    <a:lnTo>
                      <a:pt x="10020" y="6302"/>
                    </a:lnTo>
                    <a:lnTo>
                      <a:pt x="2278" y="3865"/>
                    </a:lnTo>
                    <a:lnTo>
                      <a:pt x="0" y="0"/>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26" name="Shape 726"/>
              <p:cNvSpPr/>
              <p:nvPr/>
            </p:nvSpPr>
            <p:spPr>
              <a:xfrm>
                <a:off x="4046432" y="640520"/>
                <a:ext cx="262488" cy="581563"/>
              </a:xfrm>
              <a:custGeom>
                <a:avLst/>
                <a:gdLst/>
                <a:ahLst/>
                <a:cxnLst>
                  <a:cxn ang="0">
                    <a:pos x="wd2" y="hd2"/>
                  </a:cxn>
                  <a:cxn ang="5400000">
                    <a:pos x="wd2" y="hd2"/>
                  </a:cxn>
                  <a:cxn ang="10800000">
                    <a:pos x="wd2" y="hd2"/>
                  </a:cxn>
                  <a:cxn ang="16200000">
                    <a:pos x="wd2" y="hd2"/>
                  </a:cxn>
                </a:cxnLst>
                <a:rect l="0" t="0" r="r" b="b"/>
                <a:pathLst>
                  <a:path w="21600" h="21600" extrusionOk="0">
                    <a:moveTo>
                      <a:pt x="16324" y="0"/>
                    </a:moveTo>
                    <a:lnTo>
                      <a:pt x="21600" y="9985"/>
                    </a:lnTo>
                    <a:lnTo>
                      <a:pt x="17603" y="21600"/>
                    </a:lnTo>
                    <a:lnTo>
                      <a:pt x="12276" y="12121"/>
                    </a:lnTo>
                    <a:lnTo>
                      <a:pt x="6056" y="20124"/>
                    </a:lnTo>
                    <a:lnTo>
                      <a:pt x="2168" y="16986"/>
                    </a:lnTo>
                    <a:lnTo>
                      <a:pt x="0" y="5371"/>
                    </a:lnTo>
                    <a:lnTo>
                      <a:pt x="7780" y="7554"/>
                    </a:lnTo>
                    <a:lnTo>
                      <a:pt x="16324"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27" name="Shape 727"/>
              <p:cNvSpPr/>
              <p:nvPr/>
            </p:nvSpPr>
            <p:spPr>
              <a:xfrm>
                <a:off x="4052202" y="1461137"/>
                <a:ext cx="142991" cy="216081"/>
              </a:xfrm>
              <a:custGeom>
                <a:avLst/>
                <a:gdLst/>
                <a:ahLst/>
                <a:cxnLst>
                  <a:cxn ang="0">
                    <a:pos x="wd2" y="hd2"/>
                  </a:cxn>
                  <a:cxn ang="5400000">
                    <a:pos x="wd2" y="hd2"/>
                  </a:cxn>
                  <a:cxn ang="10800000">
                    <a:pos x="wd2" y="hd2"/>
                  </a:cxn>
                  <a:cxn ang="16200000">
                    <a:pos x="wd2" y="hd2"/>
                  </a:cxn>
                </a:cxnLst>
                <a:rect l="0" t="0" r="r" b="b"/>
                <a:pathLst>
                  <a:path w="17589" h="21600" extrusionOk="0">
                    <a:moveTo>
                      <a:pt x="5796" y="0"/>
                    </a:moveTo>
                    <a:cubicBezTo>
                      <a:pt x="5796" y="0"/>
                      <a:pt x="-4011" y="16745"/>
                      <a:pt x="1889" y="18362"/>
                    </a:cubicBezTo>
                    <a:cubicBezTo>
                      <a:pt x="7790" y="19978"/>
                      <a:pt x="13683" y="21600"/>
                      <a:pt x="13683" y="21600"/>
                    </a:cubicBezTo>
                    <a:lnTo>
                      <a:pt x="17589" y="10931"/>
                    </a:lnTo>
                    <a:lnTo>
                      <a:pt x="5796"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28" name="Shape 728"/>
              <p:cNvSpPr/>
              <p:nvPr/>
            </p:nvSpPr>
            <p:spPr>
              <a:xfrm>
                <a:off x="4629757" y="1007704"/>
                <a:ext cx="307847" cy="472216"/>
              </a:xfrm>
              <a:custGeom>
                <a:avLst/>
                <a:gdLst/>
                <a:ahLst/>
                <a:cxnLst>
                  <a:cxn ang="0">
                    <a:pos x="wd2" y="hd2"/>
                  </a:cxn>
                  <a:cxn ang="5400000">
                    <a:pos x="wd2" y="hd2"/>
                  </a:cxn>
                  <a:cxn ang="10800000">
                    <a:pos x="wd2" y="hd2"/>
                  </a:cxn>
                  <a:cxn ang="16200000">
                    <a:pos x="wd2" y="hd2"/>
                  </a:cxn>
                </a:cxnLst>
                <a:rect l="0" t="0" r="r" b="b"/>
                <a:pathLst>
                  <a:path w="21600" h="21600" extrusionOk="0">
                    <a:moveTo>
                      <a:pt x="0" y="1829"/>
                    </a:moveTo>
                    <a:lnTo>
                      <a:pt x="21600" y="21600"/>
                    </a:lnTo>
                    <a:lnTo>
                      <a:pt x="8346" y="0"/>
                    </a:lnTo>
                    <a:lnTo>
                      <a:pt x="0" y="1829"/>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29" name="Shape 729"/>
              <p:cNvSpPr/>
              <p:nvPr/>
            </p:nvSpPr>
            <p:spPr>
              <a:xfrm>
                <a:off x="5926593" y="2257078"/>
                <a:ext cx="598688" cy="773451"/>
              </a:xfrm>
              <a:custGeom>
                <a:avLst/>
                <a:gdLst/>
                <a:ahLst/>
                <a:cxnLst>
                  <a:cxn ang="0">
                    <a:pos x="wd2" y="hd2"/>
                  </a:cxn>
                  <a:cxn ang="5400000">
                    <a:pos x="wd2" y="hd2"/>
                  </a:cxn>
                  <a:cxn ang="10800000">
                    <a:pos x="wd2" y="hd2"/>
                  </a:cxn>
                  <a:cxn ang="16200000">
                    <a:pos x="wd2" y="hd2"/>
                  </a:cxn>
                </a:cxnLst>
                <a:rect l="0" t="0" r="r" b="b"/>
                <a:pathLst>
                  <a:path w="21600" h="21600" extrusionOk="0">
                    <a:moveTo>
                      <a:pt x="6013" y="3264"/>
                    </a:moveTo>
                    <a:lnTo>
                      <a:pt x="6013" y="0"/>
                    </a:lnTo>
                    <a:lnTo>
                      <a:pt x="0" y="0"/>
                    </a:lnTo>
                    <a:lnTo>
                      <a:pt x="0" y="7810"/>
                    </a:lnTo>
                    <a:lnTo>
                      <a:pt x="1168" y="13809"/>
                    </a:lnTo>
                    <a:lnTo>
                      <a:pt x="7525" y="18636"/>
                    </a:lnTo>
                    <a:lnTo>
                      <a:pt x="11302" y="21600"/>
                    </a:lnTo>
                    <a:lnTo>
                      <a:pt x="18336" y="20561"/>
                    </a:lnTo>
                    <a:lnTo>
                      <a:pt x="21015" y="18034"/>
                    </a:lnTo>
                    <a:lnTo>
                      <a:pt x="21600" y="12789"/>
                    </a:lnTo>
                    <a:lnTo>
                      <a:pt x="20042" y="7525"/>
                    </a:lnTo>
                    <a:lnTo>
                      <a:pt x="18312" y="14961"/>
                    </a:lnTo>
                    <a:lnTo>
                      <a:pt x="16754" y="17604"/>
                    </a:lnTo>
                    <a:lnTo>
                      <a:pt x="15587" y="10531"/>
                    </a:lnTo>
                    <a:lnTo>
                      <a:pt x="12734" y="7550"/>
                    </a:lnTo>
                    <a:lnTo>
                      <a:pt x="8086" y="11605"/>
                    </a:lnTo>
                    <a:lnTo>
                      <a:pt x="5967" y="9983"/>
                    </a:lnTo>
                    <a:lnTo>
                      <a:pt x="11543" y="3868"/>
                    </a:lnTo>
                    <a:lnTo>
                      <a:pt x="8498" y="1944"/>
                    </a:lnTo>
                    <a:lnTo>
                      <a:pt x="6013" y="3264"/>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30" name="Shape 730"/>
              <p:cNvSpPr/>
              <p:nvPr/>
            </p:nvSpPr>
            <p:spPr>
              <a:xfrm>
                <a:off x="6431593" y="2273063"/>
                <a:ext cx="325331" cy="7019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80" y="7588"/>
                    </a:lnTo>
                    <a:lnTo>
                      <a:pt x="12856" y="15861"/>
                    </a:lnTo>
                    <a:lnTo>
                      <a:pt x="13888" y="21102"/>
                    </a:lnTo>
                    <a:lnTo>
                      <a:pt x="20524" y="21600"/>
                    </a:lnTo>
                    <a:cubicBezTo>
                      <a:pt x="20524" y="21600"/>
                      <a:pt x="21600" y="15450"/>
                      <a:pt x="21600" y="13993"/>
                    </a:cubicBezTo>
                    <a:cubicBezTo>
                      <a:pt x="21600" y="12536"/>
                      <a:pt x="21600" y="6404"/>
                      <a:pt x="21600" y="6404"/>
                    </a:cubicBezTo>
                    <a:lnTo>
                      <a:pt x="15150" y="3432"/>
                    </a:lnTo>
                    <a:lnTo>
                      <a:pt x="8829" y="2475"/>
                    </a:lnTo>
                    <a:lnTo>
                      <a:pt x="0"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31" name="Shape 731"/>
              <p:cNvSpPr/>
              <p:nvPr/>
            </p:nvSpPr>
            <p:spPr>
              <a:xfrm>
                <a:off x="4378017" y="755520"/>
                <a:ext cx="210089" cy="649821"/>
              </a:xfrm>
              <a:custGeom>
                <a:avLst/>
                <a:gdLst/>
                <a:ahLst/>
                <a:cxnLst>
                  <a:cxn ang="0">
                    <a:pos x="wd2" y="hd2"/>
                  </a:cxn>
                  <a:cxn ang="5400000">
                    <a:pos x="wd2" y="hd2"/>
                  </a:cxn>
                  <a:cxn ang="10800000">
                    <a:pos x="wd2" y="hd2"/>
                  </a:cxn>
                  <a:cxn ang="16200000">
                    <a:pos x="wd2" y="hd2"/>
                  </a:cxn>
                </a:cxnLst>
                <a:rect l="0" t="0" r="r" b="b"/>
                <a:pathLst>
                  <a:path w="21600" h="21600" extrusionOk="0">
                    <a:moveTo>
                      <a:pt x="4994" y="0"/>
                    </a:moveTo>
                    <a:lnTo>
                      <a:pt x="0" y="15424"/>
                    </a:lnTo>
                    <a:lnTo>
                      <a:pt x="10769" y="16501"/>
                    </a:lnTo>
                    <a:lnTo>
                      <a:pt x="10144" y="21600"/>
                    </a:lnTo>
                    <a:lnTo>
                      <a:pt x="21600" y="20523"/>
                    </a:lnTo>
                    <a:lnTo>
                      <a:pt x="10925" y="9411"/>
                    </a:lnTo>
                    <a:lnTo>
                      <a:pt x="4994"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grpSp>
        <p:sp>
          <p:nvSpPr>
            <p:cNvPr id="733" name="Shape 733"/>
            <p:cNvSpPr/>
            <p:nvPr/>
          </p:nvSpPr>
          <p:spPr>
            <a:xfrm>
              <a:off x="3364071" y="1776645"/>
              <a:ext cx="2441728" cy="1430557"/>
            </a:xfrm>
            <a:custGeom>
              <a:avLst/>
              <a:gdLst/>
              <a:ahLst/>
              <a:cxnLst>
                <a:cxn ang="0">
                  <a:pos x="wd2" y="hd2"/>
                </a:cxn>
                <a:cxn ang="5400000">
                  <a:pos x="wd2" y="hd2"/>
                </a:cxn>
                <a:cxn ang="10800000">
                  <a:pos x="wd2" y="hd2"/>
                </a:cxn>
                <a:cxn ang="16200000">
                  <a:pos x="wd2" y="hd2"/>
                </a:cxn>
              </a:cxnLst>
              <a:rect l="0" t="0" r="r" b="b"/>
              <a:pathLst>
                <a:path w="21600" h="21600" extrusionOk="0">
                  <a:moveTo>
                    <a:pt x="316" y="11035"/>
                  </a:moveTo>
                  <a:lnTo>
                    <a:pt x="309" y="21600"/>
                  </a:lnTo>
                  <a:lnTo>
                    <a:pt x="2131" y="21355"/>
                  </a:lnTo>
                  <a:cubicBezTo>
                    <a:pt x="2131" y="21355"/>
                    <a:pt x="4206" y="20144"/>
                    <a:pt x="4505" y="20144"/>
                  </a:cubicBezTo>
                  <a:cubicBezTo>
                    <a:pt x="4805" y="20144"/>
                    <a:pt x="8166" y="20144"/>
                    <a:pt x="8166" y="20144"/>
                  </a:cubicBezTo>
                  <a:lnTo>
                    <a:pt x="11012" y="20389"/>
                  </a:lnTo>
                  <a:lnTo>
                    <a:pt x="14756" y="20155"/>
                  </a:lnTo>
                  <a:lnTo>
                    <a:pt x="17188" y="19910"/>
                  </a:lnTo>
                  <a:lnTo>
                    <a:pt x="20084" y="19665"/>
                  </a:lnTo>
                  <a:lnTo>
                    <a:pt x="20084" y="18454"/>
                  </a:lnTo>
                  <a:lnTo>
                    <a:pt x="21600" y="16673"/>
                  </a:lnTo>
                  <a:lnTo>
                    <a:pt x="20683" y="13598"/>
                  </a:lnTo>
                  <a:lnTo>
                    <a:pt x="18149" y="9536"/>
                  </a:lnTo>
                  <a:lnTo>
                    <a:pt x="18862" y="14412"/>
                  </a:lnTo>
                  <a:lnTo>
                    <a:pt x="19505" y="15360"/>
                  </a:lnTo>
                  <a:lnTo>
                    <a:pt x="18793" y="16969"/>
                  </a:lnTo>
                  <a:lnTo>
                    <a:pt x="17888" y="16633"/>
                  </a:lnTo>
                  <a:lnTo>
                    <a:pt x="16825" y="15259"/>
                  </a:lnTo>
                  <a:lnTo>
                    <a:pt x="15762" y="16236"/>
                  </a:lnTo>
                  <a:lnTo>
                    <a:pt x="15310" y="17213"/>
                  </a:lnTo>
                  <a:lnTo>
                    <a:pt x="12865" y="17295"/>
                  </a:lnTo>
                  <a:cubicBezTo>
                    <a:pt x="12865" y="17295"/>
                    <a:pt x="12521" y="15656"/>
                    <a:pt x="12967" y="15187"/>
                  </a:cubicBezTo>
                  <a:cubicBezTo>
                    <a:pt x="13413" y="14718"/>
                    <a:pt x="14285" y="14240"/>
                    <a:pt x="14686" y="14240"/>
                  </a:cubicBezTo>
                  <a:cubicBezTo>
                    <a:pt x="15088" y="14240"/>
                    <a:pt x="15699" y="13099"/>
                    <a:pt x="15699" y="13099"/>
                  </a:cubicBezTo>
                  <a:lnTo>
                    <a:pt x="15546" y="11236"/>
                  </a:lnTo>
                  <a:lnTo>
                    <a:pt x="12949" y="10748"/>
                  </a:lnTo>
                  <a:lnTo>
                    <a:pt x="12796" y="8875"/>
                  </a:lnTo>
                  <a:lnTo>
                    <a:pt x="11020" y="7908"/>
                  </a:lnTo>
                  <a:cubicBezTo>
                    <a:pt x="11020" y="7908"/>
                    <a:pt x="11166" y="8693"/>
                    <a:pt x="11313" y="9100"/>
                  </a:cubicBezTo>
                  <a:cubicBezTo>
                    <a:pt x="11460" y="9507"/>
                    <a:pt x="11912" y="12907"/>
                    <a:pt x="11912" y="12907"/>
                  </a:cubicBezTo>
                  <a:lnTo>
                    <a:pt x="11453" y="16298"/>
                  </a:lnTo>
                  <a:lnTo>
                    <a:pt x="10129" y="17418"/>
                  </a:lnTo>
                  <a:cubicBezTo>
                    <a:pt x="10129" y="17418"/>
                    <a:pt x="9524" y="17390"/>
                    <a:pt x="9524" y="16197"/>
                  </a:cubicBezTo>
                  <a:cubicBezTo>
                    <a:pt x="9524" y="15005"/>
                    <a:pt x="9524" y="14272"/>
                    <a:pt x="9524" y="14272"/>
                  </a:cubicBezTo>
                  <a:cubicBezTo>
                    <a:pt x="9524" y="14272"/>
                    <a:pt x="8754" y="13549"/>
                    <a:pt x="8149" y="13549"/>
                  </a:cubicBezTo>
                  <a:cubicBezTo>
                    <a:pt x="8149" y="13549"/>
                    <a:pt x="7245" y="11758"/>
                    <a:pt x="7092" y="11116"/>
                  </a:cubicBezTo>
                  <a:cubicBezTo>
                    <a:pt x="6940" y="10474"/>
                    <a:pt x="6679" y="9569"/>
                    <a:pt x="6227" y="8602"/>
                  </a:cubicBezTo>
                  <a:cubicBezTo>
                    <a:pt x="5775" y="7634"/>
                    <a:pt x="5316" y="6648"/>
                    <a:pt x="5316" y="6169"/>
                  </a:cubicBezTo>
                  <a:cubicBezTo>
                    <a:pt x="5316" y="5689"/>
                    <a:pt x="5322" y="3267"/>
                    <a:pt x="4870" y="3267"/>
                  </a:cubicBezTo>
                  <a:cubicBezTo>
                    <a:pt x="4418" y="3267"/>
                    <a:pt x="2992" y="4162"/>
                    <a:pt x="2992" y="4162"/>
                  </a:cubicBezTo>
                  <a:lnTo>
                    <a:pt x="2178" y="5953"/>
                  </a:lnTo>
                  <a:lnTo>
                    <a:pt x="1222" y="5436"/>
                  </a:lnTo>
                  <a:lnTo>
                    <a:pt x="0" y="0"/>
                  </a:lnTo>
                  <a:lnTo>
                    <a:pt x="316" y="11035"/>
                  </a:lnTo>
                  <a:close/>
                </a:path>
              </a:pathLst>
            </a:custGeom>
            <a:solidFill>
              <a:schemeClr val="bg1">
                <a:lumMod val="95000"/>
                <a:alpha val="5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grpSp>
      <p:sp>
        <p:nvSpPr>
          <p:cNvPr id="735" name="Shape 73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3486142" y="2290053"/>
            <a:ext cx="2394656" cy="335585"/>
          </a:xfrm>
          <a:custGeom>
            <a:avLst/>
            <a:gdLst/>
            <a:ahLst/>
            <a:cxnLst>
              <a:cxn ang="0">
                <a:pos x="wd2" y="hd2"/>
              </a:cxn>
              <a:cxn ang="5400000">
                <a:pos x="wd2" y="hd2"/>
              </a:cxn>
              <a:cxn ang="10800000">
                <a:pos x="wd2" y="hd2"/>
              </a:cxn>
              <a:cxn ang="16200000">
                <a:pos x="wd2" y="hd2"/>
              </a:cxn>
            </a:cxnLst>
            <a:rect l="0" t="0" r="r" b="b"/>
            <a:pathLst>
              <a:path w="19701" h="16978" extrusionOk="0">
                <a:moveTo>
                  <a:pt x="3161" y="0"/>
                </a:moveTo>
                <a:cubicBezTo>
                  <a:pt x="3161" y="0"/>
                  <a:pt x="-1421" y="5515"/>
                  <a:pt x="6377" y="10491"/>
                </a:cubicBezTo>
                <a:cubicBezTo>
                  <a:pt x="14175" y="15467"/>
                  <a:pt x="19701" y="12322"/>
                  <a:pt x="19701" y="12322"/>
                </a:cubicBezTo>
                <a:cubicBezTo>
                  <a:pt x="19701" y="12322"/>
                  <a:pt x="6838" y="21600"/>
                  <a:pt x="2470" y="13963"/>
                </a:cubicBezTo>
                <a:cubicBezTo>
                  <a:pt x="-1899" y="6326"/>
                  <a:pt x="295" y="1072"/>
                  <a:pt x="3161" y="0"/>
                </a:cubicBezTo>
                <a:close/>
              </a:path>
            </a:pathLst>
          </a:custGeom>
          <a:solidFill>
            <a:schemeClr val="bg1">
              <a:alpha val="40000"/>
            </a:schemeClr>
          </a:solidFill>
          <a:ln w="25400">
            <a:solidFill>
              <a:srgbClr val="000000">
                <a:alpha val="0"/>
              </a:srgbClr>
            </a:solidFill>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36" name="Shape 73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5344826" y="2342312"/>
            <a:ext cx="2668865" cy="364745"/>
          </a:xfrm>
          <a:custGeom>
            <a:avLst/>
            <a:gdLst/>
            <a:ahLst/>
            <a:cxnLst>
              <a:cxn ang="0">
                <a:pos x="wd2" y="hd2"/>
              </a:cxn>
              <a:cxn ang="5400000">
                <a:pos x="wd2" y="hd2"/>
              </a:cxn>
              <a:cxn ang="10800000">
                <a:pos x="wd2" y="hd2"/>
              </a:cxn>
              <a:cxn ang="16200000">
                <a:pos x="wd2" y="hd2"/>
              </a:cxn>
            </a:cxnLst>
            <a:rect l="0" t="0" r="r" b="b"/>
            <a:pathLst>
              <a:path w="18903" h="20158" extrusionOk="0">
                <a:moveTo>
                  <a:pt x="7" y="20157"/>
                </a:moveTo>
                <a:cubicBezTo>
                  <a:pt x="-396" y="20298"/>
                  <a:pt x="18426" y="9937"/>
                  <a:pt x="17517" y="4317"/>
                </a:cubicBezTo>
                <a:cubicBezTo>
                  <a:pt x="16607" y="-1302"/>
                  <a:pt x="16548" y="176"/>
                  <a:pt x="16548" y="176"/>
                </a:cubicBezTo>
                <a:cubicBezTo>
                  <a:pt x="16548" y="176"/>
                  <a:pt x="18797" y="575"/>
                  <a:pt x="18816" y="3608"/>
                </a:cubicBezTo>
                <a:cubicBezTo>
                  <a:pt x="18835" y="6642"/>
                  <a:pt x="21204" y="12710"/>
                  <a:pt x="7" y="20157"/>
                </a:cubicBezTo>
                <a:close/>
              </a:path>
            </a:pathLst>
          </a:custGeom>
          <a:solidFill>
            <a:schemeClr val="bg1">
              <a:alpha val="40000"/>
            </a:schemeClr>
          </a:solidFill>
          <a:ln w="25400">
            <a:solidFill>
              <a:srgbClr val="000000">
                <a:alpha val="0"/>
              </a:srgbClr>
            </a:solidFill>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37" name="Shape 73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4590877" y="2730355"/>
            <a:ext cx="2630953" cy="155500"/>
          </a:xfrm>
          <a:custGeom>
            <a:avLst/>
            <a:gdLst/>
            <a:ahLst/>
            <a:cxnLst>
              <a:cxn ang="0">
                <a:pos x="wd2" y="hd2"/>
              </a:cxn>
              <a:cxn ang="5400000">
                <a:pos x="wd2" y="hd2"/>
              </a:cxn>
              <a:cxn ang="10800000">
                <a:pos x="wd2" y="hd2"/>
              </a:cxn>
              <a:cxn ang="16200000">
                <a:pos x="wd2" y="hd2"/>
              </a:cxn>
            </a:cxnLst>
            <a:rect l="0" t="0" r="r" b="b"/>
            <a:pathLst>
              <a:path w="21266" h="11685" extrusionOk="0">
                <a:moveTo>
                  <a:pt x="12" y="6066"/>
                </a:moveTo>
                <a:cubicBezTo>
                  <a:pt x="-334" y="5624"/>
                  <a:pt x="7152" y="10914"/>
                  <a:pt x="13688" y="6066"/>
                </a:cubicBezTo>
                <a:cubicBezTo>
                  <a:pt x="20224" y="1217"/>
                  <a:pt x="21266" y="0"/>
                  <a:pt x="21266" y="0"/>
                </a:cubicBezTo>
                <a:cubicBezTo>
                  <a:pt x="21266" y="0"/>
                  <a:pt x="12181" y="21600"/>
                  <a:pt x="12" y="6066"/>
                </a:cubicBezTo>
                <a:close/>
              </a:path>
            </a:pathLst>
          </a:custGeom>
          <a:solidFill>
            <a:schemeClr val="bg1">
              <a:alpha val="40000"/>
            </a:schemeClr>
          </a:solidFill>
          <a:ln w="25400">
            <a:solidFill>
              <a:srgbClr val="000000">
                <a:alpha val="0"/>
              </a:srgbClr>
            </a:solidFill>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grpSp>
        <p:nvGrpSpPr>
          <p:cNvPr id="751" name="Group 75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GrpSpPr/>
          <p:nvPr/>
        </p:nvGrpSpPr>
        <p:grpSpPr>
          <a:xfrm>
            <a:off x="7862207" y="1936751"/>
            <a:ext cx="869951" cy="521061"/>
            <a:chOff x="0" y="0"/>
            <a:chExt cx="1739900" cy="1042120"/>
          </a:xfrm>
        </p:grpSpPr>
        <p:sp>
          <p:nvSpPr>
            <p:cNvPr id="738" name="Shape 738"/>
            <p:cNvSpPr/>
            <p:nvPr/>
          </p:nvSpPr>
          <p:spPr>
            <a:xfrm>
              <a:off x="0" y="0"/>
              <a:ext cx="1739901" cy="1042121"/>
            </a:xfrm>
            <a:custGeom>
              <a:avLst/>
              <a:gdLst/>
              <a:ahLst/>
              <a:cxnLst>
                <a:cxn ang="0">
                  <a:pos x="wd2" y="hd2"/>
                </a:cxn>
                <a:cxn ang="5400000">
                  <a:pos x="wd2" y="hd2"/>
                </a:cxn>
                <a:cxn ang="10800000">
                  <a:pos x="wd2" y="hd2"/>
                </a:cxn>
                <a:cxn ang="16200000">
                  <a:pos x="wd2" y="hd2"/>
                </a:cxn>
              </a:cxnLst>
              <a:rect l="0" t="0" r="r" b="b"/>
              <a:pathLst>
                <a:path w="21600" h="21600" extrusionOk="0">
                  <a:moveTo>
                    <a:pt x="0" y="19847"/>
                  </a:moveTo>
                  <a:lnTo>
                    <a:pt x="1796" y="20374"/>
                  </a:lnTo>
                  <a:cubicBezTo>
                    <a:pt x="1796" y="20374"/>
                    <a:pt x="3515" y="20662"/>
                    <a:pt x="3610" y="20764"/>
                  </a:cubicBezTo>
                  <a:cubicBezTo>
                    <a:pt x="3704" y="20865"/>
                    <a:pt x="5402" y="20971"/>
                    <a:pt x="5402" y="20971"/>
                  </a:cubicBezTo>
                  <a:cubicBezTo>
                    <a:pt x="5402" y="20971"/>
                    <a:pt x="6612" y="21078"/>
                    <a:pt x="6708" y="21078"/>
                  </a:cubicBezTo>
                  <a:cubicBezTo>
                    <a:pt x="6804" y="21078"/>
                    <a:pt x="8782" y="21219"/>
                    <a:pt x="8782" y="21219"/>
                  </a:cubicBezTo>
                  <a:lnTo>
                    <a:pt x="9857" y="21529"/>
                  </a:lnTo>
                  <a:lnTo>
                    <a:pt x="10574" y="21600"/>
                  </a:lnTo>
                  <a:lnTo>
                    <a:pt x="14169" y="21356"/>
                  </a:lnTo>
                  <a:lnTo>
                    <a:pt x="15332" y="21144"/>
                  </a:lnTo>
                  <a:cubicBezTo>
                    <a:pt x="15332" y="21144"/>
                    <a:pt x="16084" y="20932"/>
                    <a:pt x="16213" y="20932"/>
                  </a:cubicBezTo>
                  <a:cubicBezTo>
                    <a:pt x="16342" y="20932"/>
                    <a:pt x="17466" y="20932"/>
                    <a:pt x="17466" y="20932"/>
                  </a:cubicBezTo>
                  <a:cubicBezTo>
                    <a:pt x="17466" y="20932"/>
                    <a:pt x="18449" y="21034"/>
                    <a:pt x="18578" y="20932"/>
                  </a:cubicBezTo>
                  <a:cubicBezTo>
                    <a:pt x="18707" y="20830"/>
                    <a:pt x="19606" y="20826"/>
                    <a:pt x="19688" y="20724"/>
                  </a:cubicBezTo>
                  <a:cubicBezTo>
                    <a:pt x="19769" y="20622"/>
                    <a:pt x="20916" y="20551"/>
                    <a:pt x="20916" y="20551"/>
                  </a:cubicBezTo>
                  <a:lnTo>
                    <a:pt x="21600" y="20232"/>
                  </a:lnTo>
                  <a:lnTo>
                    <a:pt x="21354" y="18157"/>
                  </a:lnTo>
                  <a:cubicBezTo>
                    <a:pt x="21354" y="18157"/>
                    <a:pt x="21094" y="16985"/>
                    <a:pt x="21000" y="16299"/>
                  </a:cubicBezTo>
                  <a:cubicBezTo>
                    <a:pt x="20906" y="15612"/>
                    <a:pt x="20418" y="14559"/>
                    <a:pt x="20418" y="14559"/>
                  </a:cubicBezTo>
                  <a:lnTo>
                    <a:pt x="19800" y="14134"/>
                  </a:lnTo>
                  <a:lnTo>
                    <a:pt x="19543" y="14343"/>
                  </a:lnTo>
                  <a:lnTo>
                    <a:pt x="19072" y="13930"/>
                  </a:lnTo>
                  <a:lnTo>
                    <a:pt x="18290" y="13718"/>
                  </a:lnTo>
                  <a:lnTo>
                    <a:pt x="17870" y="12700"/>
                  </a:lnTo>
                  <a:lnTo>
                    <a:pt x="17151" y="12382"/>
                  </a:lnTo>
                  <a:lnTo>
                    <a:pt x="16637" y="11408"/>
                  </a:lnTo>
                  <a:lnTo>
                    <a:pt x="15904" y="11514"/>
                  </a:lnTo>
                  <a:lnTo>
                    <a:pt x="15562" y="10328"/>
                  </a:lnTo>
                  <a:lnTo>
                    <a:pt x="15243" y="9841"/>
                  </a:lnTo>
                  <a:lnTo>
                    <a:pt x="14491" y="6253"/>
                  </a:lnTo>
                  <a:lnTo>
                    <a:pt x="14002" y="6358"/>
                  </a:lnTo>
                  <a:lnTo>
                    <a:pt x="13662" y="4823"/>
                  </a:lnTo>
                  <a:lnTo>
                    <a:pt x="12858" y="3840"/>
                  </a:lnTo>
                  <a:lnTo>
                    <a:pt x="12275" y="4752"/>
                  </a:lnTo>
                  <a:lnTo>
                    <a:pt x="11967" y="4858"/>
                  </a:lnTo>
                  <a:lnTo>
                    <a:pt x="11740" y="2385"/>
                  </a:lnTo>
                  <a:lnTo>
                    <a:pt x="10943" y="1960"/>
                  </a:lnTo>
                  <a:lnTo>
                    <a:pt x="10315" y="739"/>
                  </a:lnTo>
                  <a:lnTo>
                    <a:pt x="9612" y="0"/>
                  </a:lnTo>
                  <a:cubicBezTo>
                    <a:pt x="9612" y="0"/>
                    <a:pt x="9090" y="106"/>
                    <a:pt x="9008" y="212"/>
                  </a:cubicBezTo>
                  <a:cubicBezTo>
                    <a:pt x="8926" y="319"/>
                    <a:pt x="8603" y="810"/>
                    <a:pt x="8603" y="810"/>
                  </a:cubicBezTo>
                  <a:lnTo>
                    <a:pt x="7955" y="1124"/>
                  </a:lnTo>
                  <a:lnTo>
                    <a:pt x="6981" y="2362"/>
                  </a:lnTo>
                  <a:lnTo>
                    <a:pt x="6493" y="3876"/>
                  </a:lnTo>
                  <a:lnTo>
                    <a:pt x="5877" y="4398"/>
                  </a:lnTo>
                  <a:lnTo>
                    <a:pt x="5571" y="4154"/>
                  </a:lnTo>
                  <a:lnTo>
                    <a:pt x="5168" y="4469"/>
                  </a:lnTo>
                  <a:lnTo>
                    <a:pt x="4513" y="8919"/>
                  </a:lnTo>
                  <a:lnTo>
                    <a:pt x="4275" y="10220"/>
                  </a:lnTo>
                  <a:lnTo>
                    <a:pt x="3835" y="10605"/>
                  </a:lnTo>
                  <a:lnTo>
                    <a:pt x="3362" y="10181"/>
                  </a:lnTo>
                  <a:lnTo>
                    <a:pt x="3022" y="10181"/>
                  </a:lnTo>
                  <a:lnTo>
                    <a:pt x="2454" y="10464"/>
                  </a:lnTo>
                  <a:lnTo>
                    <a:pt x="2227" y="10955"/>
                  </a:lnTo>
                  <a:lnTo>
                    <a:pt x="1932" y="11729"/>
                  </a:lnTo>
                  <a:lnTo>
                    <a:pt x="1592" y="12637"/>
                  </a:lnTo>
                  <a:lnTo>
                    <a:pt x="73" y="18463"/>
                  </a:lnTo>
                  <a:lnTo>
                    <a:pt x="0" y="19847"/>
                  </a:lnTo>
                  <a:close/>
                </a:path>
              </a:pathLst>
            </a:custGeom>
            <a:solidFill>
              <a:schemeClr val="accent6"/>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39" name="Shape 739"/>
            <p:cNvSpPr/>
            <p:nvPr/>
          </p:nvSpPr>
          <p:spPr>
            <a:xfrm>
              <a:off x="1217" y="236760"/>
              <a:ext cx="803822" cy="775915"/>
            </a:xfrm>
            <a:custGeom>
              <a:avLst/>
              <a:gdLst/>
              <a:ahLst/>
              <a:cxnLst>
                <a:cxn ang="0">
                  <a:pos x="wd2" y="hd2"/>
                </a:cxn>
                <a:cxn ang="5400000">
                  <a:pos x="wd2" y="hd2"/>
                </a:cxn>
                <a:cxn ang="10800000">
                  <a:pos x="wd2" y="hd2"/>
                </a:cxn>
                <a:cxn ang="16200000">
                  <a:pos x="wd2" y="hd2"/>
                </a:cxn>
              </a:cxnLst>
              <a:rect l="0" t="0" r="r" b="b"/>
              <a:pathLst>
                <a:path w="21600" h="21600" extrusionOk="0">
                  <a:moveTo>
                    <a:pt x="21277" y="21600"/>
                  </a:moveTo>
                  <a:cubicBezTo>
                    <a:pt x="21277" y="21600"/>
                    <a:pt x="5549" y="20459"/>
                    <a:pt x="3142" y="19936"/>
                  </a:cubicBezTo>
                  <a:cubicBezTo>
                    <a:pt x="736" y="19414"/>
                    <a:pt x="0" y="19271"/>
                    <a:pt x="0" y="19271"/>
                  </a:cubicBezTo>
                  <a:cubicBezTo>
                    <a:pt x="0" y="19271"/>
                    <a:pt x="1364" y="18113"/>
                    <a:pt x="1875" y="17839"/>
                  </a:cubicBezTo>
                  <a:cubicBezTo>
                    <a:pt x="2385" y="17566"/>
                    <a:pt x="3763" y="15813"/>
                    <a:pt x="3763" y="15813"/>
                  </a:cubicBezTo>
                  <a:lnTo>
                    <a:pt x="4606" y="13727"/>
                  </a:lnTo>
                  <a:lnTo>
                    <a:pt x="3941" y="13067"/>
                  </a:lnTo>
                  <a:cubicBezTo>
                    <a:pt x="3941" y="13067"/>
                    <a:pt x="2385" y="15349"/>
                    <a:pt x="2177" y="15628"/>
                  </a:cubicBezTo>
                  <a:cubicBezTo>
                    <a:pt x="1968" y="15907"/>
                    <a:pt x="763" y="17185"/>
                    <a:pt x="763" y="17185"/>
                  </a:cubicBezTo>
                  <a:lnTo>
                    <a:pt x="3099" y="12729"/>
                  </a:lnTo>
                  <a:cubicBezTo>
                    <a:pt x="3099" y="12729"/>
                    <a:pt x="3692" y="11345"/>
                    <a:pt x="3799" y="11065"/>
                  </a:cubicBezTo>
                  <a:cubicBezTo>
                    <a:pt x="3905" y="10786"/>
                    <a:pt x="4535" y="9598"/>
                    <a:pt x="4535" y="9598"/>
                  </a:cubicBezTo>
                  <a:lnTo>
                    <a:pt x="5019" y="10014"/>
                  </a:lnTo>
                  <a:lnTo>
                    <a:pt x="5444" y="8927"/>
                  </a:lnTo>
                  <a:lnTo>
                    <a:pt x="6073" y="9444"/>
                  </a:lnTo>
                  <a:lnTo>
                    <a:pt x="6486" y="8641"/>
                  </a:lnTo>
                  <a:lnTo>
                    <a:pt x="6805" y="9866"/>
                  </a:lnTo>
                  <a:cubicBezTo>
                    <a:pt x="6805" y="9866"/>
                    <a:pt x="5710" y="11559"/>
                    <a:pt x="5604" y="11934"/>
                  </a:cubicBezTo>
                  <a:cubicBezTo>
                    <a:pt x="5498" y="12309"/>
                    <a:pt x="5710" y="13575"/>
                    <a:pt x="5710" y="13575"/>
                  </a:cubicBezTo>
                  <a:lnTo>
                    <a:pt x="6588" y="13480"/>
                  </a:lnTo>
                  <a:lnTo>
                    <a:pt x="6783" y="11310"/>
                  </a:lnTo>
                  <a:lnTo>
                    <a:pt x="7762" y="11168"/>
                  </a:lnTo>
                  <a:lnTo>
                    <a:pt x="8676" y="11917"/>
                  </a:lnTo>
                  <a:lnTo>
                    <a:pt x="9101" y="10556"/>
                  </a:lnTo>
                  <a:lnTo>
                    <a:pt x="9341" y="9449"/>
                  </a:lnTo>
                  <a:cubicBezTo>
                    <a:pt x="9341" y="9449"/>
                    <a:pt x="10502" y="9883"/>
                    <a:pt x="10502" y="10156"/>
                  </a:cubicBezTo>
                  <a:cubicBezTo>
                    <a:pt x="10502" y="10430"/>
                    <a:pt x="9119" y="12290"/>
                    <a:pt x="8942" y="12664"/>
                  </a:cubicBezTo>
                  <a:cubicBezTo>
                    <a:pt x="8765" y="13039"/>
                    <a:pt x="8340" y="13752"/>
                    <a:pt x="8340" y="14311"/>
                  </a:cubicBezTo>
                  <a:cubicBezTo>
                    <a:pt x="8340" y="14869"/>
                    <a:pt x="8690" y="15154"/>
                    <a:pt x="8690" y="15154"/>
                  </a:cubicBezTo>
                  <a:lnTo>
                    <a:pt x="9962" y="12706"/>
                  </a:lnTo>
                  <a:lnTo>
                    <a:pt x="10871" y="11951"/>
                  </a:lnTo>
                  <a:cubicBezTo>
                    <a:pt x="10871" y="11951"/>
                    <a:pt x="11261" y="11655"/>
                    <a:pt x="11363" y="11381"/>
                  </a:cubicBezTo>
                  <a:cubicBezTo>
                    <a:pt x="11465" y="11107"/>
                    <a:pt x="12383" y="10067"/>
                    <a:pt x="12383" y="10067"/>
                  </a:cubicBezTo>
                  <a:lnTo>
                    <a:pt x="13513" y="7951"/>
                  </a:lnTo>
                  <a:cubicBezTo>
                    <a:pt x="13513" y="7951"/>
                    <a:pt x="13895" y="7143"/>
                    <a:pt x="13615" y="7143"/>
                  </a:cubicBezTo>
                  <a:cubicBezTo>
                    <a:pt x="13335" y="7143"/>
                    <a:pt x="11780" y="7001"/>
                    <a:pt x="11780" y="7001"/>
                  </a:cubicBezTo>
                  <a:lnTo>
                    <a:pt x="9905" y="6858"/>
                  </a:lnTo>
                  <a:cubicBezTo>
                    <a:pt x="9905" y="6858"/>
                    <a:pt x="10579" y="1214"/>
                    <a:pt x="11177" y="607"/>
                  </a:cubicBezTo>
                  <a:cubicBezTo>
                    <a:pt x="11776" y="0"/>
                    <a:pt x="12051" y="0"/>
                    <a:pt x="12051" y="0"/>
                  </a:cubicBezTo>
                  <a:lnTo>
                    <a:pt x="11838" y="1213"/>
                  </a:lnTo>
                  <a:lnTo>
                    <a:pt x="12259" y="1629"/>
                  </a:lnTo>
                  <a:lnTo>
                    <a:pt x="12751" y="1107"/>
                  </a:lnTo>
                  <a:lnTo>
                    <a:pt x="13177" y="114"/>
                  </a:lnTo>
                  <a:lnTo>
                    <a:pt x="13696" y="399"/>
                  </a:lnTo>
                  <a:lnTo>
                    <a:pt x="14507" y="263"/>
                  </a:lnTo>
                  <a:lnTo>
                    <a:pt x="13881" y="1565"/>
                  </a:lnTo>
                  <a:lnTo>
                    <a:pt x="14369" y="1939"/>
                  </a:lnTo>
                  <a:lnTo>
                    <a:pt x="14157" y="3027"/>
                  </a:lnTo>
                  <a:lnTo>
                    <a:pt x="13452" y="3918"/>
                  </a:lnTo>
                  <a:lnTo>
                    <a:pt x="13554" y="5054"/>
                  </a:lnTo>
                  <a:lnTo>
                    <a:pt x="14073" y="4769"/>
                  </a:lnTo>
                  <a:lnTo>
                    <a:pt x="14774" y="3206"/>
                  </a:lnTo>
                  <a:lnTo>
                    <a:pt x="15053" y="4383"/>
                  </a:lnTo>
                  <a:lnTo>
                    <a:pt x="14521" y="6510"/>
                  </a:lnTo>
                  <a:lnTo>
                    <a:pt x="13435" y="9482"/>
                  </a:lnTo>
                  <a:lnTo>
                    <a:pt x="13151" y="11122"/>
                  </a:lnTo>
                  <a:lnTo>
                    <a:pt x="13045" y="12875"/>
                  </a:lnTo>
                  <a:lnTo>
                    <a:pt x="14774" y="11788"/>
                  </a:lnTo>
                  <a:lnTo>
                    <a:pt x="14774" y="10659"/>
                  </a:lnTo>
                  <a:lnTo>
                    <a:pt x="15341" y="8995"/>
                  </a:lnTo>
                  <a:lnTo>
                    <a:pt x="16041" y="8097"/>
                  </a:lnTo>
                  <a:lnTo>
                    <a:pt x="16321" y="7105"/>
                  </a:lnTo>
                  <a:lnTo>
                    <a:pt x="17451" y="5839"/>
                  </a:lnTo>
                  <a:lnTo>
                    <a:pt x="18404" y="6831"/>
                  </a:lnTo>
                  <a:cubicBezTo>
                    <a:pt x="18404" y="6831"/>
                    <a:pt x="18931" y="8447"/>
                    <a:pt x="18829" y="8864"/>
                  </a:cubicBezTo>
                  <a:cubicBezTo>
                    <a:pt x="18727" y="9280"/>
                    <a:pt x="18231" y="10314"/>
                    <a:pt x="18231" y="10314"/>
                  </a:cubicBezTo>
                  <a:cubicBezTo>
                    <a:pt x="18231" y="10314"/>
                    <a:pt x="18443" y="11544"/>
                    <a:pt x="18443" y="11824"/>
                  </a:cubicBezTo>
                  <a:cubicBezTo>
                    <a:pt x="18443" y="12103"/>
                    <a:pt x="18337" y="13417"/>
                    <a:pt x="18337" y="13417"/>
                  </a:cubicBezTo>
                  <a:lnTo>
                    <a:pt x="18762" y="14451"/>
                  </a:lnTo>
                  <a:lnTo>
                    <a:pt x="19081" y="15824"/>
                  </a:lnTo>
                  <a:lnTo>
                    <a:pt x="19959" y="15729"/>
                  </a:lnTo>
                  <a:lnTo>
                    <a:pt x="19959" y="14505"/>
                  </a:lnTo>
                  <a:cubicBezTo>
                    <a:pt x="19959" y="14505"/>
                    <a:pt x="19006" y="13216"/>
                    <a:pt x="19006" y="12942"/>
                  </a:cubicBezTo>
                  <a:cubicBezTo>
                    <a:pt x="19006" y="12668"/>
                    <a:pt x="19499" y="12383"/>
                    <a:pt x="19499" y="12383"/>
                  </a:cubicBezTo>
                  <a:cubicBezTo>
                    <a:pt x="19499" y="12383"/>
                    <a:pt x="20261" y="11592"/>
                    <a:pt x="19880" y="11497"/>
                  </a:cubicBezTo>
                  <a:cubicBezTo>
                    <a:pt x="19499" y="11402"/>
                    <a:pt x="18789" y="10868"/>
                    <a:pt x="18789" y="10594"/>
                  </a:cubicBezTo>
                  <a:cubicBezTo>
                    <a:pt x="18789" y="10320"/>
                    <a:pt x="19742" y="9755"/>
                    <a:pt x="19742" y="9755"/>
                  </a:cubicBezTo>
                  <a:lnTo>
                    <a:pt x="20682" y="10320"/>
                  </a:lnTo>
                  <a:lnTo>
                    <a:pt x="21139" y="9666"/>
                  </a:lnTo>
                  <a:lnTo>
                    <a:pt x="21210" y="13558"/>
                  </a:lnTo>
                  <a:cubicBezTo>
                    <a:pt x="21210" y="13558"/>
                    <a:pt x="21600" y="16219"/>
                    <a:pt x="21600" y="16499"/>
                  </a:cubicBezTo>
                  <a:cubicBezTo>
                    <a:pt x="21600" y="16778"/>
                    <a:pt x="21600" y="20385"/>
                    <a:pt x="21600" y="20385"/>
                  </a:cubicBezTo>
                  <a:lnTo>
                    <a:pt x="21277" y="21600"/>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40" name="Shape 740"/>
            <p:cNvSpPr/>
            <p:nvPr/>
          </p:nvSpPr>
          <p:spPr>
            <a:xfrm>
              <a:off x="781558" y="94907"/>
              <a:ext cx="96994" cy="366551"/>
            </a:xfrm>
            <a:custGeom>
              <a:avLst/>
              <a:gdLst/>
              <a:ahLst/>
              <a:cxnLst>
                <a:cxn ang="0">
                  <a:pos x="wd2" y="hd2"/>
                </a:cxn>
                <a:cxn ang="5400000">
                  <a:pos x="wd2" y="hd2"/>
                </a:cxn>
                <a:cxn ang="10800000">
                  <a:pos x="wd2" y="hd2"/>
                </a:cxn>
                <a:cxn ang="16200000">
                  <a:pos x="wd2" y="hd2"/>
                </a:cxn>
              </a:cxnLst>
              <a:rect l="0" t="0" r="r" b="b"/>
              <a:pathLst>
                <a:path w="21600" h="21600" extrusionOk="0">
                  <a:moveTo>
                    <a:pt x="2314" y="0"/>
                  </a:moveTo>
                  <a:lnTo>
                    <a:pt x="12196" y="5397"/>
                  </a:lnTo>
                  <a:lnTo>
                    <a:pt x="16312" y="8504"/>
                  </a:lnTo>
                  <a:lnTo>
                    <a:pt x="21600" y="12014"/>
                  </a:lnTo>
                  <a:lnTo>
                    <a:pt x="21600" y="16014"/>
                  </a:lnTo>
                  <a:lnTo>
                    <a:pt x="16312" y="19523"/>
                  </a:lnTo>
                  <a:lnTo>
                    <a:pt x="11644" y="21600"/>
                  </a:lnTo>
                  <a:lnTo>
                    <a:pt x="9037" y="19813"/>
                  </a:lnTo>
                  <a:lnTo>
                    <a:pt x="14289" y="16002"/>
                  </a:lnTo>
                  <a:cubicBezTo>
                    <a:pt x="14289" y="16002"/>
                    <a:pt x="15171" y="13977"/>
                    <a:pt x="15171" y="13386"/>
                  </a:cubicBezTo>
                  <a:cubicBezTo>
                    <a:pt x="15171" y="12795"/>
                    <a:pt x="12563" y="11586"/>
                    <a:pt x="12563" y="10995"/>
                  </a:cubicBezTo>
                  <a:cubicBezTo>
                    <a:pt x="12563" y="10404"/>
                    <a:pt x="4958" y="10493"/>
                    <a:pt x="4958" y="8291"/>
                  </a:cubicBezTo>
                  <a:cubicBezTo>
                    <a:pt x="4958" y="6090"/>
                    <a:pt x="4079" y="4693"/>
                    <a:pt x="4079" y="4693"/>
                  </a:cubicBezTo>
                  <a:lnTo>
                    <a:pt x="0" y="1611"/>
                  </a:lnTo>
                  <a:lnTo>
                    <a:pt x="2314" y="0"/>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41" name="Shape 741"/>
            <p:cNvSpPr/>
            <p:nvPr/>
          </p:nvSpPr>
          <p:spPr>
            <a:xfrm>
              <a:off x="765409" y="297899"/>
              <a:ext cx="52453" cy="168419"/>
            </a:xfrm>
            <a:custGeom>
              <a:avLst/>
              <a:gdLst/>
              <a:ahLst/>
              <a:cxnLst>
                <a:cxn ang="0">
                  <a:pos x="wd2" y="hd2"/>
                </a:cxn>
                <a:cxn ang="5400000">
                  <a:pos x="wd2" y="hd2"/>
                </a:cxn>
                <a:cxn ang="10800000">
                  <a:pos x="wd2" y="hd2"/>
                </a:cxn>
                <a:cxn ang="16200000">
                  <a:pos x="wd2" y="hd2"/>
                </a:cxn>
              </a:cxnLst>
              <a:rect l="0" t="0" r="r" b="b"/>
              <a:pathLst>
                <a:path w="21600" h="21600" extrusionOk="0">
                  <a:moveTo>
                    <a:pt x="10928" y="655"/>
                  </a:moveTo>
                  <a:lnTo>
                    <a:pt x="21600" y="0"/>
                  </a:lnTo>
                  <a:lnTo>
                    <a:pt x="21600" y="6954"/>
                  </a:lnTo>
                  <a:lnTo>
                    <a:pt x="13997" y="21600"/>
                  </a:lnTo>
                  <a:lnTo>
                    <a:pt x="0" y="17851"/>
                  </a:lnTo>
                  <a:lnTo>
                    <a:pt x="1626" y="2821"/>
                  </a:lnTo>
                  <a:lnTo>
                    <a:pt x="5366" y="13251"/>
                  </a:lnTo>
                  <a:lnTo>
                    <a:pt x="11210" y="7225"/>
                  </a:lnTo>
                  <a:lnTo>
                    <a:pt x="10928" y="655"/>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42" name="Shape 742"/>
            <p:cNvSpPr/>
            <p:nvPr/>
          </p:nvSpPr>
          <p:spPr>
            <a:xfrm>
              <a:off x="660608" y="53878"/>
              <a:ext cx="61522" cy="235475"/>
            </a:xfrm>
            <a:custGeom>
              <a:avLst/>
              <a:gdLst/>
              <a:ahLst/>
              <a:cxnLst>
                <a:cxn ang="0">
                  <a:pos x="wd2" y="hd2"/>
                </a:cxn>
                <a:cxn ang="5400000">
                  <a:pos x="wd2" y="hd2"/>
                </a:cxn>
                <a:cxn ang="10800000">
                  <a:pos x="wd2" y="hd2"/>
                </a:cxn>
                <a:cxn ang="16200000">
                  <a:pos x="wd2" y="hd2"/>
                </a:cxn>
              </a:cxnLst>
              <a:rect l="0" t="0" r="r" b="b"/>
              <a:pathLst>
                <a:path w="21600" h="21600" extrusionOk="0">
                  <a:moveTo>
                    <a:pt x="4278" y="0"/>
                  </a:moveTo>
                  <a:lnTo>
                    <a:pt x="13893" y="7460"/>
                  </a:lnTo>
                  <a:lnTo>
                    <a:pt x="12501" y="12279"/>
                  </a:lnTo>
                  <a:lnTo>
                    <a:pt x="20266" y="14434"/>
                  </a:lnTo>
                  <a:lnTo>
                    <a:pt x="21600" y="21600"/>
                  </a:lnTo>
                  <a:lnTo>
                    <a:pt x="11412" y="17565"/>
                  </a:lnTo>
                  <a:lnTo>
                    <a:pt x="3075" y="12260"/>
                  </a:lnTo>
                  <a:lnTo>
                    <a:pt x="7243" y="7737"/>
                  </a:lnTo>
                  <a:lnTo>
                    <a:pt x="0" y="4974"/>
                  </a:lnTo>
                  <a:lnTo>
                    <a:pt x="4278" y="0"/>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43" name="Shape 743"/>
            <p:cNvSpPr/>
            <p:nvPr/>
          </p:nvSpPr>
          <p:spPr>
            <a:xfrm>
              <a:off x="546977" y="106528"/>
              <a:ext cx="186285" cy="332188"/>
            </a:xfrm>
            <a:custGeom>
              <a:avLst/>
              <a:gdLst/>
              <a:ahLst/>
              <a:cxnLst>
                <a:cxn ang="0">
                  <a:pos x="wd2" y="hd2"/>
                </a:cxn>
                <a:cxn ang="5400000">
                  <a:pos x="wd2" y="hd2"/>
                </a:cxn>
                <a:cxn ang="10800000">
                  <a:pos x="wd2" y="hd2"/>
                </a:cxn>
                <a:cxn ang="16200000">
                  <a:pos x="wd2" y="hd2"/>
                </a:cxn>
              </a:cxnLst>
              <a:rect l="0" t="0" r="r" b="b"/>
              <a:pathLst>
                <a:path w="21600" h="21600" extrusionOk="0">
                  <a:moveTo>
                    <a:pt x="5986" y="4859"/>
                  </a:moveTo>
                  <a:lnTo>
                    <a:pt x="6884" y="0"/>
                  </a:lnTo>
                  <a:lnTo>
                    <a:pt x="9755" y="5387"/>
                  </a:lnTo>
                  <a:lnTo>
                    <a:pt x="9295" y="10037"/>
                  </a:lnTo>
                  <a:lnTo>
                    <a:pt x="11895" y="12022"/>
                  </a:lnTo>
                  <a:lnTo>
                    <a:pt x="14136" y="8150"/>
                  </a:lnTo>
                  <a:lnTo>
                    <a:pt x="16394" y="11217"/>
                  </a:lnTo>
                  <a:lnTo>
                    <a:pt x="16394" y="14522"/>
                  </a:lnTo>
                  <a:lnTo>
                    <a:pt x="19361" y="14842"/>
                  </a:lnTo>
                  <a:lnTo>
                    <a:pt x="21600" y="14189"/>
                  </a:lnTo>
                  <a:lnTo>
                    <a:pt x="21600" y="18922"/>
                  </a:lnTo>
                  <a:lnTo>
                    <a:pt x="20666" y="21600"/>
                  </a:lnTo>
                  <a:lnTo>
                    <a:pt x="16571" y="19713"/>
                  </a:lnTo>
                  <a:lnTo>
                    <a:pt x="12764" y="15104"/>
                  </a:lnTo>
                  <a:lnTo>
                    <a:pt x="9032" y="12590"/>
                  </a:lnTo>
                  <a:lnTo>
                    <a:pt x="5856" y="8659"/>
                  </a:lnTo>
                  <a:lnTo>
                    <a:pt x="900" y="7451"/>
                  </a:lnTo>
                  <a:lnTo>
                    <a:pt x="0" y="3691"/>
                  </a:lnTo>
                  <a:lnTo>
                    <a:pt x="2564" y="1065"/>
                  </a:lnTo>
                  <a:lnTo>
                    <a:pt x="5986" y="4859"/>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44" name="Shape 744"/>
            <p:cNvSpPr/>
            <p:nvPr/>
          </p:nvSpPr>
          <p:spPr>
            <a:xfrm>
              <a:off x="559860" y="271258"/>
              <a:ext cx="86130" cy="2083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211" y="2479"/>
                  </a:lnTo>
                  <a:lnTo>
                    <a:pt x="17707" y="8610"/>
                  </a:lnTo>
                  <a:lnTo>
                    <a:pt x="21600" y="13835"/>
                  </a:lnTo>
                  <a:lnTo>
                    <a:pt x="15023" y="16821"/>
                  </a:lnTo>
                  <a:lnTo>
                    <a:pt x="7452" y="21600"/>
                  </a:lnTo>
                  <a:lnTo>
                    <a:pt x="7452" y="15979"/>
                  </a:lnTo>
                  <a:lnTo>
                    <a:pt x="11673" y="13231"/>
                  </a:lnTo>
                  <a:lnTo>
                    <a:pt x="10020" y="6302"/>
                  </a:lnTo>
                  <a:lnTo>
                    <a:pt x="2278" y="3865"/>
                  </a:lnTo>
                  <a:lnTo>
                    <a:pt x="0" y="0"/>
                  </a:lnTo>
                  <a:close/>
                </a:path>
              </a:pathLst>
            </a:custGeom>
            <a:solidFill>
              <a:schemeClr val="accent3"/>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45" name="Shape 745"/>
            <p:cNvSpPr/>
            <p:nvPr/>
          </p:nvSpPr>
          <p:spPr>
            <a:xfrm>
              <a:off x="989109" y="202415"/>
              <a:ext cx="64164" cy="183785"/>
            </a:xfrm>
            <a:custGeom>
              <a:avLst/>
              <a:gdLst/>
              <a:ahLst/>
              <a:cxnLst>
                <a:cxn ang="0">
                  <a:pos x="wd2" y="hd2"/>
                </a:cxn>
                <a:cxn ang="5400000">
                  <a:pos x="wd2" y="hd2"/>
                </a:cxn>
                <a:cxn ang="10800000">
                  <a:pos x="wd2" y="hd2"/>
                </a:cxn>
                <a:cxn ang="16200000">
                  <a:pos x="wd2" y="hd2"/>
                </a:cxn>
              </a:cxnLst>
              <a:rect l="0" t="0" r="r" b="b"/>
              <a:pathLst>
                <a:path w="21600" h="21600" extrusionOk="0">
                  <a:moveTo>
                    <a:pt x="16324" y="0"/>
                  </a:moveTo>
                  <a:lnTo>
                    <a:pt x="21600" y="9985"/>
                  </a:lnTo>
                  <a:lnTo>
                    <a:pt x="17603" y="21600"/>
                  </a:lnTo>
                  <a:lnTo>
                    <a:pt x="12277" y="12121"/>
                  </a:lnTo>
                  <a:lnTo>
                    <a:pt x="6056" y="20124"/>
                  </a:lnTo>
                  <a:lnTo>
                    <a:pt x="2168" y="16986"/>
                  </a:lnTo>
                  <a:lnTo>
                    <a:pt x="0" y="5371"/>
                  </a:lnTo>
                  <a:lnTo>
                    <a:pt x="7780" y="7554"/>
                  </a:lnTo>
                  <a:lnTo>
                    <a:pt x="16324"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46" name="Shape 746"/>
            <p:cNvSpPr/>
            <p:nvPr/>
          </p:nvSpPr>
          <p:spPr>
            <a:xfrm>
              <a:off x="990521" y="461745"/>
              <a:ext cx="34953" cy="68286"/>
            </a:xfrm>
            <a:custGeom>
              <a:avLst/>
              <a:gdLst/>
              <a:ahLst/>
              <a:cxnLst>
                <a:cxn ang="0">
                  <a:pos x="wd2" y="hd2"/>
                </a:cxn>
                <a:cxn ang="5400000">
                  <a:pos x="wd2" y="hd2"/>
                </a:cxn>
                <a:cxn ang="10800000">
                  <a:pos x="wd2" y="hd2"/>
                </a:cxn>
                <a:cxn ang="16200000">
                  <a:pos x="wd2" y="hd2"/>
                </a:cxn>
              </a:cxnLst>
              <a:rect l="0" t="0" r="r" b="b"/>
              <a:pathLst>
                <a:path w="17589" h="21600" extrusionOk="0">
                  <a:moveTo>
                    <a:pt x="5796" y="0"/>
                  </a:moveTo>
                  <a:cubicBezTo>
                    <a:pt x="5796" y="0"/>
                    <a:pt x="-4011" y="16745"/>
                    <a:pt x="1889" y="18362"/>
                  </a:cubicBezTo>
                  <a:cubicBezTo>
                    <a:pt x="7790" y="19978"/>
                    <a:pt x="13683" y="21600"/>
                    <a:pt x="13683" y="21600"/>
                  </a:cubicBezTo>
                  <a:lnTo>
                    <a:pt x="17589" y="10931"/>
                  </a:lnTo>
                  <a:lnTo>
                    <a:pt x="5796"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47" name="Shape 747"/>
            <p:cNvSpPr/>
            <p:nvPr/>
          </p:nvSpPr>
          <p:spPr>
            <a:xfrm>
              <a:off x="1131698" y="318452"/>
              <a:ext cx="75251" cy="149230"/>
            </a:xfrm>
            <a:custGeom>
              <a:avLst/>
              <a:gdLst/>
              <a:ahLst/>
              <a:cxnLst>
                <a:cxn ang="0">
                  <a:pos x="wd2" y="hd2"/>
                </a:cxn>
                <a:cxn ang="5400000">
                  <a:pos x="wd2" y="hd2"/>
                </a:cxn>
                <a:cxn ang="10800000">
                  <a:pos x="wd2" y="hd2"/>
                </a:cxn>
                <a:cxn ang="16200000">
                  <a:pos x="wd2" y="hd2"/>
                </a:cxn>
              </a:cxnLst>
              <a:rect l="0" t="0" r="r" b="b"/>
              <a:pathLst>
                <a:path w="21600" h="21600" extrusionOk="0">
                  <a:moveTo>
                    <a:pt x="0" y="1829"/>
                  </a:moveTo>
                  <a:lnTo>
                    <a:pt x="21600" y="21600"/>
                  </a:lnTo>
                  <a:lnTo>
                    <a:pt x="8346" y="0"/>
                  </a:lnTo>
                  <a:lnTo>
                    <a:pt x="0" y="1829"/>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48" name="Shape 748"/>
            <p:cNvSpPr/>
            <p:nvPr/>
          </p:nvSpPr>
          <p:spPr>
            <a:xfrm>
              <a:off x="1448697" y="713276"/>
              <a:ext cx="146344" cy="244425"/>
            </a:xfrm>
            <a:custGeom>
              <a:avLst/>
              <a:gdLst/>
              <a:ahLst/>
              <a:cxnLst>
                <a:cxn ang="0">
                  <a:pos x="wd2" y="hd2"/>
                </a:cxn>
                <a:cxn ang="5400000">
                  <a:pos x="wd2" y="hd2"/>
                </a:cxn>
                <a:cxn ang="10800000">
                  <a:pos x="wd2" y="hd2"/>
                </a:cxn>
                <a:cxn ang="16200000">
                  <a:pos x="wd2" y="hd2"/>
                </a:cxn>
              </a:cxnLst>
              <a:rect l="0" t="0" r="r" b="b"/>
              <a:pathLst>
                <a:path w="21600" h="21600" extrusionOk="0">
                  <a:moveTo>
                    <a:pt x="6013" y="3264"/>
                  </a:moveTo>
                  <a:lnTo>
                    <a:pt x="6013" y="0"/>
                  </a:lnTo>
                  <a:lnTo>
                    <a:pt x="0" y="0"/>
                  </a:lnTo>
                  <a:lnTo>
                    <a:pt x="0" y="7810"/>
                  </a:lnTo>
                  <a:lnTo>
                    <a:pt x="1168" y="13809"/>
                  </a:lnTo>
                  <a:lnTo>
                    <a:pt x="7525" y="18636"/>
                  </a:lnTo>
                  <a:lnTo>
                    <a:pt x="11302" y="21600"/>
                  </a:lnTo>
                  <a:lnTo>
                    <a:pt x="18336" y="20561"/>
                  </a:lnTo>
                  <a:lnTo>
                    <a:pt x="21015" y="18034"/>
                  </a:lnTo>
                  <a:lnTo>
                    <a:pt x="21600" y="12789"/>
                  </a:lnTo>
                  <a:lnTo>
                    <a:pt x="20042" y="7525"/>
                  </a:lnTo>
                  <a:lnTo>
                    <a:pt x="18312" y="14961"/>
                  </a:lnTo>
                  <a:lnTo>
                    <a:pt x="16754" y="17604"/>
                  </a:lnTo>
                  <a:lnTo>
                    <a:pt x="15587" y="10531"/>
                  </a:lnTo>
                  <a:lnTo>
                    <a:pt x="12734" y="7550"/>
                  </a:lnTo>
                  <a:lnTo>
                    <a:pt x="8086" y="11605"/>
                  </a:lnTo>
                  <a:lnTo>
                    <a:pt x="5967" y="9983"/>
                  </a:lnTo>
                  <a:lnTo>
                    <a:pt x="11543" y="3868"/>
                  </a:lnTo>
                  <a:lnTo>
                    <a:pt x="8498" y="1944"/>
                  </a:lnTo>
                  <a:lnTo>
                    <a:pt x="6013" y="3264"/>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49" name="Shape 749"/>
            <p:cNvSpPr/>
            <p:nvPr/>
          </p:nvSpPr>
          <p:spPr>
            <a:xfrm>
              <a:off x="1572139" y="718328"/>
              <a:ext cx="79525" cy="2218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80" y="7588"/>
                  </a:lnTo>
                  <a:lnTo>
                    <a:pt x="12856" y="15861"/>
                  </a:lnTo>
                  <a:lnTo>
                    <a:pt x="13888" y="21102"/>
                  </a:lnTo>
                  <a:lnTo>
                    <a:pt x="20524" y="21600"/>
                  </a:lnTo>
                  <a:cubicBezTo>
                    <a:pt x="20524" y="21600"/>
                    <a:pt x="21600" y="15450"/>
                    <a:pt x="21600" y="13993"/>
                  </a:cubicBezTo>
                  <a:cubicBezTo>
                    <a:pt x="21600" y="12536"/>
                    <a:pt x="21600" y="6404"/>
                    <a:pt x="21600" y="6404"/>
                  </a:cubicBezTo>
                  <a:lnTo>
                    <a:pt x="15150" y="3432"/>
                  </a:lnTo>
                  <a:lnTo>
                    <a:pt x="8829" y="2475"/>
                  </a:lnTo>
                  <a:lnTo>
                    <a:pt x="0"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750" name="Shape 750"/>
            <p:cNvSpPr/>
            <p:nvPr/>
          </p:nvSpPr>
          <p:spPr>
            <a:xfrm>
              <a:off x="1070163" y="238757"/>
              <a:ext cx="51355" cy="205356"/>
            </a:xfrm>
            <a:custGeom>
              <a:avLst/>
              <a:gdLst/>
              <a:ahLst/>
              <a:cxnLst>
                <a:cxn ang="0">
                  <a:pos x="wd2" y="hd2"/>
                </a:cxn>
                <a:cxn ang="5400000">
                  <a:pos x="wd2" y="hd2"/>
                </a:cxn>
                <a:cxn ang="10800000">
                  <a:pos x="wd2" y="hd2"/>
                </a:cxn>
                <a:cxn ang="16200000">
                  <a:pos x="wd2" y="hd2"/>
                </a:cxn>
              </a:cxnLst>
              <a:rect l="0" t="0" r="r" b="b"/>
              <a:pathLst>
                <a:path w="21600" h="21600" extrusionOk="0">
                  <a:moveTo>
                    <a:pt x="4994" y="0"/>
                  </a:moveTo>
                  <a:lnTo>
                    <a:pt x="0" y="15424"/>
                  </a:lnTo>
                  <a:lnTo>
                    <a:pt x="10769" y="16501"/>
                  </a:lnTo>
                  <a:lnTo>
                    <a:pt x="10144" y="21600"/>
                  </a:lnTo>
                  <a:lnTo>
                    <a:pt x="21600" y="20523"/>
                  </a:lnTo>
                  <a:lnTo>
                    <a:pt x="10925" y="9411"/>
                  </a:lnTo>
                  <a:lnTo>
                    <a:pt x="4994" y="0"/>
                  </a:lnTo>
                  <a:close/>
                </a:path>
              </a:pathLst>
            </a:custGeom>
            <a:solidFill>
              <a:schemeClr val="bg1">
                <a:lumMod val="95000"/>
                <a:alpha val="60000"/>
              </a:schemeClr>
            </a:solidFill>
            <a:ln w="25400" cap="flat">
              <a:solidFill>
                <a:srgbClr val="000000">
                  <a:alpha val="0"/>
                </a:srgbClr>
              </a:solidFill>
              <a:prstDash val="solid"/>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grpSp>
      <p:pic>
        <p:nvPicPr>
          <p:cNvPr id="762" name="Picture 76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PicPr/>
          <p:nvPr/>
        </p:nvPicPr>
        <p:blipFill>
          <a:blip r:embed="rId4">
            <a:extLst>
              <a:ext uri="{28A0092B-C50C-407E-A947-70E740481C1C}">
                <a14:useLocalDpi xmlns:a14="http://schemas.microsoft.com/office/drawing/2010/main" val="0"/>
              </a:ext>
            </a:extLst>
          </a:blip>
          <a:stretch>
            <a:fillRect/>
          </a:stretch>
        </p:blipFill>
        <p:spPr>
          <a:xfrm rot="10800000" flipH="1">
            <a:off x="6954956" y="1092541"/>
            <a:ext cx="717059" cy="500042"/>
          </a:xfrm>
          <a:prstGeom prst="rect">
            <a:avLst/>
          </a:prstGeom>
        </p:spPr>
      </p:pic>
      <p:sp>
        <p:nvSpPr>
          <p:cNvPr id="700" name="Shape 70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731496" y="3429001"/>
            <a:ext cx="10801353" cy="2"/>
          </a:xfrm>
          <a:prstGeom prst="line">
            <a:avLst/>
          </a:prstGeom>
          <a:ln w="25400">
            <a:solidFill>
              <a:schemeClr val="tx1">
                <a:lumMod val="50000"/>
                <a:lumOff val="50000"/>
              </a:schemeClr>
            </a:solidFill>
            <a:custDash>
              <a:ds d="200000" sp="200000"/>
            </a:custDash>
            <a:miter lim="400000"/>
          </a:ln>
        </p:spPr>
        <p:txBody>
          <a:bodyPr lIns="0" tIns="0" rIns="0" bIns="0" anchor="ctr"/>
          <a:lstStyle/>
          <a:p>
            <a:pPr marL="0" marR="0" lvl="0" indent="0" algn="l" defTabSz="228600" rtl="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1200" cap="none" spc="0" normalizeH="0" baseline="0" noProof="0">
              <a:ln>
                <a:noFill/>
              </a:ln>
              <a:solidFill>
                <a:srgbClr val="000000"/>
              </a:solidFill>
              <a:effectLst/>
              <a:uLnTx/>
              <a:uFillTx/>
              <a:latin typeface="Helvetica"/>
              <a:cs typeface="Helvetica"/>
              <a:sym typeface="Helvetica"/>
            </a:endParaRPr>
          </a:p>
        </p:txBody>
      </p:sp>
      <p:sp>
        <p:nvSpPr>
          <p:cNvPr id="701" name="Shape 70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731496" y="4870449"/>
            <a:ext cx="10801353" cy="1"/>
          </a:xfrm>
          <a:prstGeom prst="line">
            <a:avLst/>
          </a:prstGeom>
          <a:ln w="25400">
            <a:solidFill>
              <a:schemeClr val="tx1">
                <a:lumMod val="50000"/>
                <a:lumOff val="50000"/>
              </a:schemeClr>
            </a:solidFill>
            <a:custDash>
              <a:ds d="200000" sp="200000"/>
            </a:custDash>
            <a:miter lim="400000"/>
          </a:ln>
        </p:spPr>
        <p:txBody>
          <a:bodyPr lIns="0" tIns="0" rIns="0" bIns="0" anchor="ctr"/>
          <a:lstStyle/>
          <a:p>
            <a:pPr marL="0" marR="0" lvl="0" indent="0" algn="l" defTabSz="228600" rtl="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1200" cap="none" spc="0" normalizeH="0" baseline="0" noProof="0">
              <a:ln>
                <a:noFill/>
              </a:ln>
              <a:solidFill>
                <a:srgbClr val="000000"/>
              </a:solidFill>
              <a:effectLst/>
              <a:uLnTx/>
              <a:uFillTx/>
              <a:latin typeface="Helvetica"/>
              <a:cs typeface="Helvetica"/>
              <a:sym typeface="Helvetica"/>
            </a:endParaRPr>
          </a:p>
        </p:txBody>
      </p:sp>
      <p:sp>
        <p:nvSpPr>
          <p:cNvPr id="717" name="Shape 71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1157347" y="6350352"/>
            <a:ext cx="182742"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2400" b="1">
                <a:solidFill>
                  <a:srgbClr val="444444"/>
                </a:solidFill>
                <a:latin typeface="Open Sans"/>
                <a:ea typeface="Open Sans"/>
                <a:cs typeface="Open Sans"/>
                <a:sym typeface="Open Sans"/>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sz="900" b="0" i="0" u="none" strike="noStrike" kern="1200" cap="none" spc="0" normalizeH="0" baseline="0" noProof="0" dirty="0">
                <a:ln>
                  <a:noFill/>
                </a:ln>
                <a:solidFill>
                  <a:srgbClr val="000000">
                    <a:lumMod val="65000"/>
                    <a:lumOff val="35000"/>
                  </a:srgbClr>
                </a:solidFill>
                <a:effectLst/>
                <a:uLnTx/>
                <a:uFillTx/>
                <a:latin typeface="Open Sans"/>
                <a:ea typeface="Open Sans"/>
                <a:cs typeface="Open Sans"/>
                <a:sym typeface="Open Sans"/>
              </a:rPr>
              <a:t>21</a:t>
            </a:r>
          </a:p>
        </p:txBody>
      </p:sp>
      <p:sp>
        <p:nvSpPr>
          <p:cNvPr id="80" name="Shape 71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558761" y="1278999"/>
            <a:ext cx="3727302" cy="642740"/>
          </a:xfrm>
          <a:prstGeom prst="rect">
            <a:avLst/>
          </a:prstGeom>
          <a:noFill/>
          <a:extLst>
            <a:ext uri="{C572A759-6A51-4108-AA02-DFA0A04FC94B}">
              <ma14:wrappingTextBoxFlag xmlns="" xmlns:ma14="http://schemas.microsoft.com/office/mac/drawingml/2011/main" val="1"/>
            </a:ext>
          </a:extLst>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zh-CN" altLang="en-US" sz="4400" dirty="0">
                <a:solidFill>
                  <a:srgbClr val="65BADA"/>
                </a:solidFill>
                <a:latin typeface="Miriam"/>
                <a:ea typeface="思源黑体 CN Normal"/>
              </a:rPr>
              <a:t>未来发展趋势</a:t>
            </a:r>
            <a:r>
              <a:rPr kumimoji="0" sz="4400" b="0" i="0" u="none" strike="noStrike" kern="1200" cap="none" spc="0" normalizeH="0" baseline="0" noProof="0" dirty="0">
                <a:ln>
                  <a:noFill/>
                </a:ln>
                <a:solidFill>
                  <a:srgbClr val="65BADA"/>
                </a:solidFill>
                <a:effectLst/>
                <a:uLnTx/>
                <a:uFillTx/>
                <a:latin typeface="Miriam"/>
                <a:ea typeface="思源黑体 CN Normal"/>
                <a:cs typeface="+mn-cs"/>
              </a:rPr>
              <a:t> </a:t>
            </a:r>
          </a:p>
        </p:txBody>
      </p:sp>
      <p:sp>
        <p:nvSpPr>
          <p:cNvPr id="82" name="Shape 75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466850" y="2704759"/>
            <a:ext cx="2406650" cy="4515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0" marR="0" lvl="0" indent="0" algn="l" defTabSz="914400" rtl="0" eaLnBrk="1" fontAlgn="auto" latinLnBrk="0" hangingPunct="1">
              <a:lnSpc>
                <a:spcPct val="70000"/>
              </a:lnSpc>
              <a:spcBef>
                <a:spcPts val="0"/>
              </a:spcBef>
              <a:spcAft>
                <a:spcPts val="0"/>
              </a:spcAft>
              <a:buClrTx/>
              <a:buSzTx/>
              <a:buFontTx/>
              <a:buNone/>
              <a:tabLst/>
              <a:defRPr sz="1800"/>
            </a:pPr>
            <a:r>
              <a:rPr kumimoji="0" lang="zh-CN" altLang="en-US" sz="1800" b="1" i="0" u="none" strike="noStrike" kern="1200" cap="none" spc="0" normalizeH="0" baseline="0" noProof="0" dirty="0">
                <a:ln>
                  <a:noFill/>
                </a:ln>
                <a:solidFill>
                  <a:srgbClr val="768394">
                    <a:lumMod val="75000"/>
                  </a:srgbClr>
                </a:solidFill>
                <a:effectLst/>
                <a:uLnTx/>
                <a:uFillTx/>
                <a:latin typeface="+mj-ea"/>
                <a:ea typeface="+mj-ea"/>
                <a:cs typeface="Open Sans Light"/>
                <a:sym typeface="Open Sans Light"/>
              </a:rPr>
              <a:t>发展潜能</a:t>
            </a:r>
            <a:endParaRPr kumimoji="0" sz="1800" b="1" i="0" u="none" strike="noStrike" kern="1200" cap="none" spc="0" normalizeH="0" baseline="0" noProof="0" dirty="0">
              <a:ln>
                <a:noFill/>
              </a:ln>
              <a:solidFill>
                <a:srgbClr val="768394">
                  <a:lumMod val="75000"/>
                </a:srgbClr>
              </a:solidFill>
              <a:effectLst/>
              <a:uLnTx/>
              <a:uFillTx/>
              <a:latin typeface="+mj-ea"/>
              <a:ea typeface="+mj-ea"/>
              <a:cs typeface="Open Sans Light"/>
              <a:sym typeface="Open Sans Light"/>
            </a:endParaRPr>
          </a:p>
          <a:p>
            <a:pPr marL="0" marR="0" lvl="0" indent="0" algn="l" defTabSz="914400" rtl="0" eaLnBrk="1" fontAlgn="auto" latinLnBrk="0" hangingPunct="1">
              <a:lnSpc>
                <a:spcPct val="70000"/>
              </a:lnSpc>
              <a:spcBef>
                <a:spcPts val="0"/>
              </a:spcBef>
              <a:spcAft>
                <a:spcPts val="0"/>
              </a:spcAft>
              <a:buClrTx/>
              <a:buSzTx/>
              <a:buFontTx/>
              <a:buNone/>
              <a:tabLst/>
              <a:defRPr sz="1800"/>
            </a:pPr>
            <a:r>
              <a:rPr lang="en-US" dirty="0">
                <a:solidFill>
                  <a:srgbClr val="768394">
                    <a:lumMod val="75000"/>
                  </a:srgbClr>
                </a:solidFill>
                <a:latin typeface="+mj-ea"/>
                <a:ea typeface="+mj-ea"/>
                <a:cs typeface="Open Sans Light"/>
                <a:sym typeface="Open Sans Light"/>
              </a:rPr>
              <a:t>D</a:t>
            </a:r>
            <a:r>
              <a:rPr lang="en-US" altLang="zh-CN" dirty="0">
                <a:solidFill>
                  <a:srgbClr val="768394">
                    <a:lumMod val="75000"/>
                  </a:srgbClr>
                </a:solidFill>
                <a:latin typeface="+mj-ea"/>
                <a:ea typeface="+mj-ea"/>
                <a:cs typeface="Open Sans Light"/>
                <a:sym typeface="Open Sans Light"/>
              </a:rPr>
              <a:t>evelopment Potential</a:t>
            </a:r>
            <a:endParaRPr kumimoji="0" sz="1800" b="0" i="0" u="none" strike="noStrike" kern="1200" cap="none" spc="0" normalizeH="0" baseline="0" noProof="0" dirty="0">
              <a:ln>
                <a:noFill/>
              </a:ln>
              <a:solidFill>
                <a:srgbClr val="768394">
                  <a:lumMod val="75000"/>
                </a:srgbClr>
              </a:solidFill>
              <a:effectLst/>
              <a:uLnTx/>
              <a:uFillTx/>
              <a:latin typeface="+mj-ea"/>
              <a:ea typeface="+mj-ea"/>
              <a:cs typeface="Open Sans Light"/>
              <a:sym typeface="Open Sans Light"/>
            </a:endParaRPr>
          </a:p>
        </p:txBody>
      </p:sp>
      <p:sp>
        <p:nvSpPr>
          <p:cNvPr id="83" name="Shape 7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889000" y="2669703"/>
            <a:ext cx="307777" cy="4390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70000"/>
              </a:lnSpc>
              <a:defRPr sz="7200">
                <a:solidFill>
                  <a:srgbClr val="304A4B"/>
                </a:solidFill>
                <a:latin typeface="Open Sans Light"/>
                <a:ea typeface="Open Sans Light"/>
                <a:cs typeface="Open Sans Light"/>
                <a:sym typeface="Open Sans Light"/>
              </a:defRPr>
            </a:lvl1pPr>
          </a:lstStyle>
          <a:p>
            <a:pPr marL="0" marR="0" lvl="0" indent="0" algn="l" defTabSz="914400" rtl="0" eaLnBrk="1" fontAlgn="auto" latinLnBrk="0" hangingPunct="1">
              <a:lnSpc>
                <a:spcPct val="70000"/>
              </a:lnSpc>
              <a:spcBef>
                <a:spcPts val="0"/>
              </a:spcBef>
              <a:spcAft>
                <a:spcPts val="0"/>
              </a:spcAft>
              <a:buClrTx/>
              <a:buSzTx/>
              <a:buFontTx/>
              <a:buNone/>
              <a:tabLst/>
              <a:defRPr sz="1800">
                <a:solidFill>
                  <a:srgbClr val="000000"/>
                </a:solidFill>
              </a:defRPr>
            </a:pPr>
            <a:r>
              <a:rPr kumimoji="0" sz="3600" b="0" i="0" u="none" strike="noStrike" kern="1200" cap="none" spc="0" normalizeH="0" baseline="0" noProof="0" dirty="0">
                <a:ln>
                  <a:noFill/>
                </a:ln>
                <a:solidFill>
                  <a:srgbClr val="768394">
                    <a:lumMod val="75000"/>
                  </a:srgbClr>
                </a:solidFill>
                <a:effectLst/>
                <a:uLnTx/>
                <a:uFillTx/>
                <a:latin typeface="思源黑体 CN Regular"/>
                <a:ea typeface="Open Sans Light"/>
                <a:cs typeface="Open Sans Light"/>
                <a:sym typeface="Open Sans Light"/>
              </a:rPr>
              <a:t>1</a:t>
            </a:r>
          </a:p>
        </p:txBody>
      </p:sp>
      <p:sp>
        <p:nvSpPr>
          <p:cNvPr id="84" name="Shape 75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466850" y="3755684"/>
            <a:ext cx="1968500" cy="4515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0" marR="0" lvl="0" indent="0" algn="l" defTabSz="914400" rtl="0" eaLnBrk="1" fontAlgn="auto" latinLnBrk="0" hangingPunct="1">
              <a:lnSpc>
                <a:spcPct val="70000"/>
              </a:lnSpc>
              <a:spcBef>
                <a:spcPts val="0"/>
              </a:spcBef>
              <a:spcAft>
                <a:spcPts val="0"/>
              </a:spcAft>
              <a:buClrTx/>
              <a:buSzTx/>
              <a:buFontTx/>
              <a:buNone/>
              <a:tabLst/>
              <a:defRPr sz="1800"/>
            </a:pPr>
            <a:r>
              <a:rPr lang="zh-CN" altLang="en-US" b="1" dirty="0">
                <a:solidFill>
                  <a:srgbClr val="768394">
                    <a:lumMod val="75000"/>
                  </a:srgbClr>
                </a:solidFill>
                <a:latin typeface="+mj-ea"/>
                <a:ea typeface="+mj-ea"/>
                <a:cs typeface="Open Sans Light"/>
                <a:sym typeface="Open Sans Light"/>
              </a:rPr>
              <a:t>发展机遇</a:t>
            </a:r>
            <a:endParaRPr kumimoji="0" sz="1800" b="0" i="0" u="none" strike="noStrike" kern="1200" cap="none" spc="0" normalizeH="0" baseline="0" noProof="0" dirty="0">
              <a:ln>
                <a:noFill/>
              </a:ln>
              <a:solidFill>
                <a:srgbClr val="768394">
                  <a:lumMod val="75000"/>
                </a:srgbClr>
              </a:solidFill>
              <a:effectLst/>
              <a:uLnTx/>
              <a:uFillTx/>
              <a:latin typeface="+mj-ea"/>
              <a:ea typeface="+mj-ea"/>
              <a:cs typeface="Open Sans Light"/>
              <a:sym typeface="Open Sans Light"/>
            </a:endParaRPr>
          </a:p>
          <a:p>
            <a:pPr marL="0" marR="0" lvl="0" indent="0" algn="l" defTabSz="914400" rtl="0" eaLnBrk="1" fontAlgn="auto" latinLnBrk="0" hangingPunct="1">
              <a:lnSpc>
                <a:spcPct val="70000"/>
              </a:lnSpc>
              <a:spcBef>
                <a:spcPts val="0"/>
              </a:spcBef>
              <a:spcAft>
                <a:spcPts val="0"/>
              </a:spcAft>
              <a:buClrTx/>
              <a:buSzTx/>
              <a:buFontTx/>
              <a:buNone/>
              <a:tabLst/>
              <a:defRPr sz="1800"/>
            </a:pPr>
            <a:r>
              <a:rPr lang="en-US" dirty="0">
                <a:solidFill>
                  <a:srgbClr val="768394">
                    <a:lumMod val="75000"/>
                  </a:srgbClr>
                </a:solidFill>
                <a:latin typeface="+mj-ea"/>
                <a:ea typeface="+mj-ea"/>
                <a:cs typeface="Open Sans Light"/>
                <a:sym typeface="Open Sans Light"/>
              </a:rPr>
              <a:t>O</a:t>
            </a:r>
            <a:r>
              <a:rPr lang="en-US" altLang="zh-CN" dirty="0">
                <a:solidFill>
                  <a:srgbClr val="768394">
                    <a:lumMod val="75000"/>
                  </a:srgbClr>
                </a:solidFill>
                <a:latin typeface="+mj-ea"/>
                <a:ea typeface="+mj-ea"/>
                <a:cs typeface="Open Sans Light"/>
                <a:sym typeface="Open Sans Light"/>
              </a:rPr>
              <a:t>pportunity</a:t>
            </a:r>
            <a:endParaRPr kumimoji="0" sz="1800" b="0" i="0" u="none" strike="noStrike" kern="1200" cap="none" spc="0" normalizeH="0" baseline="0" noProof="0" dirty="0">
              <a:ln>
                <a:noFill/>
              </a:ln>
              <a:solidFill>
                <a:srgbClr val="768394">
                  <a:lumMod val="75000"/>
                </a:srgbClr>
              </a:solidFill>
              <a:effectLst/>
              <a:uLnTx/>
              <a:uFillTx/>
              <a:latin typeface="+mj-ea"/>
              <a:ea typeface="+mj-ea"/>
              <a:cs typeface="Open Sans Light"/>
              <a:sym typeface="Open Sans Light"/>
            </a:endParaRPr>
          </a:p>
        </p:txBody>
      </p:sp>
      <p:sp>
        <p:nvSpPr>
          <p:cNvPr id="85" name="Shape 75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889000" y="3761903"/>
            <a:ext cx="307777" cy="4390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70000"/>
              </a:lnSpc>
              <a:defRPr sz="7200">
                <a:solidFill>
                  <a:srgbClr val="304A4B"/>
                </a:solidFill>
                <a:latin typeface="Open Sans Light"/>
                <a:ea typeface="Open Sans Light"/>
                <a:cs typeface="Open Sans Light"/>
                <a:sym typeface="Open Sans Light"/>
              </a:defRPr>
            </a:lvl1pPr>
          </a:lstStyle>
          <a:p>
            <a:pPr marL="0" marR="0" lvl="0" indent="0" algn="l" defTabSz="914400" rtl="0" eaLnBrk="1" fontAlgn="auto" latinLnBrk="0" hangingPunct="1">
              <a:lnSpc>
                <a:spcPct val="70000"/>
              </a:lnSpc>
              <a:spcBef>
                <a:spcPts val="0"/>
              </a:spcBef>
              <a:spcAft>
                <a:spcPts val="0"/>
              </a:spcAft>
              <a:buClrTx/>
              <a:buSzTx/>
              <a:buFontTx/>
              <a:buNone/>
              <a:tabLst/>
              <a:defRPr sz="1800">
                <a:solidFill>
                  <a:srgbClr val="000000"/>
                </a:solidFill>
              </a:defRPr>
            </a:pPr>
            <a:r>
              <a:rPr kumimoji="0" sz="3600" b="0" i="0" u="none" strike="noStrike" kern="1200" cap="none" spc="0" normalizeH="0" baseline="0" noProof="0" dirty="0">
                <a:ln>
                  <a:noFill/>
                </a:ln>
                <a:solidFill>
                  <a:srgbClr val="768394">
                    <a:lumMod val="75000"/>
                  </a:srgbClr>
                </a:solidFill>
                <a:effectLst/>
                <a:uLnTx/>
                <a:uFillTx/>
                <a:latin typeface="思源黑体 CN Regular"/>
                <a:ea typeface="Open Sans Light"/>
                <a:cs typeface="Open Sans Light"/>
                <a:sym typeface="Open Sans Light"/>
              </a:rPr>
              <a:t>2</a:t>
            </a:r>
          </a:p>
        </p:txBody>
      </p:sp>
      <p:sp>
        <p:nvSpPr>
          <p:cNvPr id="86" name="Shape 75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1466850" y="5120933"/>
            <a:ext cx="2406650" cy="45153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marL="0" marR="0" lvl="0" indent="0" algn="l" defTabSz="914400" rtl="0" eaLnBrk="1" fontAlgn="auto" latinLnBrk="0" hangingPunct="1">
              <a:lnSpc>
                <a:spcPct val="70000"/>
              </a:lnSpc>
              <a:spcBef>
                <a:spcPts val="0"/>
              </a:spcBef>
              <a:spcAft>
                <a:spcPts val="0"/>
              </a:spcAft>
              <a:buClrTx/>
              <a:buSzTx/>
              <a:buFontTx/>
              <a:buNone/>
              <a:tabLst/>
              <a:defRPr sz="1800"/>
            </a:pPr>
            <a:r>
              <a:rPr kumimoji="0" lang="zh-CN" altLang="en-US" sz="1800" b="1" i="0" u="none" strike="noStrike" kern="1200" cap="none" spc="0" normalizeH="0" baseline="0" noProof="0" dirty="0">
                <a:ln>
                  <a:noFill/>
                </a:ln>
                <a:solidFill>
                  <a:srgbClr val="768394">
                    <a:lumMod val="75000"/>
                  </a:srgbClr>
                </a:solidFill>
                <a:effectLst/>
                <a:uLnTx/>
                <a:uFillTx/>
                <a:latin typeface="+mj-ea"/>
                <a:ea typeface="+mj-ea"/>
                <a:cs typeface="Open Sans Light"/>
                <a:sym typeface="Open Sans Light"/>
              </a:rPr>
              <a:t>发展瓶颈</a:t>
            </a:r>
            <a:endParaRPr kumimoji="0" sz="1800" b="0" i="0" u="none" strike="noStrike" kern="1200" cap="none" spc="0" normalizeH="0" baseline="0" noProof="0" dirty="0">
              <a:ln>
                <a:noFill/>
              </a:ln>
              <a:solidFill>
                <a:srgbClr val="768394">
                  <a:lumMod val="75000"/>
                </a:srgbClr>
              </a:solidFill>
              <a:effectLst/>
              <a:uLnTx/>
              <a:uFillTx/>
              <a:latin typeface="+mj-ea"/>
              <a:ea typeface="+mj-ea"/>
              <a:cs typeface="Open Sans Light"/>
              <a:sym typeface="Open Sans Light"/>
            </a:endParaRPr>
          </a:p>
          <a:p>
            <a:pPr marL="0" marR="0" lvl="0" indent="0" algn="l" defTabSz="914400" rtl="0" eaLnBrk="1" fontAlgn="auto" latinLnBrk="0" hangingPunct="1">
              <a:lnSpc>
                <a:spcPct val="70000"/>
              </a:lnSpc>
              <a:spcBef>
                <a:spcPts val="0"/>
              </a:spcBef>
              <a:spcAft>
                <a:spcPts val="0"/>
              </a:spcAft>
              <a:buClrTx/>
              <a:buSzTx/>
              <a:buFontTx/>
              <a:buNone/>
              <a:tabLst/>
              <a:defRPr sz="1800"/>
            </a:pPr>
            <a:r>
              <a:rPr lang="en-US" dirty="0">
                <a:solidFill>
                  <a:srgbClr val="768394">
                    <a:lumMod val="75000"/>
                  </a:srgbClr>
                </a:solidFill>
                <a:latin typeface="+mj-ea"/>
                <a:ea typeface="+mj-ea"/>
                <a:cs typeface="Open Sans Light"/>
                <a:sym typeface="Open Sans Light"/>
              </a:rPr>
              <a:t>D</a:t>
            </a:r>
            <a:r>
              <a:rPr lang="en-US" altLang="zh-CN" dirty="0">
                <a:solidFill>
                  <a:srgbClr val="768394">
                    <a:lumMod val="75000"/>
                  </a:srgbClr>
                </a:solidFill>
                <a:latin typeface="+mj-ea"/>
                <a:ea typeface="+mj-ea"/>
                <a:cs typeface="Open Sans Light"/>
                <a:sym typeface="Open Sans Light"/>
              </a:rPr>
              <a:t>evelopment Bottleneck</a:t>
            </a:r>
            <a:endParaRPr kumimoji="0" sz="1800" b="0" i="0" u="none" strike="noStrike" kern="1200" cap="none" spc="0" normalizeH="0" baseline="0" noProof="0" dirty="0">
              <a:ln>
                <a:noFill/>
              </a:ln>
              <a:solidFill>
                <a:srgbClr val="768394">
                  <a:lumMod val="75000"/>
                </a:srgbClr>
              </a:solidFill>
              <a:effectLst/>
              <a:uLnTx/>
              <a:uFillTx/>
              <a:latin typeface="+mj-ea"/>
              <a:ea typeface="+mj-ea"/>
              <a:cs typeface="Open Sans Light"/>
              <a:sym typeface="Open Sans Light"/>
            </a:endParaRPr>
          </a:p>
        </p:txBody>
      </p:sp>
      <p:sp>
        <p:nvSpPr>
          <p:cNvPr id="87" name="Shape 75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889000" y="5127152"/>
            <a:ext cx="307777" cy="4390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70000"/>
              </a:lnSpc>
              <a:defRPr sz="7200">
                <a:solidFill>
                  <a:srgbClr val="304A4B"/>
                </a:solidFill>
                <a:latin typeface="Open Sans Light"/>
                <a:ea typeface="Open Sans Light"/>
                <a:cs typeface="Open Sans Light"/>
                <a:sym typeface="Open Sans Light"/>
              </a:defRPr>
            </a:lvl1pPr>
          </a:lstStyle>
          <a:p>
            <a:pPr marL="0" marR="0" lvl="0" indent="0" algn="l" defTabSz="914400" rtl="0" eaLnBrk="1" fontAlgn="auto" latinLnBrk="0" hangingPunct="1">
              <a:lnSpc>
                <a:spcPct val="70000"/>
              </a:lnSpc>
              <a:spcBef>
                <a:spcPts val="0"/>
              </a:spcBef>
              <a:spcAft>
                <a:spcPts val="0"/>
              </a:spcAft>
              <a:buClrTx/>
              <a:buSzTx/>
              <a:buFontTx/>
              <a:buNone/>
              <a:tabLst/>
              <a:defRPr sz="1800">
                <a:solidFill>
                  <a:srgbClr val="000000"/>
                </a:solidFill>
              </a:defRPr>
            </a:pPr>
            <a:r>
              <a:rPr kumimoji="0" sz="3600" b="0" i="0" u="none" strike="noStrike" kern="1200" cap="none" spc="0" normalizeH="0" baseline="0" noProof="0" dirty="0">
                <a:ln>
                  <a:noFill/>
                </a:ln>
                <a:solidFill>
                  <a:srgbClr val="768394">
                    <a:lumMod val="75000"/>
                  </a:srgbClr>
                </a:solidFill>
                <a:effectLst/>
                <a:uLnTx/>
                <a:uFillTx/>
                <a:latin typeface="思源黑体 CN Regular"/>
                <a:ea typeface="Open Sans Light"/>
                <a:cs typeface="Open Sans Light"/>
                <a:sym typeface="Open Sans Light"/>
              </a:rPr>
              <a:t>3</a:t>
            </a:r>
          </a:p>
        </p:txBody>
      </p:sp>
      <p:sp>
        <p:nvSpPr>
          <p:cNvPr id="88" name="Shape 76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p:nvPr/>
        </p:nvSpPr>
        <p:spPr>
          <a:xfrm>
            <a:off x="7816850" y="683520"/>
            <a:ext cx="2552700" cy="112851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l">
              <a:defRPr sz="2100" b="1">
                <a:solidFill>
                  <a:srgbClr val="444444"/>
                </a:solidFill>
                <a:latin typeface="Open Sans Light"/>
                <a:ea typeface="Open Sans Light"/>
                <a:cs typeface="Open Sans Light"/>
                <a:sym typeface="Open Sans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lang="zh-CN" altLang="en-US" sz="1400" b="0" i="0" dirty="0">
                <a:solidFill>
                  <a:srgbClr val="24292F"/>
                </a:solidFill>
                <a:effectLst/>
                <a:latin typeface="-apple-system"/>
              </a:rPr>
              <a:t>         </a:t>
            </a:r>
            <a:r>
              <a:rPr lang="zh-CN" altLang="en-US" sz="1400" b="0" i="0" dirty="0">
                <a:solidFill>
                  <a:srgbClr val="24292F"/>
                </a:solidFill>
                <a:effectLst/>
                <a:latin typeface="+mn-ea"/>
                <a:ea typeface="+mn-ea"/>
              </a:rPr>
              <a:t>集成电路产业在过去的二十年中呈现出较为稳健的增长态势。尤其是随着智能手机、云计算等新兴技术的兴起，集成电路产业迎来了一波新的增长周期。</a:t>
            </a:r>
            <a:endParaRPr kumimoji="0" sz="1400" b="0" i="0" u="none" strike="noStrike" kern="1200" cap="none" spc="0" normalizeH="0" baseline="0" noProof="0" dirty="0">
              <a:ln>
                <a:noFill/>
              </a:ln>
              <a:solidFill>
                <a:srgbClr val="768394"/>
              </a:solidFill>
              <a:effectLst/>
              <a:uLnTx/>
              <a:uFillTx/>
              <a:latin typeface="+mn-ea"/>
              <a:ea typeface="+mn-ea"/>
              <a:sym typeface="Open Sans Light"/>
            </a:endParaRPr>
          </a:p>
        </p:txBody>
      </p:sp>
      <p:sp>
        <p:nvSpPr>
          <p:cNvPr id="89" name="Rectangle 1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a:spLocks noChangeArrowheads="1"/>
          </p:cNvSpPr>
          <p:nvPr/>
        </p:nvSpPr>
        <p:spPr bwMode="auto">
          <a:xfrm>
            <a:off x="8804950" y="2449850"/>
            <a:ext cx="2767458" cy="9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lang="zh-CN" altLang="en-US" sz="1100" b="0" i="0" dirty="0">
                <a:solidFill>
                  <a:srgbClr val="24292F"/>
                </a:solidFill>
                <a:effectLst/>
                <a:latin typeface="-apple-system"/>
              </a:rPr>
              <a:t>        </a:t>
            </a:r>
            <a:r>
              <a:rPr lang="zh-CN" altLang="en-US" sz="1100" b="0" i="0" dirty="0">
                <a:solidFill>
                  <a:srgbClr val="24292F"/>
                </a:solidFill>
                <a:effectLst/>
                <a:latin typeface="+mn-ea"/>
              </a:rPr>
              <a:t>人工智能的快速发展需要更强大的计算能力支持；物联网的普及也将促进集成电路市场的发展；</a:t>
            </a:r>
            <a:r>
              <a:rPr lang="en-US" altLang="zh-CN" sz="1100" b="0" i="0" dirty="0">
                <a:solidFill>
                  <a:srgbClr val="24292F"/>
                </a:solidFill>
                <a:effectLst/>
                <a:latin typeface="+mn-ea"/>
              </a:rPr>
              <a:t>5G</a:t>
            </a:r>
            <a:r>
              <a:rPr lang="zh-CN" altLang="en-US" sz="1100" b="0" i="0" dirty="0">
                <a:solidFill>
                  <a:srgbClr val="24292F"/>
                </a:solidFill>
                <a:effectLst/>
                <a:latin typeface="+mn-ea"/>
              </a:rPr>
              <a:t>网络的商用也将带动集成电路市场的增长</a:t>
            </a:r>
            <a:endParaRPr kumimoji="0" lang="en-US" altLang="zh-CN" sz="1100" b="0" i="0" u="none" strike="noStrike" kern="1200" cap="none" spc="0" normalizeH="0" baseline="0" noProof="0" dirty="0">
              <a:ln>
                <a:noFill/>
              </a:ln>
              <a:solidFill>
                <a:srgbClr val="768394">
                  <a:lumMod val="75000"/>
                </a:srgbClr>
              </a:solidFill>
              <a:effectLst/>
              <a:uLnTx/>
              <a:uFillTx/>
              <a:latin typeface="+mn-ea"/>
              <a:cs typeface="+mn-ea"/>
              <a:sym typeface="+mn-lt"/>
            </a:endParaRPr>
          </a:p>
        </p:txBody>
      </p:sp>
      <p:sp>
        <p:nvSpPr>
          <p:cNvPr id="90" name="Rectangle 1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a:spLocks noChangeArrowheads="1"/>
          </p:cNvSpPr>
          <p:nvPr/>
        </p:nvSpPr>
        <p:spPr bwMode="auto">
          <a:xfrm>
            <a:off x="7449763" y="3674627"/>
            <a:ext cx="4468260" cy="9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lang="zh-CN" altLang="en-US" sz="1100" b="0" i="0" dirty="0">
                <a:solidFill>
                  <a:srgbClr val="24292F"/>
                </a:solidFill>
                <a:effectLst/>
                <a:latin typeface="+mn-ea"/>
              </a:rPr>
              <a:t>        技术创新带来的机遇。未来集成电路市场将迎来更为复杂和多样化的应用需求，这就需要集成电路企业不断地进行技术创新和研发，以满足市场的需求。例如，新型存储器、</a:t>
            </a:r>
            <a:r>
              <a:rPr lang="en-US" altLang="zh-CN" sz="1100" b="0" i="0" dirty="0">
                <a:solidFill>
                  <a:srgbClr val="24292F"/>
                </a:solidFill>
                <a:effectLst/>
                <a:latin typeface="+mn-ea"/>
              </a:rPr>
              <a:t>3D</a:t>
            </a:r>
            <a:r>
              <a:rPr lang="zh-CN" altLang="en-US" sz="1100" b="0" i="0" dirty="0">
                <a:solidFill>
                  <a:srgbClr val="24292F"/>
                </a:solidFill>
                <a:effectLst/>
                <a:latin typeface="+mn-ea"/>
              </a:rPr>
              <a:t>打印、芯片级射频（</a:t>
            </a:r>
            <a:r>
              <a:rPr lang="en-US" altLang="zh-CN" sz="1100" b="0" i="0" dirty="0">
                <a:solidFill>
                  <a:srgbClr val="24292F"/>
                </a:solidFill>
                <a:effectLst/>
                <a:latin typeface="+mn-ea"/>
              </a:rPr>
              <a:t>RF</a:t>
            </a:r>
            <a:r>
              <a:rPr lang="zh-CN" altLang="en-US" sz="1100" b="0" i="0" dirty="0">
                <a:solidFill>
                  <a:srgbClr val="24292F"/>
                </a:solidFill>
                <a:effectLst/>
                <a:latin typeface="+mn-ea"/>
              </a:rPr>
              <a:t>）等技术的出现，将进一步推动集成电路市场的发展。</a:t>
            </a:r>
            <a:endParaRPr kumimoji="0" lang="en-US" altLang="zh-CN" sz="1100" b="0" i="0" u="none" strike="noStrike" kern="1200" cap="none" spc="0" normalizeH="0" baseline="0" noProof="0" dirty="0">
              <a:ln>
                <a:noFill/>
              </a:ln>
              <a:solidFill>
                <a:srgbClr val="768394">
                  <a:lumMod val="75000"/>
                </a:srgbClr>
              </a:solidFill>
              <a:effectLst/>
              <a:uLnTx/>
              <a:uFillTx/>
              <a:latin typeface="+mn-ea"/>
              <a:cs typeface="+mn-ea"/>
              <a:sym typeface="+mn-lt"/>
            </a:endParaRPr>
          </a:p>
        </p:txBody>
      </p:sp>
      <p:sp>
        <p:nvSpPr>
          <p:cNvPr id="91" name="Rectangle 1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a:spLocks noChangeArrowheads="1"/>
          </p:cNvSpPr>
          <p:nvPr/>
        </p:nvSpPr>
        <p:spPr bwMode="auto">
          <a:xfrm>
            <a:off x="6608597" y="5491275"/>
            <a:ext cx="5388051" cy="9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lang="zh-CN" altLang="en-US" sz="1100" b="0" i="0" dirty="0">
                <a:solidFill>
                  <a:srgbClr val="24292F"/>
                </a:solidFill>
                <a:effectLst/>
                <a:latin typeface="-apple-system"/>
              </a:rPr>
              <a:t>        其次，市场需求瓶颈。集成电路市场的发展需要与各种应用领域相结合，而不同应用领域之间存在巨大的差异，例如移动通信、物联网、人工智能等领域的需求差异很大。因此，在满足不同市场需求的同时，集成电路企业需要做出巨大的投资和研发，并且要承担较高的技术风险。</a:t>
            </a:r>
            <a:endParaRPr kumimoji="0" lang="en-US" altLang="zh-CN" sz="1100" b="0" i="0" u="none" strike="noStrike" kern="1200" cap="none" spc="0" normalizeH="0" baseline="0" noProof="0" dirty="0">
              <a:ln>
                <a:noFill/>
              </a:ln>
              <a:solidFill>
                <a:srgbClr val="768394">
                  <a:lumMod val="75000"/>
                </a:srgbClr>
              </a:solidFill>
              <a:effectLst/>
              <a:uLnTx/>
              <a:uFillTx/>
              <a:latin typeface="华文细黑" panose="02010600040101010101" pitchFamily="2" charset="-122"/>
              <a:ea typeface="华文细黑" panose="02010600040101010101" pitchFamily="2" charset="-122"/>
              <a:cs typeface="+mn-ea"/>
              <a:sym typeface="+mn-lt"/>
            </a:endParaRPr>
          </a:p>
        </p:txBody>
      </p:sp>
      <p:sp>
        <p:nvSpPr>
          <p:cNvPr id="2" name="e7d195523061f1c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hidden="1"/>
          <p:cNvSpPr txBox="1"/>
          <p:nvPr/>
        </p:nvSpPr>
        <p:spPr>
          <a:xfrm>
            <a:off x="-355600" y="1803400"/>
            <a:ext cx="329642"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srgbClr val="000000"/>
                </a:solidFill>
                <a:effectLst/>
                <a:uLnTx/>
                <a:uFillTx/>
                <a:latin typeface="思源黑体 CN Regular"/>
                <a:ea typeface="思源黑体 CN Normal"/>
                <a:cs typeface="+mn-cs"/>
              </a:rPr>
              <a:t>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a:t>
            </a:r>
            <a:endParaRPr kumimoji="0" lang="zh-CN" altLang="en-US" sz="100" b="0" i="0" u="none" strike="noStrike" kern="1200" cap="none" spc="0" normalizeH="0" baseline="0" noProof="0">
              <a:ln>
                <a:noFill/>
              </a:ln>
              <a:solidFill>
                <a:srgbClr val="000000"/>
              </a:solidFill>
              <a:effectLst/>
              <a:uLnTx/>
              <a:uFillTx/>
              <a:latin typeface="思源黑体 CN Regular"/>
              <a:ea typeface="思源黑体 CN Normal"/>
              <a:cs typeface="+mn-cs"/>
            </a:endParaRPr>
          </a:p>
        </p:txBody>
      </p:sp>
      <p:sp>
        <p:nvSpPr>
          <p:cNvPr id="9" name="Rectangle: Rounded Corners 71">
            <a:extLst>
              <a:ext uri="{FF2B5EF4-FFF2-40B4-BE49-F238E27FC236}">
                <a16:creationId xmlns:a16="http://schemas.microsoft.com/office/drawing/2014/main" id="{59388E42-95AF-41F5-1CAE-B8DE2341D1D6}"/>
              </a:ext>
            </a:extLst>
          </p:cNvPr>
          <p:cNvSpPr/>
          <p:nvPr/>
        </p:nvSpPr>
        <p:spPr>
          <a:xfrm>
            <a:off x="1103430" y="534688"/>
            <a:ext cx="2703110" cy="547070"/>
          </a:xfrm>
          <a:prstGeom prst="roundRect">
            <a:avLst>
              <a:gd name="adj" fmla="val 50000"/>
            </a:avLst>
          </a:prstGeom>
          <a:gradFill>
            <a:gsLst>
              <a:gs pos="0">
                <a:srgbClr val="CC493A"/>
              </a:gs>
              <a:gs pos="100000">
                <a:srgbClr val="EA614C"/>
              </a:gs>
            </a:gsLst>
            <a:lin ang="0" scaled="1"/>
          </a:gradFill>
          <a:ln w="12700" cap="flat" cmpd="sng" algn="ctr">
            <a:noFill/>
            <a:prstDash val="solid"/>
            <a:miter lim="800000"/>
          </a:ln>
          <a:effectLst>
            <a:outerShdw blurRad="1270000" sx="90000" sy="90000" algn="ctr" rotWithShape="0">
              <a:srgbClr val="FFFFFF">
                <a:lumMod val="75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10" name="Oval 72">
            <a:extLst>
              <a:ext uri="{FF2B5EF4-FFF2-40B4-BE49-F238E27FC236}">
                <a16:creationId xmlns:a16="http://schemas.microsoft.com/office/drawing/2014/main" id="{BB327DE5-6B28-CBC8-BAF0-902910759419}"/>
              </a:ext>
            </a:extLst>
          </p:cNvPr>
          <p:cNvSpPr/>
          <p:nvPr/>
        </p:nvSpPr>
        <p:spPr>
          <a:xfrm>
            <a:off x="553148" y="679688"/>
            <a:ext cx="260998" cy="260996"/>
          </a:xfrm>
          <a:prstGeom prst="ellipse">
            <a:avLst/>
          </a:prstGeom>
          <a:gradFill>
            <a:gsLst>
              <a:gs pos="0">
                <a:srgbClr val="CC493A"/>
              </a:gs>
              <a:gs pos="100000">
                <a:srgbClr val="EA614C"/>
              </a:gs>
            </a:gsLst>
            <a:lin ang="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11" name="文本框 49">
            <a:extLst>
              <a:ext uri="{FF2B5EF4-FFF2-40B4-BE49-F238E27FC236}">
                <a16:creationId xmlns:a16="http://schemas.microsoft.com/office/drawing/2014/main" id="{DD9F8648-5A2C-FA81-7643-42A410C3099B}"/>
              </a:ext>
            </a:extLst>
          </p:cNvPr>
          <p:cNvSpPr txBox="1"/>
          <p:nvPr/>
        </p:nvSpPr>
        <p:spPr>
          <a:xfrm>
            <a:off x="1243267" y="621035"/>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rgbClr val="FFFFFF"/>
                </a:solidFill>
                <a:latin typeface="思源黑体" panose="020B0500000000000000" pitchFamily="34" charset="-122"/>
                <a:ea typeface="思源黑体" panose="020B0500000000000000" pitchFamily="34" charset="-122"/>
                <a:cs typeface="+mn-ea"/>
                <a:sym typeface="+mn-lt"/>
              </a:rPr>
              <a:t>集成电路市场概况</a:t>
            </a:r>
          </a:p>
        </p:txBody>
      </p:sp>
      <p:sp>
        <p:nvSpPr>
          <p:cNvPr id="4" name="Freeform: Shape 3">
            <a:extLst>
              <a:ext uri="{FF2B5EF4-FFF2-40B4-BE49-F238E27FC236}">
                <a16:creationId xmlns:a16="http://schemas.microsoft.com/office/drawing/2014/main" id="{C38D924C-B988-5CB1-B625-2784EA07692F}"/>
              </a:ext>
            </a:extLst>
          </p:cNvPr>
          <p:cNvSpPr/>
          <p:nvPr/>
        </p:nvSpPr>
        <p:spPr>
          <a:xfrm rot="16200000" flipH="1">
            <a:off x="10517651" y="5167490"/>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rgbClr val="CC493A">
                  <a:alpha val="9000"/>
                </a:srgbClr>
              </a:gs>
              <a:gs pos="100000">
                <a:srgbClr val="EA614C">
                  <a:alpha val="47000"/>
                </a:srgbClr>
              </a:gs>
            </a:gsLst>
            <a:lin ang="27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pic>
        <p:nvPicPr>
          <p:cNvPr id="5" name="图片 4">
            <a:extLst>
              <a:ext uri="{FF2B5EF4-FFF2-40B4-BE49-F238E27FC236}">
                <a16:creationId xmlns:a16="http://schemas.microsoft.com/office/drawing/2014/main" id="{3778956B-01B8-08B7-6FAD-8B773BCE45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3" name="Rectangle 1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2793F916-CEF5-34CD-C9C4-48FE2FB97B0E}"/>
              </a:ext>
            </a:extLst>
          </p:cNvPr>
          <p:cNvSpPr>
            <a:spLocks noChangeArrowheads="1"/>
          </p:cNvSpPr>
          <p:nvPr/>
        </p:nvSpPr>
        <p:spPr bwMode="auto">
          <a:xfrm>
            <a:off x="597336" y="5578854"/>
            <a:ext cx="538805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lang="zh-CN" altLang="en-US" sz="1100" b="0" i="0" dirty="0">
                <a:solidFill>
                  <a:srgbClr val="24292F"/>
                </a:solidFill>
                <a:effectLst/>
                <a:latin typeface="-apple-system"/>
              </a:rPr>
              <a:t>        制造技术瓶颈。随着集成度的不断提高，芯片工艺也越来越复杂和精细，制造成本逐渐上升，这使得一些小型企业或新兴企业无法进入市场。此外，还存在一些技术难题，如密集布线、多层互连、热管理等问题，这些问题限制了芯片性能的提高和生产效率的提升。</a:t>
            </a:r>
            <a:endParaRPr lang="en-US" altLang="zh-CN" sz="1100" b="0" i="0" dirty="0">
              <a:solidFill>
                <a:srgbClr val="24292F"/>
              </a:solidFill>
              <a:effectLst/>
              <a:latin typeface="-apple-system"/>
            </a:endParaRPr>
          </a:p>
        </p:txBody>
      </p:sp>
    </p:spTree>
    <p:extLst>
      <p:ext uri="{BB962C8B-B14F-4D97-AF65-F5344CB8AC3E}">
        <p14:creationId xmlns:p14="http://schemas.microsoft.com/office/powerpoint/2010/main" val="5004449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 name="Freeform: Shape 3"/>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 name="Oval 3"/>
          <p:cNvSpPr/>
          <p:nvPr/>
        </p:nvSpPr>
        <p:spPr>
          <a:xfrm>
            <a:off x="6096000" y="1411207"/>
            <a:ext cx="4141694" cy="4141694"/>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500000000000000" pitchFamily="34" charset="-122"/>
              <a:ea typeface="思源黑体" panose="020B0500000000000000" pitchFamily="34" charset="-122"/>
            </a:endParaRPr>
          </a:p>
        </p:txBody>
      </p:sp>
      <p:sp>
        <p:nvSpPr>
          <p:cNvPr id="6" name="文本框 21"/>
          <p:cNvSpPr txBox="1"/>
          <p:nvPr/>
        </p:nvSpPr>
        <p:spPr>
          <a:xfrm>
            <a:off x="7396124" y="2697224"/>
            <a:ext cx="1541446" cy="1569660"/>
          </a:xfrm>
          <a:prstGeom prst="rect">
            <a:avLst/>
          </a:prstGeom>
          <a:ln w="12700">
            <a:miter lim="400000"/>
          </a:ln>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Source Han Sans CN" panose="020B0400000000000000" pitchFamily="34" charset="-128"/>
                <a:ea typeface="Source Han Sans CN" panose="020B0400000000000000" pitchFamily="34" charset="-128"/>
              </a:rPr>
              <a:t>0</a:t>
            </a:r>
            <a:r>
              <a:rPr lang="en-US" sz="9600">
                <a:solidFill>
                  <a:schemeClr val="accent1"/>
                </a:solidFill>
                <a:latin typeface="Source Han Sans CN" panose="020B0400000000000000" pitchFamily="34" charset="-128"/>
                <a:ea typeface="Source Han Sans CN" panose="020B0400000000000000" pitchFamily="34" charset="-128"/>
              </a:rPr>
              <a:t>2</a:t>
            </a:r>
            <a:endParaRPr sz="9600">
              <a:solidFill>
                <a:schemeClr val="accent1"/>
              </a:solidFill>
              <a:latin typeface="Source Han Sans CN" panose="020B0400000000000000" pitchFamily="34" charset="-128"/>
              <a:ea typeface="Source Han Sans CN" panose="020B0400000000000000" pitchFamily="34" charset="-128"/>
            </a:endParaRPr>
          </a:p>
        </p:txBody>
      </p:sp>
      <p:sp>
        <p:nvSpPr>
          <p:cNvPr id="8" name="TextBox 24"/>
          <p:cNvSpPr txBox="1"/>
          <p:nvPr/>
        </p:nvSpPr>
        <p:spPr>
          <a:xfrm>
            <a:off x="1585766" y="2226572"/>
            <a:ext cx="4106493" cy="3291975"/>
          </a:xfrm>
          <a:prstGeom prst="rect">
            <a:avLst/>
          </a:prstGeom>
          <a:noFill/>
        </p:spPr>
        <p:txBody>
          <a:bodyPr wrap="square" lIns="91423" tIns="45712" rIns="91423" bIns="45712" rtlCol="0">
            <a:spAutoFit/>
          </a:bodyPr>
          <a:lstStyle/>
          <a:p>
            <a:pPr lvl="0" defTabSz="1217930">
              <a:lnSpc>
                <a:spcPct val="150000"/>
              </a:lnSpc>
              <a:defRPr/>
            </a:pPr>
            <a:r>
              <a:rPr lang="zh-CN" altLang="en-US" sz="1400" dirty="0">
                <a:solidFill>
                  <a:srgbClr val="666666"/>
                </a:solidFill>
                <a:latin typeface="Microsoft yahei" panose="020B0503020204020204" pitchFamily="34" charset="-122"/>
                <a:ea typeface="Microsoft yahei" panose="020B0503020204020204" pitchFamily="34" charset="-122"/>
              </a:rPr>
              <a:t>提升产业链现代化水平，是新形势下国家统筹产业安全和高质量发展的重大战略部署。产业链现代化是一个系统集成的概念，包括横向协同和纵向协同，分别指科技、资本、人力等各类生产要素与企业之间的协同以及产业链上下游之间的协同。提高产业链横向协同度和纵向协同度是促进集成电路产业链现代化的突破口，这就需要优化技术路线与发扬工匠精神并重，制定产业链地图，提升产业链和产业生态治理水平，提升政府基金投资效能，提升人才供给与产业需求的适配度。</a:t>
            </a:r>
            <a:endParaRPr kumimoji="0" lang="zh-CN" altLang="en-US" sz="1400" b="0" i="0" u="none" strike="noStrike" kern="1200" cap="none" spc="0" normalizeH="0" baseline="0" noProof="0" dirty="0">
              <a:ln>
                <a:noFill/>
              </a:ln>
              <a:solidFill>
                <a:schemeClr val="bg1">
                  <a:lumMod val="50000"/>
                </a:schemeClr>
              </a:solidFill>
              <a:effectLst/>
              <a:uLnTx/>
              <a:uFillTx/>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15" name="矩形 22"/>
          <p:cNvSpPr txBox="1"/>
          <p:nvPr/>
        </p:nvSpPr>
        <p:spPr>
          <a:xfrm>
            <a:off x="1489248" y="1327972"/>
            <a:ext cx="5170644" cy="707886"/>
          </a:xfrm>
          <a:prstGeom prst="rect">
            <a:avLst/>
          </a:prstGeom>
          <a:ln w="12700">
            <a:miter lim="400000"/>
          </a:ln>
        </p:spPr>
        <p:txBody>
          <a:bodyPr wrap="none" lIns="45719" rIns="45719">
            <a:spAutoFit/>
          </a:bodyPr>
          <a:lstStyle>
            <a:lvl1pPr algn="ctr" defTabSz="1219200">
              <a:defRPr sz="4800" b="1" spc="400">
                <a:solidFill>
                  <a:srgbClr val="404040"/>
                </a:solidFill>
                <a:latin typeface="A思源黑体—06"/>
                <a:ea typeface="A思源黑体—06"/>
                <a:cs typeface="A思源黑体—06"/>
                <a:sym typeface="A思源黑体—06"/>
              </a:defRPr>
            </a:lvl1pPr>
          </a:lstStyle>
          <a:p>
            <a:r>
              <a:rPr lang="zh-CN" altLang="en-US" sz="40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集成电路产业链分析</a:t>
            </a:r>
          </a:p>
        </p:txBody>
      </p:sp>
      <p:pic>
        <p:nvPicPr>
          <p:cNvPr id="16" name="图片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50" y="-27741"/>
            <a:ext cx="2609850" cy="1255990"/>
          </a:xfrm>
          <a:prstGeom prst="rect">
            <a:avLst/>
          </a:prstGeom>
        </p:spPr>
      </p:pic>
      <p:pic>
        <p:nvPicPr>
          <p:cNvPr id="9" name="图片 8" descr="南门线条"/>
          <p:cNvPicPr>
            <a:picLocks noChangeAspect="1"/>
          </p:cNvPicPr>
          <p:nvPr/>
        </p:nvPicPr>
        <p:blipFill>
          <a:blip r:embed="rId4">
            <a:alphaModFix amt="60000"/>
          </a:blip>
          <a:srcRect t="30472" b="36741"/>
          <a:stretch>
            <a:fillRect/>
          </a:stretch>
        </p:blipFill>
        <p:spPr>
          <a:xfrm>
            <a:off x="0" y="2948940"/>
            <a:ext cx="8371840" cy="4117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1+#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5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9C647869-4A01-D978-3948-AEA75CBA462A}"/>
              </a:ext>
            </a:extLst>
          </p:cNvPr>
          <p:cNvGrpSpPr/>
          <p:nvPr/>
        </p:nvGrpSpPr>
        <p:grpSpPr>
          <a:xfrm flipH="1">
            <a:off x="9911236" y="5086612"/>
            <a:ext cx="2347087" cy="1363990"/>
            <a:chOff x="14100557" y="678989"/>
            <a:chExt cx="3755339" cy="2182383"/>
          </a:xfrm>
        </p:grpSpPr>
        <p:sp>
          <p:nvSpPr>
            <p:cNvPr id="88" name="Rectangle 58">
              <a:extLst>
                <a:ext uri="{FF2B5EF4-FFF2-40B4-BE49-F238E27FC236}">
                  <a16:creationId xmlns:a16="http://schemas.microsoft.com/office/drawing/2014/main" id="{6578D363-E085-06BE-8B10-DC1FA540ED7F}"/>
                </a:ext>
              </a:extLst>
            </p:cNvPr>
            <p:cNvSpPr/>
            <p:nvPr/>
          </p:nvSpPr>
          <p:spPr>
            <a:xfrm>
              <a:off x="14593607" y="678989"/>
              <a:ext cx="3262289" cy="590931"/>
            </a:xfrm>
            <a:prstGeom prst="rect">
              <a:avLst/>
            </a:prstGeom>
          </p:spPr>
          <p:txBody>
            <a:bodyPr wrap="square">
              <a:spAutoFit/>
            </a:bodyPr>
            <a:lstStyle/>
            <a:p>
              <a:pPr algn="r"/>
              <a:r>
                <a:rPr lang="zh-CN" altLang="en-US" b="1" dirty="0">
                  <a:solidFill>
                    <a:schemeClr val="tx2"/>
                  </a:solidFill>
                  <a:latin typeface="+mj-ea"/>
                  <a:ea typeface="+mj-ea"/>
                  <a:cs typeface="Segoe UI" panose="020B0502040204020203" pitchFamily="34" charset="0"/>
                </a:rPr>
                <a:t>集成电路产品</a:t>
              </a:r>
              <a:endParaRPr lang="en-US" b="1" dirty="0">
                <a:solidFill>
                  <a:schemeClr val="tx2"/>
                </a:solidFill>
                <a:latin typeface="+mj-ea"/>
                <a:ea typeface="+mj-ea"/>
                <a:cs typeface="Segoe UI" panose="020B0502040204020203" pitchFamily="34" charset="0"/>
              </a:endParaRPr>
            </a:p>
          </p:txBody>
        </p:sp>
        <p:sp>
          <p:nvSpPr>
            <p:cNvPr id="89" name="Rectangle 59">
              <a:extLst>
                <a:ext uri="{FF2B5EF4-FFF2-40B4-BE49-F238E27FC236}">
                  <a16:creationId xmlns:a16="http://schemas.microsoft.com/office/drawing/2014/main" id="{53ABEC15-4C62-8DEB-B0F8-0541C3FD068F}"/>
                </a:ext>
              </a:extLst>
            </p:cNvPr>
            <p:cNvSpPr/>
            <p:nvPr/>
          </p:nvSpPr>
          <p:spPr>
            <a:xfrm>
              <a:off x="14100557" y="1320334"/>
              <a:ext cx="3396078" cy="1541038"/>
            </a:xfrm>
            <a:prstGeom prst="rect">
              <a:avLst/>
            </a:prstGeom>
          </p:spPr>
          <p:txBody>
            <a:bodyPr wrap="square">
              <a:spAutoFit/>
            </a:bodyPr>
            <a:lstStyle/>
            <a:p>
              <a:pPr algn="r">
                <a:lnSpc>
                  <a:spcPct val="120000"/>
                </a:lnSpc>
              </a:pPr>
              <a:r>
                <a:rPr lang="zh-CN" altLang="en-US" sz="1200" b="0" i="0" dirty="0">
                  <a:solidFill>
                    <a:srgbClr val="222222"/>
                  </a:solidFill>
                  <a:effectLst/>
                  <a:latin typeface="arial" panose="020B0604020202020204" pitchFamily="34" charset="0"/>
                </a:rPr>
                <a:t>依功能不同，集成电路产品主要分为四类，分别为存储芯片、逻辑芯片、模拟芯片以及微处理器芯片。</a:t>
              </a:r>
              <a:endParaRPr lang="en-US" sz="1200" dirty="0">
                <a:solidFill>
                  <a:schemeClr val="tx2"/>
                </a:solidFill>
                <a:latin typeface="+mj-ea"/>
                <a:ea typeface="+mj-ea"/>
                <a:cs typeface="Segoe UI" panose="020B0502040204020203" pitchFamily="34" charset="0"/>
              </a:endParaRPr>
            </a:p>
          </p:txBody>
        </p:sp>
      </p:grpSp>
      <p:grpSp>
        <p:nvGrpSpPr>
          <p:cNvPr id="2" name="Group 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81E2C3AE-2114-4274-B918-1B1ABDE1F0E3}"/>
              </a:ext>
            </a:extLst>
          </p:cNvPr>
          <p:cNvGrpSpPr/>
          <p:nvPr/>
        </p:nvGrpSpPr>
        <p:grpSpPr>
          <a:xfrm>
            <a:off x="4225317" y="1285452"/>
            <a:ext cx="1415366" cy="885913"/>
            <a:chOff x="1493533" y="1313067"/>
            <a:chExt cx="1328605" cy="1139389"/>
          </a:xfrm>
        </p:grpSpPr>
        <p:sp>
          <p:nvSpPr>
            <p:cNvPr id="3" name="Rectangle 5">
              <a:extLst>
                <a:ext uri="{FF2B5EF4-FFF2-40B4-BE49-F238E27FC236}">
                  <a16:creationId xmlns:a16="http://schemas.microsoft.com/office/drawing/2014/main" id="{0EBB5F72-B4A3-4E1A-B86B-5A66CCB053C7}"/>
                </a:ext>
              </a:extLst>
            </p:cNvPr>
            <p:cNvSpPr>
              <a:spLocks noChangeArrowheads="1"/>
            </p:cNvSpPr>
            <p:nvPr/>
          </p:nvSpPr>
          <p:spPr bwMode="auto">
            <a:xfrm>
              <a:off x="1493533" y="2041740"/>
              <a:ext cx="787894" cy="20598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4" name="Freeform 6">
              <a:extLst>
                <a:ext uri="{FF2B5EF4-FFF2-40B4-BE49-F238E27FC236}">
                  <a16:creationId xmlns:a16="http://schemas.microsoft.com/office/drawing/2014/main" id="{42DAC64F-ACBF-41D2-8B2E-0ECD00A58F46}"/>
                </a:ext>
              </a:extLst>
            </p:cNvPr>
            <p:cNvSpPr>
              <a:spLocks/>
            </p:cNvSpPr>
            <p:nvPr/>
          </p:nvSpPr>
          <p:spPr bwMode="auto">
            <a:xfrm>
              <a:off x="2281427" y="1777854"/>
              <a:ext cx="540711" cy="674602"/>
            </a:xfrm>
            <a:custGeom>
              <a:avLst/>
              <a:gdLst>
                <a:gd name="T0" fmla="*/ 420 w 420"/>
                <a:gd name="T1" fmla="*/ 0 h 524"/>
                <a:gd name="T2" fmla="*/ 420 w 420"/>
                <a:gd name="T3" fmla="*/ 160 h 524"/>
                <a:gd name="T4" fmla="*/ 0 w 420"/>
                <a:gd name="T5" fmla="*/ 524 h 524"/>
                <a:gd name="T6" fmla="*/ 0 w 420"/>
                <a:gd name="T7" fmla="*/ 365 h 524"/>
                <a:gd name="T8" fmla="*/ 420 w 420"/>
                <a:gd name="T9" fmla="*/ 0 h 524"/>
              </a:gdLst>
              <a:ahLst/>
              <a:cxnLst>
                <a:cxn ang="0">
                  <a:pos x="T0" y="T1"/>
                </a:cxn>
                <a:cxn ang="0">
                  <a:pos x="T2" y="T3"/>
                </a:cxn>
                <a:cxn ang="0">
                  <a:pos x="T4" y="T5"/>
                </a:cxn>
                <a:cxn ang="0">
                  <a:pos x="T6" y="T7"/>
                </a:cxn>
                <a:cxn ang="0">
                  <a:pos x="T8" y="T9"/>
                </a:cxn>
              </a:cxnLst>
              <a:rect l="0" t="0" r="r" b="b"/>
              <a:pathLst>
                <a:path w="420" h="524">
                  <a:moveTo>
                    <a:pt x="420" y="0"/>
                  </a:moveTo>
                  <a:lnTo>
                    <a:pt x="420" y="160"/>
                  </a:lnTo>
                  <a:lnTo>
                    <a:pt x="0" y="524"/>
                  </a:lnTo>
                  <a:lnTo>
                    <a:pt x="0" y="365"/>
                  </a:lnTo>
                  <a:lnTo>
                    <a:pt x="42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5" name="Freeform 7">
              <a:extLst>
                <a:ext uri="{FF2B5EF4-FFF2-40B4-BE49-F238E27FC236}">
                  <a16:creationId xmlns:a16="http://schemas.microsoft.com/office/drawing/2014/main" id="{E51041D0-2A43-43D0-84C0-93CDB8748D5D}"/>
                </a:ext>
              </a:extLst>
            </p:cNvPr>
            <p:cNvSpPr>
              <a:spLocks/>
            </p:cNvSpPr>
            <p:nvPr/>
          </p:nvSpPr>
          <p:spPr bwMode="auto">
            <a:xfrm>
              <a:off x="1493533" y="1313067"/>
              <a:ext cx="1328605" cy="939809"/>
            </a:xfrm>
            <a:custGeom>
              <a:avLst/>
              <a:gdLst>
                <a:gd name="T0" fmla="*/ 611 w 1031"/>
                <a:gd name="T1" fmla="*/ 0 h 730"/>
                <a:gd name="T2" fmla="*/ 799 w 1031"/>
                <a:gd name="T3" fmla="*/ 163 h 730"/>
                <a:gd name="T4" fmla="*/ 1031 w 1031"/>
                <a:gd name="T5" fmla="*/ 365 h 730"/>
                <a:gd name="T6" fmla="*/ 611 w 1031"/>
                <a:gd name="T7" fmla="*/ 730 h 730"/>
                <a:gd name="T8" fmla="*/ 611 w 1031"/>
                <a:gd name="T9" fmla="*/ 568 h 730"/>
                <a:gd name="T10" fmla="*/ 0 w 1031"/>
                <a:gd name="T11" fmla="*/ 568 h 730"/>
                <a:gd name="T12" fmla="*/ 0 w 1031"/>
                <a:gd name="T13" fmla="*/ 163 h 730"/>
                <a:gd name="T14" fmla="*/ 611 w 1031"/>
                <a:gd name="T15" fmla="*/ 163 h 730"/>
                <a:gd name="T16" fmla="*/ 611 w 1031"/>
                <a:gd name="T17"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730">
                  <a:moveTo>
                    <a:pt x="611" y="0"/>
                  </a:moveTo>
                  <a:lnTo>
                    <a:pt x="799" y="163"/>
                  </a:lnTo>
                  <a:lnTo>
                    <a:pt x="1031" y="365"/>
                  </a:lnTo>
                  <a:lnTo>
                    <a:pt x="611" y="730"/>
                  </a:lnTo>
                  <a:lnTo>
                    <a:pt x="611" y="568"/>
                  </a:lnTo>
                  <a:lnTo>
                    <a:pt x="0" y="568"/>
                  </a:lnTo>
                  <a:lnTo>
                    <a:pt x="0" y="163"/>
                  </a:lnTo>
                  <a:lnTo>
                    <a:pt x="611" y="163"/>
                  </a:lnTo>
                  <a:lnTo>
                    <a:pt x="611" y="0"/>
                  </a:lnTo>
                  <a:close/>
                </a:path>
              </a:pathLst>
            </a:custGeom>
            <a:gradFill>
              <a:gsLst>
                <a:gs pos="2000">
                  <a:schemeClr val="accent1"/>
                </a:gs>
                <a:gs pos="100000">
                  <a:schemeClr val="accent1">
                    <a:lumMod val="7500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grpSp>
      <p:grpSp>
        <p:nvGrpSpPr>
          <p:cNvPr id="6" name="Group 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8D6E5554-C684-4BE2-A7AC-5D41AFC897BB}"/>
              </a:ext>
            </a:extLst>
          </p:cNvPr>
          <p:cNvGrpSpPr/>
          <p:nvPr/>
        </p:nvGrpSpPr>
        <p:grpSpPr>
          <a:xfrm>
            <a:off x="5692466" y="1446210"/>
            <a:ext cx="1235237" cy="1454133"/>
            <a:chOff x="4891890" y="1449712"/>
            <a:chExt cx="1588662" cy="1629503"/>
          </a:xfrm>
        </p:grpSpPr>
        <p:sp>
          <p:nvSpPr>
            <p:cNvPr id="7" name="Freeform 12">
              <a:extLst>
                <a:ext uri="{FF2B5EF4-FFF2-40B4-BE49-F238E27FC236}">
                  <a16:creationId xmlns:a16="http://schemas.microsoft.com/office/drawing/2014/main" id="{1AA8F309-B3E8-4BAB-9716-042D7D8774A7}"/>
                </a:ext>
              </a:extLst>
            </p:cNvPr>
            <p:cNvSpPr>
              <a:spLocks/>
            </p:cNvSpPr>
            <p:nvPr/>
          </p:nvSpPr>
          <p:spPr bwMode="auto">
            <a:xfrm>
              <a:off x="4893478" y="1449712"/>
              <a:ext cx="298679" cy="466042"/>
            </a:xfrm>
            <a:custGeom>
              <a:avLst/>
              <a:gdLst>
                <a:gd name="T0" fmla="*/ 231 w 231"/>
                <a:gd name="T1" fmla="*/ 203 h 362"/>
                <a:gd name="T2" fmla="*/ 231 w 231"/>
                <a:gd name="T3" fmla="*/ 362 h 362"/>
                <a:gd name="T4" fmla="*/ 0 w 231"/>
                <a:gd name="T5" fmla="*/ 159 h 362"/>
                <a:gd name="T6" fmla="*/ 0 w 231"/>
                <a:gd name="T7" fmla="*/ 0 h 362"/>
                <a:gd name="T8" fmla="*/ 231 w 231"/>
                <a:gd name="T9" fmla="*/ 203 h 362"/>
              </a:gdLst>
              <a:ahLst/>
              <a:cxnLst>
                <a:cxn ang="0">
                  <a:pos x="T0" y="T1"/>
                </a:cxn>
                <a:cxn ang="0">
                  <a:pos x="T2" y="T3"/>
                </a:cxn>
                <a:cxn ang="0">
                  <a:pos x="T4" y="T5"/>
                </a:cxn>
                <a:cxn ang="0">
                  <a:pos x="T6" y="T7"/>
                </a:cxn>
                <a:cxn ang="0">
                  <a:pos x="T8" y="T9"/>
                </a:cxn>
              </a:cxnLst>
              <a:rect l="0" t="0" r="r" b="b"/>
              <a:pathLst>
                <a:path w="231" h="362">
                  <a:moveTo>
                    <a:pt x="231" y="203"/>
                  </a:moveTo>
                  <a:lnTo>
                    <a:pt x="231" y="362"/>
                  </a:lnTo>
                  <a:lnTo>
                    <a:pt x="0" y="159"/>
                  </a:lnTo>
                  <a:lnTo>
                    <a:pt x="0" y="0"/>
                  </a:lnTo>
                  <a:lnTo>
                    <a:pt x="231" y="203"/>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8" name="Freeform 8">
              <a:extLst>
                <a:ext uri="{FF2B5EF4-FFF2-40B4-BE49-F238E27FC236}">
                  <a16:creationId xmlns:a16="http://schemas.microsoft.com/office/drawing/2014/main" id="{3C131A55-709C-4185-B0DA-165EA9920767}"/>
                </a:ext>
              </a:extLst>
            </p:cNvPr>
            <p:cNvSpPr>
              <a:spLocks/>
            </p:cNvSpPr>
            <p:nvPr/>
          </p:nvSpPr>
          <p:spPr bwMode="auto">
            <a:xfrm>
              <a:off x="4891890" y="1449712"/>
              <a:ext cx="1588662" cy="1429024"/>
            </a:xfrm>
            <a:custGeom>
              <a:avLst/>
              <a:gdLst>
                <a:gd name="T0" fmla="*/ 352 w 1234"/>
                <a:gd name="T1" fmla="*/ 0 h 1111"/>
                <a:gd name="T2" fmla="*/ 423 w 1234"/>
                <a:gd name="T3" fmla="*/ 3 h 1111"/>
                <a:gd name="T4" fmla="*/ 492 w 1234"/>
                <a:gd name="T5" fmla="*/ 13 h 1111"/>
                <a:gd name="T6" fmla="*/ 560 w 1234"/>
                <a:gd name="T7" fmla="*/ 27 h 1111"/>
                <a:gd name="T8" fmla="*/ 622 w 1234"/>
                <a:gd name="T9" fmla="*/ 48 h 1111"/>
                <a:gd name="T10" fmla="*/ 684 w 1234"/>
                <a:gd name="T11" fmla="*/ 73 h 1111"/>
                <a:gd name="T12" fmla="*/ 741 w 1234"/>
                <a:gd name="T13" fmla="*/ 103 h 1111"/>
                <a:gd name="T14" fmla="*/ 795 w 1234"/>
                <a:gd name="T15" fmla="*/ 138 h 1111"/>
                <a:gd name="T16" fmla="*/ 844 w 1234"/>
                <a:gd name="T17" fmla="*/ 177 h 1111"/>
                <a:gd name="T18" fmla="*/ 889 w 1234"/>
                <a:gd name="T19" fmla="*/ 220 h 1111"/>
                <a:gd name="T20" fmla="*/ 930 w 1234"/>
                <a:gd name="T21" fmla="*/ 267 h 1111"/>
                <a:gd name="T22" fmla="*/ 963 w 1234"/>
                <a:gd name="T23" fmla="*/ 317 h 1111"/>
                <a:gd name="T24" fmla="*/ 994 w 1234"/>
                <a:gd name="T25" fmla="*/ 370 h 1111"/>
                <a:gd name="T26" fmla="*/ 1016 w 1234"/>
                <a:gd name="T27" fmla="*/ 425 h 1111"/>
                <a:gd name="T28" fmla="*/ 1034 w 1234"/>
                <a:gd name="T29" fmla="*/ 482 h 1111"/>
                <a:gd name="T30" fmla="*/ 1044 w 1234"/>
                <a:gd name="T31" fmla="*/ 542 h 1111"/>
                <a:gd name="T32" fmla="*/ 1049 w 1234"/>
                <a:gd name="T33" fmla="*/ 605 h 1111"/>
                <a:gd name="T34" fmla="*/ 1234 w 1234"/>
                <a:gd name="T35" fmla="*/ 746 h 1111"/>
                <a:gd name="T36" fmla="*/ 973 w 1234"/>
                <a:gd name="T37" fmla="*/ 973 h 1111"/>
                <a:gd name="T38" fmla="*/ 655 w 1234"/>
                <a:gd name="T39" fmla="*/ 973 h 1111"/>
                <a:gd name="T40" fmla="*/ 394 w 1234"/>
                <a:gd name="T41" fmla="*/ 746 h 1111"/>
                <a:gd name="T42" fmla="*/ 582 w 1234"/>
                <a:gd name="T43" fmla="*/ 605 h 1111"/>
                <a:gd name="T44" fmla="*/ 582 w 1234"/>
                <a:gd name="T45" fmla="*/ 584 h 1111"/>
                <a:gd name="T46" fmla="*/ 573 w 1234"/>
                <a:gd name="T47" fmla="*/ 545 h 1111"/>
                <a:gd name="T48" fmla="*/ 555 w 1234"/>
                <a:gd name="T49" fmla="*/ 508 h 1111"/>
                <a:gd name="T50" fmla="*/ 531 w 1234"/>
                <a:gd name="T51" fmla="*/ 478 h 1111"/>
                <a:gd name="T52" fmla="*/ 499 w 1234"/>
                <a:gd name="T53" fmla="*/ 450 h 1111"/>
                <a:gd name="T54" fmla="*/ 462 w 1234"/>
                <a:gd name="T55" fmla="*/ 428 h 1111"/>
                <a:gd name="T56" fmla="*/ 421 w 1234"/>
                <a:gd name="T57" fmla="*/ 413 h 1111"/>
                <a:gd name="T58" fmla="*/ 376 w 1234"/>
                <a:gd name="T59" fmla="*/ 405 h 1111"/>
                <a:gd name="T60" fmla="*/ 235 w 1234"/>
                <a:gd name="T61" fmla="*/ 404 h 1111"/>
                <a:gd name="T62" fmla="*/ 232 w 1234"/>
                <a:gd name="T63" fmla="*/ 203 h 1111"/>
                <a:gd name="T64" fmla="*/ 220 w 1234"/>
                <a:gd name="T6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4" h="1111">
                  <a:moveTo>
                    <a:pt x="352" y="0"/>
                  </a:moveTo>
                  <a:lnTo>
                    <a:pt x="352" y="0"/>
                  </a:lnTo>
                  <a:lnTo>
                    <a:pt x="388" y="2"/>
                  </a:lnTo>
                  <a:lnTo>
                    <a:pt x="423" y="3"/>
                  </a:lnTo>
                  <a:lnTo>
                    <a:pt x="458" y="7"/>
                  </a:lnTo>
                  <a:lnTo>
                    <a:pt x="492" y="13"/>
                  </a:lnTo>
                  <a:lnTo>
                    <a:pt x="526" y="19"/>
                  </a:lnTo>
                  <a:lnTo>
                    <a:pt x="560" y="27"/>
                  </a:lnTo>
                  <a:lnTo>
                    <a:pt x="592" y="37"/>
                  </a:lnTo>
                  <a:lnTo>
                    <a:pt x="622" y="48"/>
                  </a:lnTo>
                  <a:lnTo>
                    <a:pt x="653" y="60"/>
                  </a:lnTo>
                  <a:lnTo>
                    <a:pt x="684" y="73"/>
                  </a:lnTo>
                  <a:lnTo>
                    <a:pt x="712" y="89"/>
                  </a:lnTo>
                  <a:lnTo>
                    <a:pt x="741" y="103"/>
                  </a:lnTo>
                  <a:lnTo>
                    <a:pt x="769" y="121"/>
                  </a:lnTo>
                  <a:lnTo>
                    <a:pt x="795" y="138"/>
                  </a:lnTo>
                  <a:lnTo>
                    <a:pt x="820" y="158"/>
                  </a:lnTo>
                  <a:lnTo>
                    <a:pt x="844" y="177"/>
                  </a:lnTo>
                  <a:lnTo>
                    <a:pt x="867" y="198"/>
                  </a:lnTo>
                  <a:lnTo>
                    <a:pt x="889" y="220"/>
                  </a:lnTo>
                  <a:lnTo>
                    <a:pt x="910" y="243"/>
                  </a:lnTo>
                  <a:lnTo>
                    <a:pt x="930" y="267"/>
                  </a:lnTo>
                  <a:lnTo>
                    <a:pt x="947" y="291"/>
                  </a:lnTo>
                  <a:lnTo>
                    <a:pt x="963" y="317"/>
                  </a:lnTo>
                  <a:lnTo>
                    <a:pt x="979" y="343"/>
                  </a:lnTo>
                  <a:lnTo>
                    <a:pt x="994" y="370"/>
                  </a:lnTo>
                  <a:lnTo>
                    <a:pt x="1005" y="397"/>
                  </a:lnTo>
                  <a:lnTo>
                    <a:pt x="1016" y="425"/>
                  </a:lnTo>
                  <a:lnTo>
                    <a:pt x="1026" y="454"/>
                  </a:lnTo>
                  <a:lnTo>
                    <a:pt x="1034" y="482"/>
                  </a:lnTo>
                  <a:lnTo>
                    <a:pt x="1041" y="513"/>
                  </a:lnTo>
                  <a:lnTo>
                    <a:pt x="1044" y="542"/>
                  </a:lnTo>
                  <a:lnTo>
                    <a:pt x="1047" y="573"/>
                  </a:lnTo>
                  <a:lnTo>
                    <a:pt x="1049" y="605"/>
                  </a:lnTo>
                  <a:lnTo>
                    <a:pt x="1049" y="746"/>
                  </a:lnTo>
                  <a:lnTo>
                    <a:pt x="1234" y="746"/>
                  </a:lnTo>
                  <a:lnTo>
                    <a:pt x="1049" y="907"/>
                  </a:lnTo>
                  <a:lnTo>
                    <a:pt x="973" y="973"/>
                  </a:lnTo>
                  <a:lnTo>
                    <a:pt x="814" y="1111"/>
                  </a:lnTo>
                  <a:lnTo>
                    <a:pt x="655" y="973"/>
                  </a:lnTo>
                  <a:lnTo>
                    <a:pt x="582" y="910"/>
                  </a:lnTo>
                  <a:lnTo>
                    <a:pt x="394" y="746"/>
                  </a:lnTo>
                  <a:lnTo>
                    <a:pt x="582" y="746"/>
                  </a:lnTo>
                  <a:lnTo>
                    <a:pt x="582" y="605"/>
                  </a:lnTo>
                  <a:lnTo>
                    <a:pt x="582" y="605"/>
                  </a:lnTo>
                  <a:lnTo>
                    <a:pt x="582" y="584"/>
                  </a:lnTo>
                  <a:lnTo>
                    <a:pt x="579" y="564"/>
                  </a:lnTo>
                  <a:lnTo>
                    <a:pt x="573" y="545"/>
                  </a:lnTo>
                  <a:lnTo>
                    <a:pt x="565" y="526"/>
                  </a:lnTo>
                  <a:lnTo>
                    <a:pt x="555" y="508"/>
                  </a:lnTo>
                  <a:lnTo>
                    <a:pt x="544" y="492"/>
                  </a:lnTo>
                  <a:lnTo>
                    <a:pt x="531" y="478"/>
                  </a:lnTo>
                  <a:lnTo>
                    <a:pt x="515" y="463"/>
                  </a:lnTo>
                  <a:lnTo>
                    <a:pt x="499" y="450"/>
                  </a:lnTo>
                  <a:lnTo>
                    <a:pt x="481" y="437"/>
                  </a:lnTo>
                  <a:lnTo>
                    <a:pt x="462" y="428"/>
                  </a:lnTo>
                  <a:lnTo>
                    <a:pt x="442" y="420"/>
                  </a:lnTo>
                  <a:lnTo>
                    <a:pt x="421" y="413"/>
                  </a:lnTo>
                  <a:lnTo>
                    <a:pt x="399" y="409"/>
                  </a:lnTo>
                  <a:lnTo>
                    <a:pt x="376" y="405"/>
                  </a:lnTo>
                  <a:lnTo>
                    <a:pt x="352" y="404"/>
                  </a:lnTo>
                  <a:lnTo>
                    <a:pt x="235" y="404"/>
                  </a:lnTo>
                  <a:lnTo>
                    <a:pt x="0" y="404"/>
                  </a:lnTo>
                  <a:lnTo>
                    <a:pt x="232" y="203"/>
                  </a:lnTo>
                  <a:lnTo>
                    <a:pt x="0" y="0"/>
                  </a:lnTo>
                  <a:lnTo>
                    <a:pt x="220" y="0"/>
                  </a:lnTo>
                  <a:lnTo>
                    <a:pt x="352" y="0"/>
                  </a:lnTo>
                  <a:close/>
                </a:path>
              </a:pathLst>
            </a:custGeom>
            <a:gradFill>
              <a:gsLst>
                <a:gs pos="2000">
                  <a:schemeClr val="accent2"/>
                </a:gs>
                <a:gs pos="100000">
                  <a:schemeClr val="accent2">
                    <a:lumMod val="7500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9" name="Freeform 90">
              <a:extLst>
                <a:ext uri="{FF2B5EF4-FFF2-40B4-BE49-F238E27FC236}">
                  <a16:creationId xmlns:a16="http://schemas.microsoft.com/office/drawing/2014/main" id="{494C414F-D5CD-44DF-AAAD-D0FF9ED45BC9}"/>
                </a:ext>
              </a:extLst>
            </p:cNvPr>
            <p:cNvSpPr>
              <a:spLocks noChangeArrowheads="1"/>
            </p:cNvSpPr>
            <p:nvPr/>
          </p:nvSpPr>
          <p:spPr bwMode="auto">
            <a:xfrm>
              <a:off x="4894926" y="1965575"/>
              <a:ext cx="453170" cy="203411"/>
            </a:xfrm>
            <a:custGeom>
              <a:avLst/>
              <a:gdLst>
                <a:gd name="connsiteX0" fmla="*/ 301255 w 453170"/>
                <a:gd name="connsiteY0" fmla="*/ 0 h 203411"/>
                <a:gd name="connsiteX1" fmla="*/ 453170 w 453170"/>
                <a:gd name="connsiteY1" fmla="*/ 0 h 203411"/>
                <a:gd name="connsiteX2" fmla="*/ 453170 w 453170"/>
                <a:gd name="connsiteY2" fmla="*/ 203411 h 203411"/>
                <a:gd name="connsiteX3" fmla="*/ 301255 w 453170"/>
                <a:gd name="connsiteY3" fmla="*/ 203411 h 203411"/>
                <a:gd name="connsiteX4" fmla="*/ 0 w 453170"/>
                <a:gd name="connsiteY4" fmla="*/ 0 h 203411"/>
                <a:gd name="connsiteX5" fmla="*/ 301254 w 453170"/>
                <a:gd name="connsiteY5" fmla="*/ 0 h 203411"/>
                <a:gd name="connsiteX6" fmla="*/ 301254 w 453170"/>
                <a:gd name="connsiteY6" fmla="*/ 203411 h 203411"/>
                <a:gd name="connsiteX7" fmla="*/ 0 w 453170"/>
                <a:gd name="connsiteY7" fmla="*/ 203411 h 20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170" h="203411">
                  <a:moveTo>
                    <a:pt x="301255" y="0"/>
                  </a:moveTo>
                  <a:lnTo>
                    <a:pt x="453170" y="0"/>
                  </a:lnTo>
                  <a:lnTo>
                    <a:pt x="453170" y="203411"/>
                  </a:lnTo>
                  <a:lnTo>
                    <a:pt x="301255" y="203411"/>
                  </a:lnTo>
                  <a:close/>
                  <a:moveTo>
                    <a:pt x="0" y="0"/>
                  </a:moveTo>
                  <a:lnTo>
                    <a:pt x="301254" y="0"/>
                  </a:lnTo>
                  <a:lnTo>
                    <a:pt x="301254" y="203411"/>
                  </a:lnTo>
                  <a:lnTo>
                    <a:pt x="0" y="203411"/>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noAutofit/>
            </a:bodyPr>
            <a:lstStyle/>
            <a:p>
              <a:endParaRPr lang="en-AU" sz="1125">
                <a:solidFill>
                  <a:schemeClr val="tx2"/>
                </a:solidFill>
                <a:latin typeface="+mj-ea"/>
                <a:ea typeface="+mj-ea"/>
              </a:endParaRPr>
            </a:p>
          </p:txBody>
        </p:sp>
        <p:sp>
          <p:nvSpPr>
            <p:cNvPr id="10" name="Freeform 15">
              <a:extLst>
                <a:ext uri="{FF2B5EF4-FFF2-40B4-BE49-F238E27FC236}">
                  <a16:creationId xmlns:a16="http://schemas.microsoft.com/office/drawing/2014/main" id="{251ED021-C2C6-4121-9D7A-BCC3AD94B8FA}"/>
                </a:ext>
              </a:extLst>
            </p:cNvPr>
            <p:cNvSpPr>
              <a:spLocks/>
            </p:cNvSpPr>
            <p:nvPr/>
          </p:nvSpPr>
          <p:spPr bwMode="auto">
            <a:xfrm>
              <a:off x="5348095" y="1964202"/>
              <a:ext cx="298679" cy="463467"/>
            </a:xfrm>
            <a:custGeom>
              <a:avLst/>
              <a:gdLst>
                <a:gd name="T0" fmla="*/ 230 w 230"/>
                <a:gd name="T1" fmla="*/ 201 h 360"/>
                <a:gd name="T2" fmla="*/ 230 w 230"/>
                <a:gd name="T3" fmla="*/ 360 h 360"/>
                <a:gd name="T4" fmla="*/ 230 w 230"/>
                <a:gd name="T5" fmla="*/ 360 h 360"/>
                <a:gd name="T6" fmla="*/ 228 w 230"/>
                <a:gd name="T7" fmla="*/ 339 h 360"/>
                <a:gd name="T8" fmla="*/ 225 w 230"/>
                <a:gd name="T9" fmla="*/ 320 h 360"/>
                <a:gd name="T10" fmla="*/ 219 w 230"/>
                <a:gd name="T11" fmla="*/ 301 h 360"/>
                <a:gd name="T12" fmla="*/ 212 w 230"/>
                <a:gd name="T13" fmla="*/ 282 h 360"/>
                <a:gd name="T14" fmla="*/ 203 w 230"/>
                <a:gd name="T15" fmla="*/ 264 h 360"/>
                <a:gd name="T16" fmla="*/ 190 w 230"/>
                <a:gd name="T17" fmla="*/ 248 h 360"/>
                <a:gd name="T18" fmla="*/ 177 w 230"/>
                <a:gd name="T19" fmla="*/ 233 h 360"/>
                <a:gd name="T20" fmla="*/ 162 w 230"/>
                <a:gd name="T21" fmla="*/ 219 h 360"/>
                <a:gd name="T22" fmla="*/ 146 w 230"/>
                <a:gd name="T23" fmla="*/ 206 h 360"/>
                <a:gd name="T24" fmla="*/ 129 w 230"/>
                <a:gd name="T25" fmla="*/ 193 h 360"/>
                <a:gd name="T26" fmla="*/ 109 w 230"/>
                <a:gd name="T27" fmla="*/ 183 h 360"/>
                <a:gd name="T28" fmla="*/ 88 w 230"/>
                <a:gd name="T29" fmla="*/ 175 h 360"/>
                <a:gd name="T30" fmla="*/ 68 w 230"/>
                <a:gd name="T31" fmla="*/ 169 h 360"/>
                <a:gd name="T32" fmla="*/ 45 w 230"/>
                <a:gd name="T33" fmla="*/ 164 h 360"/>
                <a:gd name="T34" fmla="*/ 23 w 230"/>
                <a:gd name="T35" fmla="*/ 161 h 360"/>
                <a:gd name="T36" fmla="*/ 0 w 230"/>
                <a:gd name="T37" fmla="*/ 159 h 360"/>
                <a:gd name="T38" fmla="*/ 0 w 230"/>
                <a:gd name="T39" fmla="*/ 0 h 360"/>
                <a:gd name="T40" fmla="*/ 0 w 230"/>
                <a:gd name="T41" fmla="*/ 0 h 360"/>
                <a:gd name="T42" fmla="*/ 23 w 230"/>
                <a:gd name="T43" fmla="*/ 2 h 360"/>
                <a:gd name="T44" fmla="*/ 45 w 230"/>
                <a:gd name="T45" fmla="*/ 5 h 360"/>
                <a:gd name="T46" fmla="*/ 68 w 230"/>
                <a:gd name="T47" fmla="*/ 10 h 360"/>
                <a:gd name="T48" fmla="*/ 88 w 230"/>
                <a:gd name="T49" fmla="*/ 16 h 360"/>
                <a:gd name="T50" fmla="*/ 109 w 230"/>
                <a:gd name="T51" fmla="*/ 24 h 360"/>
                <a:gd name="T52" fmla="*/ 129 w 230"/>
                <a:gd name="T53" fmla="*/ 34 h 360"/>
                <a:gd name="T54" fmla="*/ 146 w 230"/>
                <a:gd name="T55" fmla="*/ 47 h 360"/>
                <a:gd name="T56" fmla="*/ 162 w 230"/>
                <a:gd name="T57" fmla="*/ 60 h 360"/>
                <a:gd name="T58" fmla="*/ 177 w 230"/>
                <a:gd name="T59" fmla="*/ 73 h 360"/>
                <a:gd name="T60" fmla="*/ 190 w 230"/>
                <a:gd name="T61" fmla="*/ 89 h 360"/>
                <a:gd name="T62" fmla="*/ 203 w 230"/>
                <a:gd name="T63" fmla="*/ 105 h 360"/>
                <a:gd name="T64" fmla="*/ 212 w 230"/>
                <a:gd name="T65" fmla="*/ 122 h 360"/>
                <a:gd name="T66" fmla="*/ 219 w 230"/>
                <a:gd name="T67" fmla="*/ 142 h 360"/>
                <a:gd name="T68" fmla="*/ 225 w 230"/>
                <a:gd name="T69" fmla="*/ 161 h 360"/>
                <a:gd name="T70" fmla="*/ 228 w 230"/>
                <a:gd name="T71" fmla="*/ 180 h 360"/>
                <a:gd name="T72" fmla="*/ 230 w 230"/>
                <a:gd name="T73" fmla="*/ 20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0" h="360">
                  <a:moveTo>
                    <a:pt x="230" y="201"/>
                  </a:moveTo>
                  <a:lnTo>
                    <a:pt x="230" y="360"/>
                  </a:lnTo>
                  <a:lnTo>
                    <a:pt x="230" y="360"/>
                  </a:lnTo>
                  <a:lnTo>
                    <a:pt x="228" y="339"/>
                  </a:lnTo>
                  <a:lnTo>
                    <a:pt x="225" y="320"/>
                  </a:lnTo>
                  <a:lnTo>
                    <a:pt x="219" y="301"/>
                  </a:lnTo>
                  <a:lnTo>
                    <a:pt x="212" y="282"/>
                  </a:lnTo>
                  <a:lnTo>
                    <a:pt x="203" y="264"/>
                  </a:lnTo>
                  <a:lnTo>
                    <a:pt x="190" y="248"/>
                  </a:lnTo>
                  <a:lnTo>
                    <a:pt x="177" y="233"/>
                  </a:lnTo>
                  <a:lnTo>
                    <a:pt x="162" y="219"/>
                  </a:lnTo>
                  <a:lnTo>
                    <a:pt x="146" y="206"/>
                  </a:lnTo>
                  <a:lnTo>
                    <a:pt x="129" y="193"/>
                  </a:lnTo>
                  <a:lnTo>
                    <a:pt x="109" y="183"/>
                  </a:lnTo>
                  <a:lnTo>
                    <a:pt x="88" y="175"/>
                  </a:lnTo>
                  <a:lnTo>
                    <a:pt x="68" y="169"/>
                  </a:lnTo>
                  <a:lnTo>
                    <a:pt x="45" y="164"/>
                  </a:lnTo>
                  <a:lnTo>
                    <a:pt x="23" y="161"/>
                  </a:lnTo>
                  <a:lnTo>
                    <a:pt x="0" y="159"/>
                  </a:lnTo>
                  <a:lnTo>
                    <a:pt x="0" y="0"/>
                  </a:lnTo>
                  <a:lnTo>
                    <a:pt x="0" y="0"/>
                  </a:lnTo>
                  <a:lnTo>
                    <a:pt x="23" y="2"/>
                  </a:lnTo>
                  <a:lnTo>
                    <a:pt x="45" y="5"/>
                  </a:lnTo>
                  <a:lnTo>
                    <a:pt x="68" y="10"/>
                  </a:lnTo>
                  <a:lnTo>
                    <a:pt x="88" y="16"/>
                  </a:lnTo>
                  <a:lnTo>
                    <a:pt x="109" y="24"/>
                  </a:lnTo>
                  <a:lnTo>
                    <a:pt x="129" y="34"/>
                  </a:lnTo>
                  <a:lnTo>
                    <a:pt x="146" y="47"/>
                  </a:lnTo>
                  <a:lnTo>
                    <a:pt x="162" y="60"/>
                  </a:lnTo>
                  <a:lnTo>
                    <a:pt x="177" y="73"/>
                  </a:lnTo>
                  <a:lnTo>
                    <a:pt x="190" y="89"/>
                  </a:lnTo>
                  <a:lnTo>
                    <a:pt x="203" y="105"/>
                  </a:lnTo>
                  <a:lnTo>
                    <a:pt x="212" y="122"/>
                  </a:lnTo>
                  <a:lnTo>
                    <a:pt x="219" y="142"/>
                  </a:lnTo>
                  <a:lnTo>
                    <a:pt x="225" y="161"/>
                  </a:lnTo>
                  <a:lnTo>
                    <a:pt x="228" y="180"/>
                  </a:lnTo>
                  <a:lnTo>
                    <a:pt x="230" y="201"/>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11" name="Freeform 17">
              <a:extLst>
                <a:ext uri="{FF2B5EF4-FFF2-40B4-BE49-F238E27FC236}">
                  <a16:creationId xmlns:a16="http://schemas.microsoft.com/office/drawing/2014/main" id="{A8BEB767-E14D-4D7C-876F-DD445FEFB41F}"/>
                </a:ext>
              </a:extLst>
            </p:cNvPr>
            <p:cNvSpPr>
              <a:spLocks/>
            </p:cNvSpPr>
            <p:nvPr/>
          </p:nvSpPr>
          <p:spPr bwMode="auto">
            <a:xfrm>
              <a:off x="5396554" y="2404613"/>
              <a:ext cx="1083998" cy="674602"/>
            </a:xfrm>
            <a:custGeom>
              <a:avLst/>
              <a:gdLst>
                <a:gd name="T0" fmla="*/ 655 w 841"/>
                <a:gd name="T1" fmla="*/ 160 h 524"/>
                <a:gd name="T2" fmla="*/ 579 w 841"/>
                <a:gd name="T3" fmla="*/ 226 h 524"/>
                <a:gd name="T4" fmla="*/ 420 w 841"/>
                <a:gd name="T5" fmla="*/ 365 h 524"/>
                <a:gd name="T6" fmla="*/ 420 w 841"/>
                <a:gd name="T7" fmla="*/ 365 h 524"/>
                <a:gd name="T8" fmla="*/ 260 w 841"/>
                <a:gd name="T9" fmla="*/ 226 h 524"/>
                <a:gd name="T10" fmla="*/ 190 w 841"/>
                <a:gd name="T11" fmla="*/ 164 h 524"/>
                <a:gd name="T12" fmla="*/ 190 w 841"/>
                <a:gd name="T13" fmla="*/ 164 h 524"/>
                <a:gd name="T14" fmla="*/ 0 w 841"/>
                <a:gd name="T15" fmla="*/ 0 h 524"/>
                <a:gd name="T16" fmla="*/ 0 w 841"/>
                <a:gd name="T17" fmla="*/ 159 h 524"/>
                <a:gd name="T18" fmla="*/ 190 w 841"/>
                <a:gd name="T19" fmla="*/ 323 h 524"/>
                <a:gd name="T20" fmla="*/ 260 w 841"/>
                <a:gd name="T21" fmla="*/ 386 h 524"/>
                <a:gd name="T22" fmla="*/ 260 w 841"/>
                <a:gd name="T23" fmla="*/ 386 h 524"/>
                <a:gd name="T24" fmla="*/ 420 w 841"/>
                <a:gd name="T25" fmla="*/ 524 h 524"/>
                <a:gd name="T26" fmla="*/ 579 w 841"/>
                <a:gd name="T27" fmla="*/ 386 h 524"/>
                <a:gd name="T28" fmla="*/ 655 w 841"/>
                <a:gd name="T29" fmla="*/ 320 h 524"/>
                <a:gd name="T30" fmla="*/ 841 w 841"/>
                <a:gd name="T31" fmla="*/ 159 h 524"/>
                <a:gd name="T32" fmla="*/ 841 w 841"/>
                <a:gd name="T33" fmla="*/ 0 h 524"/>
                <a:gd name="T34" fmla="*/ 655 w 841"/>
                <a:gd name="T35" fmla="*/ 16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1" h="524">
                  <a:moveTo>
                    <a:pt x="655" y="160"/>
                  </a:moveTo>
                  <a:lnTo>
                    <a:pt x="579" y="226"/>
                  </a:lnTo>
                  <a:lnTo>
                    <a:pt x="420" y="365"/>
                  </a:lnTo>
                  <a:lnTo>
                    <a:pt x="420" y="365"/>
                  </a:lnTo>
                  <a:lnTo>
                    <a:pt x="260" y="226"/>
                  </a:lnTo>
                  <a:lnTo>
                    <a:pt x="190" y="164"/>
                  </a:lnTo>
                  <a:lnTo>
                    <a:pt x="190" y="164"/>
                  </a:lnTo>
                  <a:lnTo>
                    <a:pt x="0" y="0"/>
                  </a:lnTo>
                  <a:lnTo>
                    <a:pt x="0" y="159"/>
                  </a:lnTo>
                  <a:lnTo>
                    <a:pt x="190" y="323"/>
                  </a:lnTo>
                  <a:lnTo>
                    <a:pt x="260" y="386"/>
                  </a:lnTo>
                  <a:lnTo>
                    <a:pt x="260" y="386"/>
                  </a:lnTo>
                  <a:lnTo>
                    <a:pt x="420" y="524"/>
                  </a:lnTo>
                  <a:lnTo>
                    <a:pt x="579" y="386"/>
                  </a:lnTo>
                  <a:lnTo>
                    <a:pt x="655" y="320"/>
                  </a:lnTo>
                  <a:lnTo>
                    <a:pt x="841" y="159"/>
                  </a:lnTo>
                  <a:lnTo>
                    <a:pt x="841" y="0"/>
                  </a:lnTo>
                  <a:lnTo>
                    <a:pt x="655" y="16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grpSp>
      <p:grpSp>
        <p:nvGrpSpPr>
          <p:cNvPr id="12" name="Group 1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563C865A-0049-427F-A635-E919B5DC5A17}"/>
              </a:ext>
            </a:extLst>
          </p:cNvPr>
          <p:cNvGrpSpPr/>
          <p:nvPr/>
        </p:nvGrpSpPr>
        <p:grpSpPr>
          <a:xfrm>
            <a:off x="6273840" y="2733111"/>
            <a:ext cx="1479912" cy="1357360"/>
            <a:chOff x="7003639" y="1096962"/>
            <a:chExt cx="1663331" cy="1745726"/>
          </a:xfrm>
          <a:solidFill>
            <a:schemeClr val="accent2">
              <a:lumMod val="60000"/>
              <a:lumOff val="40000"/>
            </a:schemeClr>
          </a:solidFill>
        </p:grpSpPr>
        <p:sp>
          <p:nvSpPr>
            <p:cNvPr id="13" name="Freeform 75">
              <a:extLst>
                <a:ext uri="{FF2B5EF4-FFF2-40B4-BE49-F238E27FC236}">
                  <a16:creationId xmlns:a16="http://schemas.microsoft.com/office/drawing/2014/main" id="{014B1D6E-98BE-4957-ABD6-A158ED16007E}"/>
                </a:ext>
              </a:extLst>
            </p:cNvPr>
            <p:cNvSpPr>
              <a:spLocks noChangeArrowheads="1"/>
            </p:cNvSpPr>
            <p:nvPr/>
          </p:nvSpPr>
          <p:spPr bwMode="auto">
            <a:xfrm>
              <a:off x="7003639" y="1647840"/>
              <a:ext cx="1122621" cy="981533"/>
            </a:xfrm>
            <a:custGeom>
              <a:avLst/>
              <a:gdLst>
                <a:gd name="connsiteX0" fmla="*/ 0 w 1122621"/>
                <a:gd name="connsiteY0" fmla="*/ 0 h 981533"/>
                <a:gd name="connsiteX1" fmla="*/ 1291 w 1122621"/>
                <a:gd name="connsiteY1" fmla="*/ 54071 h 981533"/>
                <a:gd name="connsiteX2" fmla="*/ 7746 w 1122621"/>
                <a:gd name="connsiteY2" fmla="*/ 108142 h 981533"/>
                <a:gd name="connsiteX3" fmla="*/ 18075 w 1122621"/>
                <a:gd name="connsiteY3" fmla="*/ 162213 h 981533"/>
                <a:gd name="connsiteX4" fmla="*/ 34860 w 1122621"/>
                <a:gd name="connsiteY4" fmla="*/ 213710 h 981533"/>
                <a:gd name="connsiteX5" fmla="*/ 52936 w 1122621"/>
                <a:gd name="connsiteY5" fmla="*/ 263919 h 981533"/>
                <a:gd name="connsiteX6" fmla="*/ 73593 w 1122621"/>
                <a:gd name="connsiteY6" fmla="*/ 312840 h 981533"/>
                <a:gd name="connsiteX7" fmla="*/ 100707 w 1122621"/>
                <a:gd name="connsiteY7" fmla="*/ 357900 h 981533"/>
                <a:gd name="connsiteX8" fmla="*/ 130403 w 1122621"/>
                <a:gd name="connsiteY8" fmla="*/ 404246 h 981533"/>
                <a:gd name="connsiteX9" fmla="*/ 163972 w 1122621"/>
                <a:gd name="connsiteY9" fmla="*/ 448018 h 981533"/>
                <a:gd name="connsiteX10" fmla="*/ 198832 w 1122621"/>
                <a:gd name="connsiteY10" fmla="*/ 489215 h 981533"/>
                <a:gd name="connsiteX11" fmla="*/ 238857 w 1122621"/>
                <a:gd name="connsiteY11" fmla="*/ 527838 h 981533"/>
                <a:gd name="connsiteX12" fmla="*/ 280172 w 1122621"/>
                <a:gd name="connsiteY12" fmla="*/ 565173 h 981533"/>
                <a:gd name="connsiteX13" fmla="*/ 325362 w 1122621"/>
                <a:gd name="connsiteY13" fmla="*/ 598645 h 981533"/>
                <a:gd name="connsiteX14" fmla="*/ 373133 w 1122621"/>
                <a:gd name="connsiteY14" fmla="*/ 629543 h 981533"/>
                <a:gd name="connsiteX15" fmla="*/ 423487 w 1122621"/>
                <a:gd name="connsiteY15" fmla="*/ 659153 h 981533"/>
                <a:gd name="connsiteX16" fmla="*/ 475131 w 1122621"/>
                <a:gd name="connsiteY16" fmla="*/ 686189 h 981533"/>
                <a:gd name="connsiteX17" fmla="*/ 520320 w 1122621"/>
                <a:gd name="connsiteY17" fmla="*/ 706788 h 981533"/>
                <a:gd name="connsiteX18" fmla="*/ 568092 w 1122621"/>
                <a:gd name="connsiteY18" fmla="*/ 722237 h 981533"/>
                <a:gd name="connsiteX19" fmla="*/ 615863 w 1122621"/>
                <a:gd name="connsiteY19" fmla="*/ 737685 h 981533"/>
                <a:gd name="connsiteX20" fmla="*/ 666217 w 1122621"/>
                <a:gd name="connsiteY20" fmla="*/ 751847 h 981533"/>
                <a:gd name="connsiteX21" fmla="*/ 717861 w 1122621"/>
                <a:gd name="connsiteY21" fmla="*/ 762146 h 981533"/>
                <a:gd name="connsiteX22" fmla="*/ 769506 w 1122621"/>
                <a:gd name="connsiteY22" fmla="*/ 768583 h 981533"/>
                <a:gd name="connsiteX23" fmla="*/ 822442 w 1122621"/>
                <a:gd name="connsiteY23" fmla="*/ 775020 h 981533"/>
                <a:gd name="connsiteX24" fmla="*/ 875378 w 1122621"/>
                <a:gd name="connsiteY24" fmla="*/ 776308 h 981533"/>
                <a:gd name="connsiteX25" fmla="*/ 896036 w 1122621"/>
                <a:gd name="connsiteY25" fmla="*/ 776308 h 981533"/>
                <a:gd name="connsiteX26" fmla="*/ 896036 w 1122621"/>
                <a:gd name="connsiteY26" fmla="*/ 775548 h 981533"/>
                <a:gd name="connsiteX27" fmla="*/ 934659 w 1122621"/>
                <a:gd name="connsiteY27" fmla="*/ 775548 h 981533"/>
                <a:gd name="connsiteX28" fmla="*/ 1122621 w 1122621"/>
                <a:gd name="connsiteY28" fmla="*/ 775548 h 981533"/>
                <a:gd name="connsiteX29" fmla="*/ 1122621 w 1122621"/>
                <a:gd name="connsiteY29" fmla="*/ 981533 h 981533"/>
                <a:gd name="connsiteX30" fmla="*/ 934659 w 1122621"/>
                <a:gd name="connsiteY30" fmla="*/ 981533 h 981533"/>
                <a:gd name="connsiteX31" fmla="*/ 896036 w 1122621"/>
                <a:gd name="connsiteY31" fmla="*/ 981533 h 981533"/>
                <a:gd name="connsiteX32" fmla="*/ 896036 w 1122621"/>
                <a:gd name="connsiteY32" fmla="*/ 981006 h 981533"/>
                <a:gd name="connsiteX33" fmla="*/ 875378 w 1122621"/>
                <a:gd name="connsiteY33" fmla="*/ 981006 h 981533"/>
                <a:gd name="connsiteX34" fmla="*/ 822442 w 1122621"/>
                <a:gd name="connsiteY34" fmla="*/ 979719 h 981533"/>
                <a:gd name="connsiteX35" fmla="*/ 769506 w 1122621"/>
                <a:gd name="connsiteY35" fmla="*/ 975857 h 981533"/>
                <a:gd name="connsiteX36" fmla="*/ 717861 w 1122621"/>
                <a:gd name="connsiteY36" fmla="*/ 966845 h 981533"/>
                <a:gd name="connsiteX37" fmla="*/ 666217 w 1122621"/>
                <a:gd name="connsiteY37" fmla="*/ 956545 h 981533"/>
                <a:gd name="connsiteX38" fmla="*/ 615863 w 1122621"/>
                <a:gd name="connsiteY38" fmla="*/ 943671 h 981533"/>
                <a:gd name="connsiteX39" fmla="*/ 568092 w 1122621"/>
                <a:gd name="connsiteY39" fmla="*/ 928222 h 981533"/>
                <a:gd name="connsiteX40" fmla="*/ 520320 w 1122621"/>
                <a:gd name="connsiteY40" fmla="*/ 911486 h 981533"/>
                <a:gd name="connsiteX41" fmla="*/ 475131 w 1122621"/>
                <a:gd name="connsiteY41" fmla="*/ 890887 h 981533"/>
                <a:gd name="connsiteX42" fmla="*/ 423487 w 1122621"/>
                <a:gd name="connsiteY42" fmla="*/ 863852 h 981533"/>
                <a:gd name="connsiteX43" fmla="*/ 373133 w 1122621"/>
                <a:gd name="connsiteY43" fmla="*/ 834241 h 981533"/>
                <a:gd name="connsiteX44" fmla="*/ 325362 w 1122621"/>
                <a:gd name="connsiteY44" fmla="*/ 803344 h 981533"/>
                <a:gd name="connsiteX45" fmla="*/ 280172 w 1122621"/>
                <a:gd name="connsiteY45" fmla="*/ 769871 h 981533"/>
                <a:gd name="connsiteX46" fmla="*/ 238857 w 1122621"/>
                <a:gd name="connsiteY46" fmla="*/ 732536 h 981533"/>
                <a:gd name="connsiteX47" fmla="*/ 198832 w 1122621"/>
                <a:gd name="connsiteY47" fmla="*/ 693914 h 981533"/>
                <a:gd name="connsiteX48" fmla="*/ 163972 w 1122621"/>
                <a:gd name="connsiteY48" fmla="*/ 652716 h 981533"/>
                <a:gd name="connsiteX49" fmla="*/ 130403 w 1122621"/>
                <a:gd name="connsiteY49" fmla="*/ 608945 h 981533"/>
                <a:gd name="connsiteX50" fmla="*/ 100707 w 1122621"/>
                <a:gd name="connsiteY50" fmla="*/ 563885 h 981533"/>
                <a:gd name="connsiteX51" fmla="*/ 73593 w 1122621"/>
                <a:gd name="connsiteY51" fmla="*/ 517538 h 981533"/>
                <a:gd name="connsiteX52" fmla="*/ 52936 w 1122621"/>
                <a:gd name="connsiteY52" fmla="*/ 468617 h 981533"/>
                <a:gd name="connsiteX53" fmla="*/ 34860 w 1122621"/>
                <a:gd name="connsiteY53" fmla="*/ 418408 h 981533"/>
                <a:gd name="connsiteX54" fmla="*/ 18075 w 1122621"/>
                <a:gd name="connsiteY54" fmla="*/ 366912 h 981533"/>
                <a:gd name="connsiteX55" fmla="*/ 7746 w 1122621"/>
                <a:gd name="connsiteY55" fmla="*/ 312840 h 981533"/>
                <a:gd name="connsiteX56" fmla="*/ 1291 w 1122621"/>
                <a:gd name="connsiteY56" fmla="*/ 258769 h 981533"/>
                <a:gd name="connsiteX57" fmla="*/ 0 w 1122621"/>
                <a:gd name="connsiteY57" fmla="*/ 205985 h 98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22621" h="981533">
                  <a:moveTo>
                    <a:pt x="0" y="0"/>
                  </a:moveTo>
                  <a:lnTo>
                    <a:pt x="1291" y="54071"/>
                  </a:lnTo>
                  <a:lnTo>
                    <a:pt x="7746" y="108142"/>
                  </a:lnTo>
                  <a:lnTo>
                    <a:pt x="18075" y="162213"/>
                  </a:lnTo>
                  <a:lnTo>
                    <a:pt x="34860" y="213710"/>
                  </a:lnTo>
                  <a:lnTo>
                    <a:pt x="52936" y="263919"/>
                  </a:lnTo>
                  <a:lnTo>
                    <a:pt x="73593" y="312840"/>
                  </a:lnTo>
                  <a:lnTo>
                    <a:pt x="100707" y="357900"/>
                  </a:lnTo>
                  <a:lnTo>
                    <a:pt x="130403" y="404246"/>
                  </a:lnTo>
                  <a:lnTo>
                    <a:pt x="163972" y="448018"/>
                  </a:lnTo>
                  <a:lnTo>
                    <a:pt x="198832" y="489215"/>
                  </a:lnTo>
                  <a:lnTo>
                    <a:pt x="238857" y="527838"/>
                  </a:lnTo>
                  <a:lnTo>
                    <a:pt x="280172" y="565173"/>
                  </a:lnTo>
                  <a:lnTo>
                    <a:pt x="325362" y="598645"/>
                  </a:lnTo>
                  <a:lnTo>
                    <a:pt x="373133" y="629543"/>
                  </a:lnTo>
                  <a:lnTo>
                    <a:pt x="423487" y="659153"/>
                  </a:lnTo>
                  <a:lnTo>
                    <a:pt x="475131" y="686189"/>
                  </a:lnTo>
                  <a:lnTo>
                    <a:pt x="520320" y="706788"/>
                  </a:lnTo>
                  <a:lnTo>
                    <a:pt x="568092" y="722237"/>
                  </a:lnTo>
                  <a:lnTo>
                    <a:pt x="615863" y="737685"/>
                  </a:lnTo>
                  <a:lnTo>
                    <a:pt x="666217" y="751847"/>
                  </a:lnTo>
                  <a:lnTo>
                    <a:pt x="717861" y="762146"/>
                  </a:lnTo>
                  <a:lnTo>
                    <a:pt x="769506" y="768583"/>
                  </a:lnTo>
                  <a:lnTo>
                    <a:pt x="822442" y="775020"/>
                  </a:lnTo>
                  <a:lnTo>
                    <a:pt x="875378" y="776308"/>
                  </a:lnTo>
                  <a:lnTo>
                    <a:pt x="896036" y="776308"/>
                  </a:lnTo>
                  <a:lnTo>
                    <a:pt x="896036" y="775548"/>
                  </a:lnTo>
                  <a:lnTo>
                    <a:pt x="934659" y="775548"/>
                  </a:lnTo>
                  <a:lnTo>
                    <a:pt x="1122621" y="775548"/>
                  </a:lnTo>
                  <a:lnTo>
                    <a:pt x="1122621" y="981533"/>
                  </a:lnTo>
                  <a:lnTo>
                    <a:pt x="934659" y="981533"/>
                  </a:lnTo>
                  <a:lnTo>
                    <a:pt x="896036" y="981533"/>
                  </a:lnTo>
                  <a:lnTo>
                    <a:pt x="896036" y="981006"/>
                  </a:lnTo>
                  <a:lnTo>
                    <a:pt x="875378" y="981006"/>
                  </a:lnTo>
                  <a:lnTo>
                    <a:pt x="822442" y="979719"/>
                  </a:lnTo>
                  <a:lnTo>
                    <a:pt x="769506" y="975857"/>
                  </a:lnTo>
                  <a:lnTo>
                    <a:pt x="717861" y="966845"/>
                  </a:lnTo>
                  <a:lnTo>
                    <a:pt x="666217" y="956545"/>
                  </a:lnTo>
                  <a:lnTo>
                    <a:pt x="615863" y="943671"/>
                  </a:lnTo>
                  <a:lnTo>
                    <a:pt x="568092" y="928222"/>
                  </a:lnTo>
                  <a:lnTo>
                    <a:pt x="520320" y="911486"/>
                  </a:lnTo>
                  <a:lnTo>
                    <a:pt x="475131" y="890887"/>
                  </a:lnTo>
                  <a:lnTo>
                    <a:pt x="423487" y="863852"/>
                  </a:lnTo>
                  <a:lnTo>
                    <a:pt x="373133" y="834241"/>
                  </a:lnTo>
                  <a:lnTo>
                    <a:pt x="325362" y="803344"/>
                  </a:lnTo>
                  <a:lnTo>
                    <a:pt x="280172" y="769871"/>
                  </a:lnTo>
                  <a:lnTo>
                    <a:pt x="238857" y="732536"/>
                  </a:lnTo>
                  <a:lnTo>
                    <a:pt x="198832" y="693914"/>
                  </a:lnTo>
                  <a:lnTo>
                    <a:pt x="163972" y="652716"/>
                  </a:lnTo>
                  <a:lnTo>
                    <a:pt x="130403" y="608945"/>
                  </a:lnTo>
                  <a:lnTo>
                    <a:pt x="100707" y="563885"/>
                  </a:lnTo>
                  <a:lnTo>
                    <a:pt x="73593" y="517538"/>
                  </a:lnTo>
                  <a:lnTo>
                    <a:pt x="52936" y="468617"/>
                  </a:lnTo>
                  <a:lnTo>
                    <a:pt x="34860" y="418408"/>
                  </a:lnTo>
                  <a:lnTo>
                    <a:pt x="18075" y="366912"/>
                  </a:lnTo>
                  <a:lnTo>
                    <a:pt x="7746" y="312840"/>
                  </a:lnTo>
                  <a:lnTo>
                    <a:pt x="1291" y="258769"/>
                  </a:lnTo>
                  <a:lnTo>
                    <a:pt x="0" y="20598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noAutofit/>
            </a:bodyPr>
            <a:lstStyle/>
            <a:p>
              <a:endParaRPr lang="en-AU" sz="1125">
                <a:solidFill>
                  <a:schemeClr val="tx2"/>
                </a:solidFill>
                <a:latin typeface="+mj-ea"/>
                <a:ea typeface="+mj-ea"/>
              </a:endParaRPr>
            </a:p>
          </p:txBody>
        </p:sp>
        <p:sp>
          <p:nvSpPr>
            <p:cNvPr id="14" name="Freeform 74">
              <a:extLst>
                <a:ext uri="{FF2B5EF4-FFF2-40B4-BE49-F238E27FC236}">
                  <a16:creationId xmlns:a16="http://schemas.microsoft.com/office/drawing/2014/main" id="{D163B356-75C0-4B36-AA55-8E82F92DDE70}"/>
                </a:ext>
              </a:extLst>
            </p:cNvPr>
            <p:cNvSpPr>
              <a:spLocks/>
            </p:cNvSpPr>
            <p:nvPr/>
          </p:nvSpPr>
          <p:spPr bwMode="auto">
            <a:xfrm>
              <a:off x="8126260" y="2169373"/>
              <a:ext cx="540709" cy="673315"/>
            </a:xfrm>
            <a:custGeom>
              <a:avLst/>
              <a:gdLst>
                <a:gd name="connsiteX0" fmla="*/ 540709 w 540709"/>
                <a:gd name="connsiteY0" fmla="*/ 0 h 673315"/>
                <a:gd name="connsiteX1" fmla="*/ 540709 w 540709"/>
                <a:gd name="connsiteY1" fmla="*/ 204698 h 673315"/>
                <a:gd name="connsiteX2" fmla="*/ 242030 w 540709"/>
                <a:gd name="connsiteY2" fmla="*/ 466042 h 673315"/>
                <a:gd name="connsiteX3" fmla="*/ 242030 w 540709"/>
                <a:gd name="connsiteY3" fmla="*/ 464757 h 673315"/>
                <a:gd name="connsiteX4" fmla="*/ 0 w 540709"/>
                <a:gd name="connsiteY4" fmla="*/ 673315 h 673315"/>
                <a:gd name="connsiteX5" fmla="*/ 0 w 540709"/>
                <a:gd name="connsiteY5" fmla="*/ 468617 h 673315"/>
                <a:gd name="connsiteX6" fmla="*/ 242033 w 540709"/>
                <a:gd name="connsiteY6" fmla="*/ 258769 h 673315"/>
                <a:gd name="connsiteX7" fmla="*/ 242033 w 540709"/>
                <a:gd name="connsiteY7" fmla="*/ 260054 h 67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709" h="673315">
                  <a:moveTo>
                    <a:pt x="540709" y="0"/>
                  </a:moveTo>
                  <a:lnTo>
                    <a:pt x="540709" y="204698"/>
                  </a:lnTo>
                  <a:lnTo>
                    <a:pt x="242030" y="466042"/>
                  </a:lnTo>
                  <a:lnTo>
                    <a:pt x="242030" y="464757"/>
                  </a:lnTo>
                  <a:lnTo>
                    <a:pt x="0" y="673315"/>
                  </a:lnTo>
                  <a:lnTo>
                    <a:pt x="0" y="468617"/>
                  </a:lnTo>
                  <a:lnTo>
                    <a:pt x="242033" y="258769"/>
                  </a:lnTo>
                  <a:lnTo>
                    <a:pt x="242033" y="2600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noAutofit/>
            </a:bodyPr>
            <a:lstStyle/>
            <a:p>
              <a:endParaRPr lang="en-AU" sz="1125">
                <a:solidFill>
                  <a:schemeClr val="tx2"/>
                </a:solidFill>
                <a:latin typeface="+mj-ea"/>
                <a:ea typeface="+mj-ea"/>
              </a:endParaRPr>
            </a:p>
          </p:txBody>
        </p:sp>
        <p:sp>
          <p:nvSpPr>
            <p:cNvPr id="15" name="Freeform 22">
              <a:extLst>
                <a:ext uri="{FF2B5EF4-FFF2-40B4-BE49-F238E27FC236}">
                  <a16:creationId xmlns:a16="http://schemas.microsoft.com/office/drawing/2014/main" id="{24F47493-58FA-48A7-ABF3-9B146429D30C}"/>
                </a:ext>
              </a:extLst>
            </p:cNvPr>
            <p:cNvSpPr>
              <a:spLocks/>
            </p:cNvSpPr>
            <p:nvPr/>
          </p:nvSpPr>
          <p:spPr bwMode="auto">
            <a:xfrm>
              <a:off x="7003639" y="1096962"/>
              <a:ext cx="1663331" cy="1544889"/>
            </a:xfrm>
            <a:custGeom>
              <a:avLst/>
              <a:gdLst>
                <a:gd name="T0" fmla="*/ 464 w 1291"/>
                <a:gd name="T1" fmla="*/ 66 h 1201"/>
                <a:gd name="T2" fmla="*/ 464 w 1291"/>
                <a:gd name="T3" fmla="*/ 434 h 1201"/>
                <a:gd name="T4" fmla="*/ 469 w 1291"/>
                <a:gd name="T5" fmla="*/ 472 h 1201"/>
                <a:gd name="T6" fmla="*/ 481 w 1291"/>
                <a:gd name="T7" fmla="*/ 509 h 1201"/>
                <a:gd name="T8" fmla="*/ 501 w 1291"/>
                <a:gd name="T9" fmla="*/ 542 h 1201"/>
                <a:gd name="T10" fmla="*/ 527 w 1291"/>
                <a:gd name="T11" fmla="*/ 571 h 1201"/>
                <a:gd name="T12" fmla="*/ 558 w 1291"/>
                <a:gd name="T13" fmla="*/ 595 h 1201"/>
                <a:gd name="T14" fmla="*/ 595 w 1291"/>
                <a:gd name="T15" fmla="*/ 614 h 1201"/>
                <a:gd name="T16" fmla="*/ 635 w 1291"/>
                <a:gd name="T17" fmla="*/ 627 h 1201"/>
                <a:gd name="T18" fmla="*/ 678 w 1291"/>
                <a:gd name="T19" fmla="*/ 633 h 1201"/>
                <a:gd name="T20" fmla="*/ 694 w 1291"/>
                <a:gd name="T21" fmla="*/ 635 h 1201"/>
                <a:gd name="T22" fmla="*/ 871 w 1291"/>
                <a:gd name="T23" fmla="*/ 471 h 1201"/>
                <a:gd name="T24" fmla="*/ 1291 w 1291"/>
                <a:gd name="T25" fmla="*/ 836 h 1201"/>
                <a:gd name="T26" fmla="*/ 871 w 1291"/>
                <a:gd name="T27" fmla="*/ 1201 h 1201"/>
                <a:gd name="T28" fmla="*/ 725 w 1291"/>
                <a:gd name="T29" fmla="*/ 1038 h 1201"/>
                <a:gd name="T30" fmla="*/ 694 w 1291"/>
                <a:gd name="T31" fmla="*/ 1038 h 1201"/>
                <a:gd name="T32" fmla="*/ 678 w 1291"/>
                <a:gd name="T33" fmla="*/ 1037 h 1201"/>
                <a:gd name="T34" fmla="*/ 596 w 1291"/>
                <a:gd name="T35" fmla="*/ 1032 h 1201"/>
                <a:gd name="T36" fmla="*/ 516 w 1291"/>
                <a:gd name="T37" fmla="*/ 1017 h 1201"/>
                <a:gd name="T38" fmla="*/ 440 w 1291"/>
                <a:gd name="T39" fmla="*/ 995 h 1201"/>
                <a:gd name="T40" fmla="*/ 368 w 1291"/>
                <a:gd name="T41" fmla="*/ 966 h 1201"/>
                <a:gd name="T42" fmla="*/ 328 w 1291"/>
                <a:gd name="T43" fmla="*/ 947 h 1201"/>
                <a:gd name="T44" fmla="*/ 252 w 1291"/>
                <a:gd name="T45" fmla="*/ 899 h 1201"/>
                <a:gd name="T46" fmla="*/ 185 w 1291"/>
                <a:gd name="T47" fmla="*/ 844 h 1201"/>
                <a:gd name="T48" fmla="*/ 127 w 1291"/>
                <a:gd name="T49" fmla="*/ 781 h 1201"/>
                <a:gd name="T50" fmla="*/ 78 w 1291"/>
                <a:gd name="T51" fmla="*/ 714 h 1201"/>
                <a:gd name="T52" fmla="*/ 41 w 1291"/>
                <a:gd name="T53" fmla="*/ 640 h 1201"/>
                <a:gd name="T54" fmla="*/ 14 w 1291"/>
                <a:gd name="T55" fmla="*/ 559 h 1201"/>
                <a:gd name="T56" fmla="*/ 1 w 1291"/>
                <a:gd name="T57" fmla="*/ 477 h 1201"/>
                <a:gd name="T58" fmla="*/ 0 w 1291"/>
                <a:gd name="T59" fmla="*/ 66 h 1201"/>
                <a:gd name="T60" fmla="*/ 70 w 1291"/>
                <a:gd name="T61" fmla="*/ 66 h 1201"/>
                <a:gd name="T62" fmla="*/ 389 w 1291"/>
                <a:gd name="T63" fmla="*/ 6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 h="1201">
                  <a:moveTo>
                    <a:pt x="464" y="0"/>
                  </a:moveTo>
                  <a:lnTo>
                    <a:pt x="464" y="66"/>
                  </a:lnTo>
                  <a:lnTo>
                    <a:pt x="464" y="434"/>
                  </a:lnTo>
                  <a:lnTo>
                    <a:pt x="464" y="434"/>
                  </a:lnTo>
                  <a:lnTo>
                    <a:pt x="466" y="453"/>
                  </a:lnTo>
                  <a:lnTo>
                    <a:pt x="469" y="472"/>
                  </a:lnTo>
                  <a:lnTo>
                    <a:pt x="474" y="492"/>
                  </a:lnTo>
                  <a:lnTo>
                    <a:pt x="481" y="509"/>
                  </a:lnTo>
                  <a:lnTo>
                    <a:pt x="490" y="526"/>
                  </a:lnTo>
                  <a:lnTo>
                    <a:pt x="501" y="542"/>
                  </a:lnTo>
                  <a:lnTo>
                    <a:pt x="513" y="558"/>
                  </a:lnTo>
                  <a:lnTo>
                    <a:pt x="527" y="571"/>
                  </a:lnTo>
                  <a:lnTo>
                    <a:pt x="542" y="583"/>
                  </a:lnTo>
                  <a:lnTo>
                    <a:pt x="558" y="595"/>
                  </a:lnTo>
                  <a:lnTo>
                    <a:pt x="575" y="606"/>
                  </a:lnTo>
                  <a:lnTo>
                    <a:pt x="595" y="614"/>
                  </a:lnTo>
                  <a:lnTo>
                    <a:pt x="614" y="622"/>
                  </a:lnTo>
                  <a:lnTo>
                    <a:pt x="635" y="627"/>
                  </a:lnTo>
                  <a:lnTo>
                    <a:pt x="657" y="632"/>
                  </a:lnTo>
                  <a:lnTo>
                    <a:pt x="678" y="633"/>
                  </a:lnTo>
                  <a:lnTo>
                    <a:pt x="678" y="633"/>
                  </a:lnTo>
                  <a:lnTo>
                    <a:pt x="694" y="635"/>
                  </a:lnTo>
                  <a:lnTo>
                    <a:pt x="871" y="635"/>
                  </a:lnTo>
                  <a:lnTo>
                    <a:pt x="871" y="471"/>
                  </a:lnTo>
                  <a:lnTo>
                    <a:pt x="1060" y="635"/>
                  </a:lnTo>
                  <a:lnTo>
                    <a:pt x="1291" y="836"/>
                  </a:lnTo>
                  <a:lnTo>
                    <a:pt x="1060" y="1038"/>
                  </a:lnTo>
                  <a:lnTo>
                    <a:pt x="871" y="1201"/>
                  </a:lnTo>
                  <a:lnTo>
                    <a:pt x="871" y="1038"/>
                  </a:lnTo>
                  <a:lnTo>
                    <a:pt x="725" y="1038"/>
                  </a:lnTo>
                  <a:lnTo>
                    <a:pt x="694" y="1038"/>
                  </a:lnTo>
                  <a:lnTo>
                    <a:pt x="694" y="1038"/>
                  </a:lnTo>
                  <a:lnTo>
                    <a:pt x="678" y="1037"/>
                  </a:lnTo>
                  <a:lnTo>
                    <a:pt x="678" y="1037"/>
                  </a:lnTo>
                  <a:lnTo>
                    <a:pt x="637" y="1035"/>
                  </a:lnTo>
                  <a:lnTo>
                    <a:pt x="596" y="1032"/>
                  </a:lnTo>
                  <a:lnTo>
                    <a:pt x="556" y="1026"/>
                  </a:lnTo>
                  <a:lnTo>
                    <a:pt x="516" y="1017"/>
                  </a:lnTo>
                  <a:lnTo>
                    <a:pt x="477" y="1008"/>
                  </a:lnTo>
                  <a:lnTo>
                    <a:pt x="440" y="995"/>
                  </a:lnTo>
                  <a:lnTo>
                    <a:pt x="403" y="982"/>
                  </a:lnTo>
                  <a:lnTo>
                    <a:pt x="368" y="966"/>
                  </a:lnTo>
                  <a:lnTo>
                    <a:pt x="368" y="966"/>
                  </a:lnTo>
                  <a:lnTo>
                    <a:pt x="328" y="947"/>
                  </a:lnTo>
                  <a:lnTo>
                    <a:pt x="289" y="924"/>
                  </a:lnTo>
                  <a:lnTo>
                    <a:pt x="252" y="899"/>
                  </a:lnTo>
                  <a:lnTo>
                    <a:pt x="217" y="873"/>
                  </a:lnTo>
                  <a:lnTo>
                    <a:pt x="185" y="844"/>
                  </a:lnTo>
                  <a:lnTo>
                    <a:pt x="154" y="813"/>
                  </a:lnTo>
                  <a:lnTo>
                    <a:pt x="127" y="781"/>
                  </a:lnTo>
                  <a:lnTo>
                    <a:pt x="101" y="749"/>
                  </a:lnTo>
                  <a:lnTo>
                    <a:pt x="78" y="714"/>
                  </a:lnTo>
                  <a:lnTo>
                    <a:pt x="57" y="677"/>
                  </a:lnTo>
                  <a:lnTo>
                    <a:pt x="41" y="640"/>
                  </a:lnTo>
                  <a:lnTo>
                    <a:pt x="27" y="599"/>
                  </a:lnTo>
                  <a:lnTo>
                    <a:pt x="14" y="559"/>
                  </a:lnTo>
                  <a:lnTo>
                    <a:pt x="6" y="519"/>
                  </a:lnTo>
                  <a:lnTo>
                    <a:pt x="1" y="477"/>
                  </a:lnTo>
                  <a:lnTo>
                    <a:pt x="0" y="434"/>
                  </a:lnTo>
                  <a:lnTo>
                    <a:pt x="0" y="66"/>
                  </a:lnTo>
                  <a:lnTo>
                    <a:pt x="0" y="3"/>
                  </a:lnTo>
                  <a:lnTo>
                    <a:pt x="70" y="66"/>
                  </a:lnTo>
                  <a:lnTo>
                    <a:pt x="230" y="204"/>
                  </a:lnTo>
                  <a:lnTo>
                    <a:pt x="389" y="66"/>
                  </a:lnTo>
                  <a:lnTo>
                    <a:pt x="4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16" name="Freeform 24">
              <a:extLst>
                <a:ext uri="{FF2B5EF4-FFF2-40B4-BE49-F238E27FC236}">
                  <a16:creationId xmlns:a16="http://schemas.microsoft.com/office/drawing/2014/main" id="{A9D2090F-AB80-4189-A0EA-DAA2F3742412}"/>
                </a:ext>
              </a:extLst>
            </p:cNvPr>
            <p:cNvSpPr>
              <a:spLocks/>
            </p:cNvSpPr>
            <p:nvPr/>
          </p:nvSpPr>
          <p:spPr bwMode="auto">
            <a:xfrm>
              <a:off x="7003639" y="1673721"/>
              <a:ext cx="896036" cy="981006"/>
            </a:xfrm>
            <a:custGeom>
              <a:avLst/>
              <a:gdLst>
                <a:gd name="T0" fmla="*/ 694 w 694"/>
                <a:gd name="T1" fmla="*/ 603 h 762"/>
                <a:gd name="T2" fmla="*/ 694 w 694"/>
                <a:gd name="T3" fmla="*/ 762 h 762"/>
                <a:gd name="T4" fmla="*/ 694 w 694"/>
                <a:gd name="T5" fmla="*/ 762 h 762"/>
                <a:gd name="T6" fmla="*/ 678 w 694"/>
                <a:gd name="T7" fmla="*/ 762 h 762"/>
                <a:gd name="T8" fmla="*/ 678 w 694"/>
                <a:gd name="T9" fmla="*/ 762 h 762"/>
                <a:gd name="T10" fmla="*/ 637 w 694"/>
                <a:gd name="T11" fmla="*/ 761 h 762"/>
                <a:gd name="T12" fmla="*/ 596 w 694"/>
                <a:gd name="T13" fmla="*/ 758 h 762"/>
                <a:gd name="T14" fmla="*/ 556 w 694"/>
                <a:gd name="T15" fmla="*/ 751 h 762"/>
                <a:gd name="T16" fmla="*/ 516 w 694"/>
                <a:gd name="T17" fmla="*/ 743 h 762"/>
                <a:gd name="T18" fmla="*/ 477 w 694"/>
                <a:gd name="T19" fmla="*/ 733 h 762"/>
                <a:gd name="T20" fmla="*/ 440 w 694"/>
                <a:gd name="T21" fmla="*/ 721 h 762"/>
                <a:gd name="T22" fmla="*/ 403 w 694"/>
                <a:gd name="T23" fmla="*/ 708 h 762"/>
                <a:gd name="T24" fmla="*/ 368 w 694"/>
                <a:gd name="T25" fmla="*/ 692 h 762"/>
                <a:gd name="T26" fmla="*/ 368 w 694"/>
                <a:gd name="T27" fmla="*/ 692 h 762"/>
                <a:gd name="T28" fmla="*/ 328 w 694"/>
                <a:gd name="T29" fmla="*/ 671 h 762"/>
                <a:gd name="T30" fmla="*/ 289 w 694"/>
                <a:gd name="T31" fmla="*/ 648 h 762"/>
                <a:gd name="T32" fmla="*/ 252 w 694"/>
                <a:gd name="T33" fmla="*/ 624 h 762"/>
                <a:gd name="T34" fmla="*/ 217 w 694"/>
                <a:gd name="T35" fmla="*/ 598 h 762"/>
                <a:gd name="T36" fmla="*/ 185 w 694"/>
                <a:gd name="T37" fmla="*/ 569 h 762"/>
                <a:gd name="T38" fmla="*/ 154 w 694"/>
                <a:gd name="T39" fmla="*/ 539 h 762"/>
                <a:gd name="T40" fmla="*/ 127 w 694"/>
                <a:gd name="T41" fmla="*/ 507 h 762"/>
                <a:gd name="T42" fmla="*/ 101 w 694"/>
                <a:gd name="T43" fmla="*/ 473 h 762"/>
                <a:gd name="T44" fmla="*/ 78 w 694"/>
                <a:gd name="T45" fmla="*/ 438 h 762"/>
                <a:gd name="T46" fmla="*/ 57 w 694"/>
                <a:gd name="T47" fmla="*/ 402 h 762"/>
                <a:gd name="T48" fmla="*/ 41 w 694"/>
                <a:gd name="T49" fmla="*/ 364 h 762"/>
                <a:gd name="T50" fmla="*/ 27 w 694"/>
                <a:gd name="T51" fmla="*/ 325 h 762"/>
                <a:gd name="T52" fmla="*/ 14 w 694"/>
                <a:gd name="T53" fmla="*/ 285 h 762"/>
                <a:gd name="T54" fmla="*/ 6 w 694"/>
                <a:gd name="T55" fmla="*/ 243 h 762"/>
                <a:gd name="T56" fmla="*/ 1 w 694"/>
                <a:gd name="T57" fmla="*/ 201 h 762"/>
                <a:gd name="T58" fmla="*/ 0 w 694"/>
                <a:gd name="T59" fmla="*/ 160 h 762"/>
                <a:gd name="T60" fmla="*/ 0 w 694"/>
                <a:gd name="T61" fmla="*/ 0 h 762"/>
                <a:gd name="T62" fmla="*/ 0 w 694"/>
                <a:gd name="T63" fmla="*/ 0 h 762"/>
                <a:gd name="T64" fmla="*/ 1 w 694"/>
                <a:gd name="T65" fmla="*/ 42 h 762"/>
                <a:gd name="T66" fmla="*/ 6 w 694"/>
                <a:gd name="T67" fmla="*/ 84 h 762"/>
                <a:gd name="T68" fmla="*/ 14 w 694"/>
                <a:gd name="T69" fmla="*/ 126 h 762"/>
                <a:gd name="T70" fmla="*/ 27 w 694"/>
                <a:gd name="T71" fmla="*/ 166 h 762"/>
                <a:gd name="T72" fmla="*/ 41 w 694"/>
                <a:gd name="T73" fmla="*/ 205 h 762"/>
                <a:gd name="T74" fmla="*/ 57 w 694"/>
                <a:gd name="T75" fmla="*/ 243 h 762"/>
                <a:gd name="T76" fmla="*/ 78 w 694"/>
                <a:gd name="T77" fmla="*/ 278 h 762"/>
                <a:gd name="T78" fmla="*/ 101 w 694"/>
                <a:gd name="T79" fmla="*/ 314 h 762"/>
                <a:gd name="T80" fmla="*/ 127 w 694"/>
                <a:gd name="T81" fmla="*/ 348 h 762"/>
                <a:gd name="T82" fmla="*/ 154 w 694"/>
                <a:gd name="T83" fmla="*/ 380 h 762"/>
                <a:gd name="T84" fmla="*/ 185 w 694"/>
                <a:gd name="T85" fmla="*/ 410 h 762"/>
                <a:gd name="T86" fmla="*/ 217 w 694"/>
                <a:gd name="T87" fmla="*/ 439 h 762"/>
                <a:gd name="T88" fmla="*/ 252 w 694"/>
                <a:gd name="T89" fmla="*/ 465 h 762"/>
                <a:gd name="T90" fmla="*/ 289 w 694"/>
                <a:gd name="T91" fmla="*/ 489 h 762"/>
                <a:gd name="T92" fmla="*/ 328 w 694"/>
                <a:gd name="T93" fmla="*/ 512 h 762"/>
                <a:gd name="T94" fmla="*/ 368 w 694"/>
                <a:gd name="T95" fmla="*/ 533 h 762"/>
                <a:gd name="T96" fmla="*/ 368 w 694"/>
                <a:gd name="T97" fmla="*/ 533 h 762"/>
                <a:gd name="T98" fmla="*/ 403 w 694"/>
                <a:gd name="T99" fmla="*/ 549 h 762"/>
                <a:gd name="T100" fmla="*/ 440 w 694"/>
                <a:gd name="T101" fmla="*/ 561 h 762"/>
                <a:gd name="T102" fmla="*/ 477 w 694"/>
                <a:gd name="T103" fmla="*/ 573 h 762"/>
                <a:gd name="T104" fmla="*/ 516 w 694"/>
                <a:gd name="T105" fmla="*/ 584 h 762"/>
                <a:gd name="T106" fmla="*/ 556 w 694"/>
                <a:gd name="T107" fmla="*/ 592 h 762"/>
                <a:gd name="T108" fmla="*/ 596 w 694"/>
                <a:gd name="T109" fmla="*/ 597 h 762"/>
                <a:gd name="T110" fmla="*/ 637 w 694"/>
                <a:gd name="T111" fmla="*/ 602 h 762"/>
                <a:gd name="T112" fmla="*/ 678 w 694"/>
                <a:gd name="T113" fmla="*/ 603 h 762"/>
                <a:gd name="T114" fmla="*/ 678 w 694"/>
                <a:gd name="T115" fmla="*/ 603 h 762"/>
                <a:gd name="T116" fmla="*/ 694 w 694"/>
                <a:gd name="T117" fmla="*/ 60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4" h="762">
                  <a:moveTo>
                    <a:pt x="694" y="603"/>
                  </a:moveTo>
                  <a:lnTo>
                    <a:pt x="694" y="762"/>
                  </a:lnTo>
                  <a:lnTo>
                    <a:pt x="694" y="762"/>
                  </a:lnTo>
                  <a:lnTo>
                    <a:pt x="678" y="762"/>
                  </a:lnTo>
                  <a:lnTo>
                    <a:pt x="678" y="762"/>
                  </a:lnTo>
                  <a:lnTo>
                    <a:pt x="637" y="761"/>
                  </a:lnTo>
                  <a:lnTo>
                    <a:pt x="596" y="758"/>
                  </a:lnTo>
                  <a:lnTo>
                    <a:pt x="556" y="751"/>
                  </a:lnTo>
                  <a:lnTo>
                    <a:pt x="516" y="743"/>
                  </a:lnTo>
                  <a:lnTo>
                    <a:pt x="477" y="733"/>
                  </a:lnTo>
                  <a:lnTo>
                    <a:pt x="440" y="721"/>
                  </a:lnTo>
                  <a:lnTo>
                    <a:pt x="403" y="708"/>
                  </a:lnTo>
                  <a:lnTo>
                    <a:pt x="368" y="692"/>
                  </a:lnTo>
                  <a:lnTo>
                    <a:pt x="368" y="692"/>
                  </a:lnTo>
                  <a:lnTo>
                    <a:pt x="328" y="671"/>
                  </a:lnTo>
                  <a:lnTo>
                    <a:pt x="289" y="648"/>
                  </a:lnTo>
                  <a:lnTo>
                    <a:pt x="252" y="624"/>
                  </a:lnTo>
                  <a:lnTo>
                    <a:pt x="217" y="598"/>
                  </a:lnTo>
                  <a:lnTo>
                    <a:pt x="185" y="569"/>
                  </a:lnTo>
                  <a:lnTo>
                    <a:pt x="154" y="539"/>
                  </a:lnTo>
                  <a:lnTo>
                    <a:pt x="127" y="507"/>
                  </a:lnTo>
                  <a:lnTo>
                    <a:pt x="101" y="473"/>
                  </a:lnTo>
                  <a:lnTo>
                    <a:pt x="78" y="438"/>
                  </a:lnTo>
                  <a:lnTo>
                    <a:pt x="57" y="402"/>
                  </a:lnTo>
                  <a:lnTo>
                    <a:pt x="41" y="364"/>
                  </a:lnTo>
                  <a:lnTo>
                    <a:pt x="27" y="325"/>
                  </a:lnTo>
                  <a:lnTo>
                    <a:pt x="14" y="285"/>
                  </a:lnTo>
                  <a:lnTo>
                    <a:pt x="6" y="243"/>
                  </a:lnTo>
                  <a:lnTo>
                    <a:pt x="1" y="201"/>
                  </a:lnTo>
                  <a:lnTo>
                    <a:pt x="0" y="160"/>
                  </a:lnTo>
                  <a:lnTo>
                    <a:pt x="0" y="0"/>
                  </a:lnTo>
                  <a:lnTo>
                    <a:pt x="0" y="0"/>
                  </a:lnTo>
                  <a:lnTo>
                    <a:pt x="1" y="42"/>
                  </a:lnTo>
                  <a:lnTo>
                    <a:pt x="6" y="84"/>
                  </a:lnTo>
                  <a:lnTo>
                    <a:pt x="14" y="126"/>
                  </a:lnTo>
                  <a:lnTo>
                    <a:pt x="27" y="166"/>
                  </a:lnTo>
                  <a:lnTo>
                    <a:pt x="41" y="205"/>
                  </a:lnTo>
                  <a:lnTo>
                    <a:pt x="57" y="243"/>
                  </a:lnTo>
                  <a:lnTo>
                    <a:pt x="78" y="278"/>
                  </a:lnTo>
                  <a:lnTo>
                    <a:pt x="101" y="314"/>
                  </a:lnTo>
                  <a:lnTo>
                    <a:pt x="127" y="348"/>
                  </a:lnTo>
                  <a:lnTo>
                    <a:pt x="154" y="380"/>
                  </a:lnTo>
                  <a:lnTo>
                    <a:pt x="185" y="410"/>
                  </a:lnTo>
                  <a:lnTo>
                    <a:pt x="217" y="439"/>
                  </a:lnTo>
                  <a:lnTo>
                    <a:pt x="252" y="465"/>
                  </a:lnTo>
                  <a:lnTo>
                    <a:pt x="289" y="489"/>
                  </a:lnTo>
                  <a:lnTo>
                    <a:pt x="328" y="512"/>
                  </a:lnTo>
                  <a:lnTo>
                    <a:pt x="368" y="533"/>
                  </a:lnTo>
                  <a:lnTo>
                    <a:pt x="368" y="533"/>
                  </a:lnTo>
                  <a:lnTo>
                    <a:pt x="403" y="549"/>
                  </a:lnTo>
                  <a:lnTo>
                    <a:pt x="440" y="561"/>
                  </a:lnTo>
                  <a:lnTo>
                    <a:pt x="477" y="573"/>
                  </a:lnTo>
                  <a:lnTo>
                    <a:pt x="516" y="584"/>
                  </a:lnTo>
                  <a:lnTo>
                    <a:pt x="556" y="592"/>
                  </a:lnTo>
                  <a:lnTo>
                    <a:pt x="596" y="597"/>
                  </a:lnTo>
                  <a:lnTo>
                    <a:pt x="637" y="602"/>
                  </a:lnTo>
                  <a:lnTo>
                    <a:pt x="678" y="603"/>
                  </a:lnTo>
                  <a:lnTo>
                    <a:pt x="678" y="603"/>
                  </a:lnTo>
                  <a:lnTo>
                    <a:pt x="694" y="60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grpSp>
      <p:grpSp>
        <p:nvGrpSpPr>
          <p:cNvPr id="17" name="Group 1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573BD154-63FD-42E6-AAAF-3726097F5191}"/>
              </a:ext>
            </a:extLst>
          </p:cNvPr>
          <p:cNvGrpSpPr/>
          <p:nvPr/>
        </p:nvGrpSpPr>
        <p:grpSpPr>
          <a:xfrm>
            <a:off x="7632676" y="3406184"/>
            <a:ext cx="935963" cy="1784739"/>
            <a:chOff x="8666970" y="3159389"/>
            <a:chExt cx="1203759" cy="1879716"/>
          </a:xfrm>
        </p:grpSpPr>
        <p:sp>
          <p:nvSpPr>
            <p:cNvPr id="18" name="Freeform 26">
              <a:extLst>
                <a:ext uri="{FF2B5EF4-FFF2-40B4-BE49-F238E27FC236}">
                  <a16:creationId xmlns:a16="http://schemas.microsoft.com/office/drawing/2014/main" id="{E4618842-B7C4-4F8B-9489-056F359222C1}"/>
                </a:ext>
              </a:extLst>
            </p:cNvPr>
            <p:cNvSpPr>
              <a:spLocks/>
            </p:cNvSpPr>
            <p:nvPr/>
          </p:nvSpPr>
          <p:spPr bwMode="auto">
            <a:xfrm>
              <a:off x="8666970" y="3159389"/>
              <a:ext cx="1202440" cy="1719977"/>
            </a:xfrm>
            <a:custGeom>
              <a:avLst/>
              <a:gdLst>
                <a:gd name="T0" fmla="*/ 750 w 935"/>
                <a:gd name="T1" fmla="*/ 971 h 1336"/>
                <a:gd name="T2" fmla="*/ 750 w 935"/>
                <a:gd name="T3" fmla="*/ 603 h 1336"/>
                <a:gd name="T4" fmla="*/ 750 w 935"/>
                <a:gd name="T5" fmla="*/ 603 h 1336"/>
                <a:gd name="T6" fmla="*/ 748 w 935"/>
                <a:gd name="T7" fmla="*/ 561 h 1336"/>
                <a:gd name="T8" fmla="*/ 742 w 935"/>
                <a:gd name="T9" fmla="*/ 517 h 1336"/>
                <a:gd name="T10" fmla="*/ 734 w 935"/>
                <a:gd name="T11" fmla="*/ 477 h 1336"/>
                <a:gd name="T12" fmla="*/ 722 w 935"/>
                <a:gd name="T13" fmla="*/ 437 h 1336"/>
                <a:gd name="T14" fmla="*/ 708 w 935"/>
                <a:gd name="T15" fmla="*/ 398 h 1336"/>
                <a:gd name="T16" fmla="*/ 690 w 935"/>
                <a:gd name="T17" fmla="*/ 360 h 1336"/>
                <a:gd name="T18" fmla="*/ 671 w 935"/>
                <a:gd name="T19" fmla="*/ 323 h 1336"/>
                <a:gd name="T20" fmla="*/ 647 w 935"/>
                <a:gd name="T21" fmla="*/ 289 h 1336"/>
                <a:gd name="T22" fmla="*/ 621 w 935"/>
                <a:gd name="T23" fmla="*/ 255 h 1336"/>
                <a:gd name="T24" fmla="*/ 594 w 935"/>
                <a:gd name="T25" fmla="*/ 223 h 1336"/>
                <a:gd name="T26" fmla="*/ 563 w 935"/>
                <a:gd name="T27" fmla="*/ 193 h 1336"/>
                <a:gd name="T28" fmla="*/ 531 w 935"/>
                <a:gd name="T29" fmla="*/ 164 h 1336"/>
                <a:gd name="T30" fmla="*/ 497 w 935"/>
                <a:gd name="T31" fmla="*/ 138 h 1336"/>
                <a:gd name="T32" fmla="*/ 460 w 935"/>
                <a:gd name="T33" fmla="*/ 114 h 1336"/>
                <a:gd name="T34" fmla="*/ 422 w 935"/>
                <a:gd name="T35" fmla="*/ 91 h 1336"/>
                <a:gd name="T36" fmla="*/ 381 w 935"/>
                <a:gd name="T37" fmla="*/ 70 h 1336"/>
                <a:gd name="T38" fmla="*/ 381 w 935"/>
                <a:gd name="T39" fmla="*/ 70 h 1336"/>
                <a:gd name="T40" fmla="*/ 344 w 935"/>
                <a:gd name="T41" fmla="*/ 54 h 1336"/>
                <a:gd name="T42" fmla="*/ 306 w 935"/>
                <a:gd name="T43" fmla="*/ 40 h 1336"/>
                <a:gd name="T44" fmla="*/ 266 w 935"/>
                <a:gd name="T45" fmla="*/ 27 h 1336"/>
                <a:gd name="T46" fmla="*/ 225 w 935"/>
                <a:gd name="T47" fmla="*/ 17 h 1336"/>
                <a:gd name="T48" fmla="*/ 184 w 935"/>
                <a:gd name="T49" fmla="*/ 9 h 1336"/>
                <a:gd name="T50" fmla="*/ 142 w 935"/>
                <a:gd name="T51" fmla="*/ 3 h 1336"/>
                <a:gd name="T52" fmla="*/ 98 w 935"/>
                <a:gd name="T53" fmla="*/ 0 h 1336"/>
                <a:gd name="T54" fmla="*/ 53 w 935"/>
                <a:gd name="T55" fmla="*/ 0 h 1336"/>
                <a:gd name="T56" fmla="*/ 2 w 935"/>
                <a:gd name="T57" fmla="*/ 0 h 1336"/>
                <a:gd name="T58" fmla="*/ 233 w 935"/>
                <a:gd name="T59" fmla="*/ 201 h 1336"/>
                <a:gd name="T60" fmla="*/ 0 w 935"/>
                <a:gd name="T61" fmla="*/ 403 h 1336"/>
                <a:gd name="T62" fmla="*/ 53 w 935"/>
                <a:gd name="T63" fmla="*/ 403 h 1336"/>
                <a:gd name="T64" fmla="*/ 53 w 935"/>
                <a:gd name="T65" fmla="*/ 403 h 1336"/>
                <a:gd name="T66" fmla="*/ 77 w 935"/>
                <a:gd name="T67" fmla="*/ 403 h 1336"/>
                <a:gd name="T68" fmla="*/ 100 w 935"/>
                <a:gd name="T69" fmla="*/ 406 h 1336"/>
                <a:gd name="T70" fmla="*/ 122 w 935"/>
                <a:gd name="T71" fmla="*/ 411 h 1336"/>
                <a:gd name="T72" fmla="*/ 143 w 935"/>
                <a:gd name="T73" fmla="*/ 418 h 1336"/>
                <a:gd name="T74" fmla="*/ 164 w 935"/>
                <a:gd name="T75" fmla="*/ 427 h 1336"/>
                <a:gd name="T76" fmla="*/ 182 w 935"/>
                <a:gd name="T77" fmla="*/ 437 h 1336"/>
                <a:gd name="T78" fmla="*/ 200 w 935"/>
                <a:gd name="T79" fmla="*/ 448 h 1336"/>
                <a:gd name="T80" fmla="*/ 217 w 935"/>
                <a:gd name="T81" fmla="*/ 461 h 1336"/>
                <a:gd name="T82" fmla="*/ 232 w 935"/>
                <a:gd name="T83" fmla="*/ 476 h 1336"/>
                <a:gd name="T84" fmla="*/ 245 w 935"/>
                <a:gd name="T85" fmla="*/ 492 h 1336"/>
                <a:gd name="T86" fmla="*/ 256 w 935"/>
                <a:gd name="T87" fmla="*/ 508 h 1336"/>
                <a:gd name="T88" fmla="*/ 266 w 935"/>
                <a:gd name="T89" fmla="*/ 525 h 1336"/>
                <a:gd name="T90" fmla="*/ 274 w 935"/>
                <a:gd name="T91" fmla="*/ 543 h 1336"/>
                <a:gd name="T92" fmla="*/ 280 w 935"/>
                <a:gd name="T93" fmla="*/ 562 h 1336"/>
                <a:gd name="T94" fmla="*/ 283 w 935"/>
                <a:gd name="T95" fmla="*/ 582 h 1336"/>
                <a:gd name="T96" fmla="*/ 285 w 935"/>
                <a:gd name="T97" fmla="*/ 603 h 1336"/>
                <a:gd name="T98" fmla="*/ 285 w 935"/>
                <a:gd name="T99" fmla="*/ 971 h 1336"/>
                <a:gd name="T100" fmla="*/ 93 w 935"/>
                <a:gd name="T101" fmla="*/ 971 h 1336"/>
                <a:gd name="T102" fmla="*/ 285 w 935"/>
                <a:gd name="T103" fmla="*/ 1136 h 1336"/>
                <a:gd name="T104" fmla="*/ 515 w 935"/>
                <a:gd name="T105" fmla="*/ 1336 h 1336"/>
                <a:gd name="T106" fmla="*/ 935 w 935"/>
                <a:gd name="T107" fmla="*/ 971 h 1336"/>
                <a:gd name="T108" fmla="*/ 750 w 935"/>
                <a:gd name="T109" fmla="*/ 971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5" h="1336">
                  <a:moveTo>
                    <a:pt x="750" y="971"/>
                  </a:moveTo>
                  <a:lnTo>
                    <a:pt x="750" y="603"/>
                  </a:lnTo>
                  <a:lnTo>
                    <a:pt x="750" y="603"/>
                  </a:lnTo>
                  <a:lnTo>
                    <a:pt x="748" y="561"/>
                  </a:lnTo>
                  <a:lnTo>
                    <a:pt x="742" y="517"/>
                  </a:lnTo>
                  <a:lnTo>
                    <a:pt x="734" y="477"/>
                  </a:lnTo>
                  <a:lnTo>
                    <a:pt x="722" y="437"/>
                  </a:lnTo>
                  <a:lnTo>
                    <a:pt x="708" y="398"/>
                  </a:lnTo>
                  <a:lnTo>
                    <a:pt x="690" y="360"/>
                  </a:lnTo>
                  <a:lnTo>
                    <a:pt x="671" y="323"/>
                  </a:lnTo>
                  <a:lnTo>
                    <a:pt x="647" y="289"/>
                  </a:lnTo>
                  <a:lnTo>
                    <a:pt x="621" y="255"/>
                  </a:lnTo>
                  <a:lnTo>
                    <a:pt x="594" y="223"/>
                  </a:lnTo>
                  <a:lnTo>
                    <a:pt x="563" y="193"/>
                  </a:lnTo>
                  <a:lnTo>
                    <a:pt x="531" y="164"/>
                  </a:lnTo>
                  <a:lnTo>
                    <a:pt x="497" y="138"/>
                  </a:lnTo>
                  <a:lnTo>
                    <a:pt x="460" y="114"/>
                  </a:lnTo>
                  <a:lnTo>
                    <a:pt x="422" y="91"/>
                  </a:lnTo>
                  <a:lnTo>
                    <a:pt x="381" y="70"/>
                  </a:lnTo>
                  <a:lnTo>
                    <a:pt x="381" y="70"/>
                  </a:lnTo>
                  <a:lnTo>
                    <a:pt x="344" y="54"/>
                  </a:lnTo>
                  <a:lnTo>
                    <a:pt x="306" y="40"/>
                  </a:lnTo>
                  <a:lnTo>
                    <a:pt x="266" y="27"/>
                  </a:lnTo>
                  <a:lnTo>
                    <a:pt x="225" y="17"/>
                  </a:lnTo>
                  <a:lnTo>
                    <a:pt x="184" y="9"/>
                  </a:lnTo>
                  <a:lnTo>
                    <a:pt x="142" y="3"/>
                  </a:lnTo>
                  <a:lnTo>
                    <a:pt x="98" y="0"/>
                  </a:lnTo>
                  <a:lnTo>
                    <a:pt x="53" y="0"/>
                  </a:lnTo>
                  <a:lnTo>
                    <a:pt x="2" y="0"/>
                  </a:lnTo>
                  <a:lnTo>
                    <a:pt x="233" y="201"/>
                  </a:lnTo>
                  <a:lnTo>
                    <a:pt x="0" y="403"/>
                  </a:lnTo>
                  <a:lnTo>
                    <a:pt x="53" y="403"/>
                  </a:lnTo>
                  <a:lnTo>
                    <a:pt x="53" y="403"/>
                  </a:lnTo>
                  <a:lnTo>
                    <a:pt x="77" y="403"/>
                  </a:lnTo>
                  <a:lnTo>
                    <a:pt x="100" y="406"/>
                  </a:lnTo>
                  <a:lnTo>
                    <a:pt x="122" y="411"/>
                  </a:lnTo>
                  <a:lnTo>
                    <a:pt x="143" y="418"/>
                  </a:lnTo>
                  <a:lnTo>
                    <a:pt x="164" y="427"/>
                  </a:lnTo>
                  <a:lnTo>
                    <a:pt x="182" y="437"/>
                  </a:lnTo>
                  <a:lnTo>
                    <a:pt x="200" y="448"/>
                  </a:lnTo>
                  <a:lnTo>
                    <a:pt x="217" y="461"/>
                  </a:lnTo>
                  <a:lnTo>
                    <a:pt x="232" y="476"/>
                  </a:lnTo>
                  <a:lnTo>
                    <a:pt x="245" y="492"/>
                  </a:lnTo>
                  <a:lnTo>
                    <a:pt x="256" y="508"/>
                  </a:lnTo>
                  <a:lnTo>
                    <a:pt x="266" y="525"/>
                  </a:lnTo>
                  <a:lnTo>
                    <a:pt x="274" y="543"/>
                  </a:lnTo>
                  <a:lnTo>
                    <a:pt x="280" y="562"/>
                  </a:lnTo>
                  <a:lnTo>
                    <a:pt x="283" y="582"/>
                  </a:lnTo>
                  <a:lnTo>
                    <a:pt x="285" y="603"/>
                  </a:lnTo>
                  <a:lnTo>
                    <a:pt x="285" y="971"/>
                  </a:lnTo>
                  <a:lnTo>
                    <a:pt x="93" y="971"/>
                  </a:lnTo>
                  <a:lnTo>
                    <a:pt x="285" y="1136"/>
                  </a:lnTo>
                  <a:lnTo>
                    <a:pt x="515" y="1336"/>
                  </a:lnTo>
                  <a:lnTo>
                    <a:pt x="935" y="971"/>
                  </a:lnTo>
                  <a:lnTo>
                    <a:pt x="750" y="971"/>
                  </a:lnTo>
                  <a:close/>
                </a:path>
              </a:pathLst>
            </a:custGeom>
            <a:gradFill>
              <a:gsLst>
                <a:gs pos="2000">
                  <a:schemeClr val="accent4"/>
                </a:gs>
                <a:gs pos="100000">
                  <a:schemeClr val="accent4">
                    <a:lumMod val="7500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19" name="Freeform 95">
              <a:extLst>
                <a:ext uri="{FF2B5EF4-FFF2-40B4-BE49-F238E27FC236}">
                  <a16:creationId xmlns:a16="http://schemas.microsoft.com/office/drawing/2014/main" id="{E92279D3-D489-403F-8DC7-19AD0B179324}"/>
                </a:ext>
              </a:extLst>
            </p:cNvPr>
            <p:cNvSpPr>
              <a:spLocks/>
            </p:cNvSpPr>
            <p:nvPr/>
          </p:nvSpPr>
          <p:spPr bwMode="auto">
            <a:xfrm>
              <a:off x="9327442" y="4406026"/>
              <a:ext cx="543287" cy="633079"/>
            </a:xfrm>
            <a:custGeom>
              <a:avLst/>
              <a:gdLst>
                <a:gd name="connsiteX0" fmla="*/ 543287 w 543287"/>
                <a:gd name="connsiteY0" fmla="*/ 0 h 633079"/>
                <a:gd name="connsiteX1" fmla="*/ 543287 w 543287"/>
                <a:gd name="connsiteY1" fmla="*/ 161086 h 633079"/>
                <a:gd name="connsiteX2" fmla="*/ 0 w 543287"/>
                <a:gd name="connsiteY2" fmla="*/ 633079 h 633079"/>
                <a:gd name="connsiteX3" fmla="*/ 0 w 543287"/>
                <a:gd name="connsiteY3" fmla="*/ 469904 h 633079"/>
              </a:gdLst>
              <a:ahLst/>
              <a:cxnLst>
                <a:cxn ang="0">
                  <a:pos x="connsiteX0" y="connsiteY0"/>
                </a:cxn>
                <a:cxn ang="0">
                  <a:pos x="connsiteX1" y="connsiteY1"/>
                </a:cxn>
                <a:cxn ang="0">
                  <a:pos x="connsiteX2" y="connsiteY2"/>
                </a:cxn>
                <a:cxn ang="0">
                  <a:pos x="connsiteX3" y="connsiteY3"/>
                </a:cxn>
              </a:cxnLst>
              <a:rect l="l" t="t" r="r" b="b"/>
              <a:pathLst>
                <a:path w="543287" h="633079">
                  <a:moveTo>
                    <a:pt x="543287" y="0"/>
                  </a:moveTo>
                  <a:lnTo>
                    <a:pt x="543287" y="161086"/>
                  </a:lnTo>
                  <a:lnTo>
                    <a:pt x="0" y="633079"/>
                  </a:lnTo>
                  <a:lnTo>
                    <a:pt x="0" y="469904"/>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noAutofit/>
            </a:bodyPr>
            <a:lstStyle/>
            <a:p>
              <a:endParaRPr lang="en-AU" sz="1125">
                <a:solidFill>
                  <a:schemeClr val="tx2"/>
                </a:solidFill>
                <a:latin typeface="+mj-ea"/>
                <a:ea typeface="+mj-ea"/>
              </a:endParaRPr>
            </a:p>
          </p:txBody>
        </p:sp>
        <p:sp>
          <p:nvSpPr>
            <p:cNvPr id="20" name="Freeform 28">
              <a:extLst>
                <a:ext uri="{FF2B5EF4-FFF2-40B4-BE49-F238E27FC236}">
                  <a16:creationId xmlns:a16="http://schemas.microsoft.com/office/drawing/2014/main" id="{D689DE7E-BD18-45A2-B6AD-CCBFEC1E871C}"/>
                </a:ext>
              </a:extLst>
            </p:cNvPr>
            <p:cNvSpPr>
              <a:spLocks/>
            </p:cNvSpPr>
            <p:nvPr/>
          </p:nvSpPr>
          <p:spPr bwMode="auto">
            <a:xfrm>
              <a:off x="8786612" y="4406025"/>
              <a:ext cx="545861" cy="630831"/>
            </a:xfrm>
            <a:custGeom>
              <a:avLst/>
              <a:gdLst>
                <a:gd name="T0" fmla="*/ 420 w 423"/>
                <a:gd name="T1" fmla="*/ 365 h 489"/>
                <a:gd name="T2" fmla="*/ 423 w 423"/>
                <a:gd name="T3" fmla="*/ 489 h 489"/>
                <a:gd name="T4" fmla="*/ 0 w 423"/>
                <a:gd name="T5" fmla="*/ 160 h 489"/>
                <a:gd name="T6" fmla="*/ 0 w 423"/>
                <a:gd name="T7" fmla="*/ 0 h 489"/>
                <a:gd name="T8" fmla="*/ 420 w 423"/>
                <a:gd name="T9" fmla="*/ 365 h 489"/>
              </a:gdLst>
              <a:ahLst/>
              <a:cxnLst>
                <a:cxn ang="0">
                  <a:pos x="T0" y="T1"/>
                </a:cxn>
                <a:cxn ang="0">
                  <a:pos x="T2" y="T3"/>
                </a:cxn>
                <a:cxn ang="0">
                  <a:pos x="T4" y="T5"/>
                </a:cxn>
                <a:cxn ang="0">
                  <a:pos x="T6" y="T7"/>
                </a:cxn>
                <a:cxn ang="0">
                  <a:pos x="T8" y="T9"/>
                </a:cxn>
              </a:cxnLst>
              <a:rect l="0" t="0" r="r" b="b"/>
              <a:pathLst>
                <a:path w="423" h="489">
                  <a:moveTo>
                    <a:pt x="420" y="365"/>
                  </a:moveTo>
                  <a:lnTo>
                    <a:pt x="423" y="489"/>
                  </a:lnTo>
                  <a:lnTo>
                    <a:pt x="0" y="160"/>
                  </a:lnTo>
                  <a:lnTo>
                    <a:pt x="0" y="0"/>
                  </a:lnTo>
                  <a:lnTo>
                    <a:pt x="420" y="365"/>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21" name="Freeform 30">
              <a:extLst>
                <a:ext uri="{FF2B5EF4-FFF2-40B4-BE49-F238E27FC236}">
                  <a16:creationId xmlns:a16="http://schemas.microsoft.com/office/drawing/2014/main" id="{7E31BD7A-ABFD-49AC-A9DF-726106942D9E}"/>
                </a:ext>
              </a:extLst>
            </p:cNvPr>
            <p:cNvSpPr>
              <a:spLocks/>
            </p:cNvSpPr>
            <p:nvPr/>
          </p:nvSpPr>
          <p:spPr bwMode="auto">
            <a:xfrm>
              <a:off x="8669214" y="3673063"/>
              <a:ext cx="363050" cy="463467"/>
            </a:xfrm>
            <a:custGeom>
              <a:avLst/>
              <a:gdLst>
                <a:gd name="T0" fmla="*/ 53 w 283"/>
                <a:gd name="T1" fmla="*/ 0 h 360"/>
                <a:gd name="T2" fmla="*/ 0 w 283"/>
                <a:gd name="T3" fmla="*/ 0 h 360"/>
                <a:gd name="T4" fmla="*/ 0 w 283"/>
                <a:gd name="T5" fmla="*/ 159 h 360"/>
                <a:gd name="T6" fmla="*/ 53 w 283"/>
                <a:gd name="T7" fmla="*/ 159 h 360"/>
                <a:gd name="T8" fmla="*/ 53 w 283"/>
                <a:gd name="T9" fmla="*/ 159 h 360"/>
                <a:gd name="T10" fmla="*/ 53 w 283"/>
                <a:gd name="T11" fmla="*/ 159 h 360"/>
                <a:gd name="T12" fmla="*/ 78 w 283"/>
                <a:gd name="T13" fmla="*/ 161 h 360"/>
                <a:gd name="T14" fmla="*/ 100 w 283"/>
                <a:gd name="T15" fmla="*/ 164 h 360"/>
                <a:gd name="T16" fmla="*/ 121 w 283"/>
                <a:gd name="T17" fmla="*/ 169 h 360"/>
                <a:gd name="T18" fmla="*/ 144 w 283"/>
                <a:gd name="T19" fmla="*/ 175 h 360"/>
                <a:gd name="T20" fmla="*/ 163 w 283"/>
                <a:gd name="T21" fmla="*/ 183 h 360"/>
                <a:gd name="T22" fmla="*/ 182 w 283"/>
                <a:gd name="T23" fmla="*/ 193 h 360"/>
                <a:gd name="T24" fmla="*/ 200 w 283"/>
                <a:gd name="T25" fmla="*/ 206 h 360"/>
                <a:gd name="T26" fmla="*/ 216 w 283"/>
                <a:gd name="T27" fmla="*/ 219 h 360"/>
                <a:gd name="T28" fmla="*/ 230 w 283"/>
                <a:gd name="T29" fmla="*/ 232 h 360"/>
                <a:gd name="T30" fmla="*/ 245 w 283"/>
                <a:gd name="T31" fmla="*/ 248 h 360"/>
                <a:gd name="T32" fmla="*/ 256 w 283"/>
                <a:gd name="T33" fmla="*/ 264 h 360"/>
                <a:gd name="T34" fmla="*/ 266 w 283"/>
                <a:gd name="T35" fmla="*/ 282 h 360"/>
                <a:gd name="T36" fmla="*/ 274 w 283"/>
                <a:gd name="T37" fmla="*/ 301 h 360"/>
                <a:gd name="T38" fmla="*/ 279 w 283"/>
                <a:gd name="T39" fmla="*/ 320 h 360"/>
                <a:gd name="T40" fmla="*/ 282 w 283"/>
                <a:gd name="T41" fmla="*/ 339 h 360"/>
                <a:gd name="T42" fmla="*/ 283 w 283"/>
                <a:gd name="T43" fmla="*/ 360 h 360"/>
                <a:gd name="T44" fmla="*/ 283 w 283"/>
                <a:gd name="T45" fmla="*/ 201 h 360"/>
                <a:gd name="T46" fmla="*/ 283 w 283"/>
                <a:gd name="T47" fmla="*/ 201 h 360"/>
                <a:gd name="T48" fmla="*/ 282 w 283"/>
                <a:gd name="T49" fmla="*/ 180 h 360"/>
                <a:gd name="T50" fmla="*/ 279 w 283"/>
                <a:gd name="T51" fmla="*/ 161 h 360"/>
                <a:gd name="T52" fmla="*/ 274 w 283"/>
                <a:gd name="T53" fmla="*/ 142 h 360"/>
                <a:gd name="T54" fmla="*/ 266 w 283"/>
                <a:gd name="T55" fmla="*/ 122 h 360"/>
                <a:gd name="T56" fmla="*/ 256 w 283"/>
                <a:gd name="T57" fmla="*/ 105 h 360"/>
                <a:gd name="T58" fmla="*/ 245 w 283"/>
                <a:gd name="T59" fmla="*/ 89 h 360"/>
                <a:gd name="T60" fmla="*/ 230 w 283"/>
                <a:gd name="T61" fmla="*/ 73 h 360"/>
                <a:gd name="T62" fmla="*/ 216 w 283"/>
                <a:gd name="T63" fmla="*/ 60 h 360"/>
                <a:gd name="T64" fmla="*/ 200 w 283"/>
                <a:gd name="T65" fmla="*/ 47 h 360"/>
                <a:gd name="T66" fmla="*/ 182 w 283"/>
                <a:gd name="T67" fmla="*/ 34 h 360"/>
                <a:gd name="T68" fmla="*/ 163 w 283"/>
                <a:gd name="T69" fmla="*/ 24 h 360"/>
                <a:gd name="T70" fmla="*/ 144 w 283"/>
                <a:gd name="T71" fmla="*/ 16 h 360"/>
                <a:gd name="T72" fmla="*/ 121 w 283"/>
                <a:gd name="T73" fmla="*/ 10 h 360"/>
                <a:gd name="T74" fmla="*/ 100 w 283"/>
                <a:gd name="T75" fmla="*/ 5 h 360"/>
                <a:gd name="T76" fmla="*/ 78 w 283"/>
                <a:gd name="T77" fmla="*/ 2 h 360"/>
                <a:gd name="T78" fmla="*/ 53 w 283"/>
                <a:gd name="T79" fmla="*/ 0 h 360"/>
                <a:gd name="T80" fmla="*/ 53 w 283"/>
                <a:gd name="T8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3" h="360">
                  <a:moveTo>
                    <a:pt x="53" y="0"/>
                  </a:moveTo>
                  <a:lnTo>
                    <a:pt x="0" y="0"/>
                  </a:lnTo>
                  <a:lnTo>
                    <a:pt x="0" y="159"/>
                  </a:lnTo>
                  <a:lnTo>
                    <a:pt x="53" y="159"/>
                  </a:lnTo>
                  <a:lnTo>
                    <a:pt x="53" y="159"/>
                  </a:lnTo>
                  <a:lnTo>
                    <a:pt x="53" y="159"/>
                  </a:lnTo>
                  <a:lnTo>
                    <a:pt x="78" y="161"/>
                  </a:lnTo>
                  <a:lnTo>
                    <a:pt x="100" y="164"/>
                  </a:lnTo>
                  <a:lnTo>
                    <a:pt x="121" y="169"/>
                  </a:lnTo>
                  <a:lnTo>
                    <a:pt x="144" y="175"/>
                  </a:lnTo>
                  <a:lnTo>
                    <a:pt x="163" y="183"/>
                  </a:lnTo>
                  <a:lnTo>
                    <a:pt x="182" y="193"/>
                  </a:lnTo>
                  <a:lnTo>
                    <a:pt x="200" y="206"/>
                  </a:lnTo>
                  <a:lnTo>
                    <a:pt x="216" y="219"/>
                  </a:lnTo>
                  <a:lnTo>
                    <a:pt x="230" y="232"/>
                  </a:lnTo>
                  <a:lnTo>
                    <a:pt x="245" y="248"/>
                  </a:lnTo>
                  <a:lnTo>
                    <a:pt x="256" y="264"/>
                  </a:lnTo>
                  <a:lnTo>
                    <a:pt x="266" y="282"/>
                  </a:lnTo>
                  <a:lnTo>
                    <a:pt x="274" y="301"/>
                  </a:lnTo>
                  <a:lnTo>
                    <a:pt x="279" y="320"/>
                  </a:lnTo>
                  <a:lnTo>
                    <a:pt x="282" y="339"/>
                  </a:lnTo>
                  <a:lnTo>
                    <a:pt x="283" y="360"/>
                  </a:lnTo>
                  <a:lnTo>
                    <a:pt x="283" y="201"/>
                  </a:lnTo>
                  <a:lnTo>
                    <a:pt x="283" y="201"/>
                  </a:lnTo>
                  <a:lnTo>
                    <a:pt x="282" y="180"/>
                  </a:lnTo>
                  <a:lnTo>
                    <a:pt x="279" y="161"/>
                  </a:lnTo>
                  <a:lnTo>
                    <a:pt x="274" y="142"/>
                  </a:lnTo>
                  <a:lnTo>
                    <a:pt x="266" y="122"/>
                  </a:lnTo>
                  <a:lnTo>
                    <a:pt x="256" y="105"/>
                  </a:lnTo>
                  <a:lnTo>
                    <a:pt x="245" y="89"/>
                  </a:lnTo>
                  <a:lnTo>
                    <a:pt x="230" y="73"/>
                  </a:lnTo>
                  <a:lnTo>
                    <a:pt x="216" y="60"/>
                  </a:lnTo>
                  <a:lnTo>
                    <a:pt x="200" y="47"/>
                  </a:lnTo>
                  <a:lnTo>
                    <a:pt x="182" y="34"/>
                  </a:lnTo>
                  <a:lnTo>
                    <a:pt x="163" y="24"/>
                  </a:lnTo>
                  <a:lnTo>
                    <a:pt x="144" y="16"/>
                  </a:lnTo>
                  <a:lnTo>
                    <a:pt x="121" y="10"/>
                  </a:lnTo>
                  <a:lnTo>
                    <a:pt x="100" y="5"/>
                  </a:lnTo>
                  <a:lnTo>
                    <a:pt x="78" y="2"/>
                  </a:lnTo>
                  <a:lnTo>
                    <a:pt x="53" y="0"/>
                  </a:lnTo>
                  <a:lnTo>
                    <a:pt x="53"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grpSp>
      <p:grpSp>
        <p:nvGrpSpPr>
          <p:cNvPr id="62" name="Group 6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DA129372-0B73-429D-8AC6-506FF92FC320}"/>
              </a:ext>
            </a:extLst>
          </p:cNvPr>
          <p:cNvGrpSpPr/>
          <p:nvPr/>
        </p:nvGrpSpPr>
        <p:grpSpPr>
          <a:xfrm>
            <a:off x="7900736" y="5095153"/>
            <a:ext cx="1892798" cy="1121123"/>
            <a:chOff x="13812697" y="7821588"/>
            <a:chExt cx="2460067" cy="1793796"/>
          </a:xfrm>
          <a:solidFill>
            <a:schemeClr val="accent1"/>
          </a:solidFill>
        </p:grpSpPr>
        <p:grpSp>
          <p:nvGrpSpPr>
            <p:cNvPr id="36" name="Group 35">
              <a:extLst>
                <a:ext uri="{FF2B5EF4-FFF2-40B4-BE49-F238E27FC236}">
                  <a16:creationId xmlns:a16="http://schemas.microsoft.com/office/drawing/2014/main" id="{BDC72DDB-508F-4BF2-B2D5-1A8730839757}"/>
                </a:ext>
              </a:extLst>
            </p:cNvPr>
            <p:cNvGrpSpPr/>
            <p:nvPr/>
          </p:nvGrpSpPr>
          <p:grpSpPr>
            <a:xfrm>
              <a:off x="13812697" y="8154720"/>
              <a:ext cx="2460067" cy="1460664"/>
              <a:chOff x="14187836" y="7659923"/>
              <a:chExt cx="2460067" cy="1460664"/>
            </a:xfrm>
            <a:grpFill/>
          </p:grpSpPr>
          <p:sp>
            <p:nvSpPr>
              <p:cNvPr id="23" name="Freeform 31">
                <a:extLst>
                  <a:ext uri="{FF2B5EF4-FFF2-40B4-BE49-F238E27FC236}">
                    <a16:creationId xmlns:a16="http://schemas.microsoft.com/office/drawing/2014/main" id="{55700D2E-CAC4-460D-AA0E-730D3F3A7308}"/>
                  </a:ext>
                </a:extLst>
              </p:cNvPr>
              <p:cNvSpPr>
                <a:spLocks/>
              </p:cNvSpPr>
              <p:nvPr/>
            </p:nvSpPr>
            <p:spPr bwMode="auto">
              <a:xfrm>
                <a:off x="15914367" y="8281346"/>
                <a:ext cx="733536" cy="839241"/>
              </a:xfrm>
              <a:custGeom>
                <a:avLst/>
                <a:gdLst>
                  <a:gd name="T0" fmla="*/ 459 w 459"/>
                  <a:gd name="T1" fmla="*/ 0 h 525"/>
                  <a:gd name="T2" fmla="*/ 0 w 459"/>
                  <a:gd name="T3" fmla="*/ 365 h 525"/>
                  <a:gd name="T4" fmla="*/ 0 w 459"/>
                  <a:gd name="T5" fmla="*/ 378 h 525"/>
                  <a:gd name="T6" fmla="*/ 0 w 459"/>
                  <a:gd name="T7" fmla="*/ 525 h 525"/>
                  <a:gd name="T8" fmla="*/ 459 w 459"/>
                  <a:gd name="T9" fmla="*/ 160 h 525"/>
                  <a:gd name="T10" fmla="*/ 459 w 459"/>
                  <a:gd name="T11" fmla="*/ 0 h 525"/>
                </a:gdLst>
                <a:ahLst/>
                <a:cxnLst>
                  <a:cxn ang="0">
                    <a:pos x="T0" y="T1"/>
                  </a:cxn>
                  <a:cxn ang="0">
                    <a:pos x="T2" y="T3"/>
                  </a:cxn>
                  <a:cxn ang="0">
                    <a:pos x="T4" y="T5"/>
                  </a:cxn>
                  <a:cxn ang="0">
                    <a:pos x="T6" y="T7"/>
                  </a:cxn>
                  <a:cxn ang="0">
                    <a:pos x="T8" y="T9"/>
                  </a:cxn>
                  <a:cxn ang="0">
                    <a:pos x="T10" y="T11"/>
                  </a:cxn>
                </a:cxnLst>
                <a:rect l="0" t="0" r="r" b="b"/>
                <a:pathLst>
                  <a:path w="459" h="525">
                    <a:moveTo>
                      <a:pt x="459" y="0"/>
                    </a:moveTo>
                    <a:lnTo>
                      <a:pt x="0" y="365"/>
                    </a:lnTo>
                    <a:lnTo>
                      <a:pt x="0" y="378"/>
                    </a:lnTo>
                    <a:lnTo>
                      <a:pt x="0" y="525"/>
                    </a:lnTo>
                    <a:lnTo>
                      <a:pt x="459" y="160"/>
                    </a:lnTo>
                    <a:lnTo>
                      <a:pt x="459" y="0"/>
                    </a:lnTo>
                    <a:close/>
                  </a:path>
                </a:pathLst>
              </a:custGeom>
              <a:grpFill/>
              <a:ln>
                <a:noFill/>
              </a:ln>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25" name="Rectangle 33">
                <a:extLst>
                  <a:ext uri="{FF2B5EF4-FFF2-40B4-BE49-F238E27FC236}">
                    <a16:creationId xmlns:a16="http://schemas.microsoft.com/office/drawing/2014/main" id="{2A40E8E5-DDFD-4420-A201-086F58B6293C}"/>
                  </a:ext>
                </a:extLst>
              </p:cNvPr>
              <p:cNvSpPr>
                <a:spLocks noChangeArrowheads="1"/>
              </p:cNvSpPr>
              <p:nvPr/>
            </p:nvSpPr>
            <p:spPr bwMode="auto">
              <a:xfrm>
                <a:off x="15401850" y="8627293"/>
                <a:ext cx="550951" cy="256256"/>
              </a:xfrm>
              <a:prstGeom prst="rect">
                <a:avLst/>
              </a:prstGeom>
              <a:grpFill/>
              <a:ln>
                <a:noFill/>
              </a:ln>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26" name="Freeform 34">
                <a:extLst>
                  <a:ext uri="{FF2B5EF4-FFF2-40B4-BE49-F238E27FC236}">
                    <a16:creationId xmlns:a16="http://schemas.microsoft.com/office/drawing/2014/main" id="{6EF38D06-911A-4852-A6F1-4C4DD8528EEE}"/>
                  </a:ext>
                </a:extLst>
              </p:cNvPr>
              <p:cNvSpPr>
                <a:spLocks/>
              </p:cNvSpPr>
              <p:nvPr/>
            </p:nvSpPr>
            <p:spPr bwMode="auto">
              <a:xfrm>
                <a:off x="14187836" y="7659923"/>
                <a:ext cx="1214017" cy="1223625"/>
              </a:xfrm>
              <a:custGeom>
                <a:avLst/>
                <a:gdLst>
                  <a:gd name="T0" fmla="*/ 0 w 759"/>
                  <a:gd name="T1" fmla="*/ 159 h 764"/>
                  <a:gd name="T2" fmla="*/ 2 w 759"/>
                  <a:gd name="T3" fmla="*/ 190 h 764"/>
                  <a:gd name="T4" fmla="*/ 10 w 759"/>
                  <a:gd name="T5" fmla="*/ 251 h 764"/>
                  <a:gd name="T6" fmla="*/ 24 w 759"/>
                  <a:gd name="T7" fmla="*/ 310 h 764"/>
                  <a:gd name="T8" fmla="*/ 47 w 759"/>
                  <a:gd name="T9" fmla="*/ 367 h 764"/>
                  <a:gd name="T10" fmla="*/ 76 w 759"/>
                  <a:gd name="T11" fmla="*/ 421 h 764"/>
                  <a:gd name="T12" fmla="*/ 111 w 759"/>
                  <a:gd name="T13" fmla="*/ 473 h 764"/>
                  <a:gd name="T14" fmla="*/ 151 w 759"/>
                  <a:gd name="T15" fmla="*/ 521 h 764"/>
                  <a:gd name="T16" fmla="*/ 198 w 759"/>
                  <a:gd name="T17" fmla="*/ 564 h 764"/>
                  <a:gd name="T18" fmla="*/ 250 w 759"/>
                  <a:gd name="T19" fmla="*/ 606 h 764"/>
                  <a:gd name="T20" fmla="*/ 306 w 759"/>
                  <a:gd name="T21" fmla="*/ 643 h 764"/>
                  <a:gd name="T22" fmla="*/ 365 w 759"/>
                  <a:gd name="T23" fmla="*/ 675 h 764"/>
                  <a:gd name="T24" fmla="*/ 431 w 759"/>
                  <a:gd name="T25" fmla="*/ 704 h 764"/>
                  <a:gd name="T26" fmla="*/ 499 w 759"/>
                  <a:gd name="T27" fmla="*/ 727 h 764"/>
                  <a:gd name="T28" fmla="*/ 570 w 759"/>
                  <a:gd name="T29" fmla="*/ 744 h 764"/>
                  <a:gd name="T30" fmla="*/ 644 w 759"/>
                  <a:gd name="T31" fmla="*/ 756 h 764"/>
                  <a:gd name="T32" fmla="*/ 721 w 759"/>
                  <a:gd name="T33" fmla="*/ 762 h 764"/>
                  <a:gd name="T34" fmla="*/ 759 w 759"/>
                  <a:gd name="T35" fmla="*/ 604 h 764"/>
                  <a:gd name="T36" fmla="*/ 721 w 759"/>
                  <a:gd name="T37" fmla="*/ 603 h 764"/>
                  <a:gd name="T38" fmla="*/ 644 w 759"/>
                  <a:gd name="T39" fmla="*/ 596 h 764"/>
                  <a:gd name="T40" fmla="*/ 570 w 759"/>
                  <a:gd name="T41" fmla="*/ 585 h 764"/>
                  <a:gd name="T42" fmla="*/ 499 w 759"/>
                  <a:gd name="T43" fmla="*/ 568 h 764"/>
                  <a:gd name="T44" fmla="*/ 431 w 759"/>
                  <a:gd name="T45" fmla="*/ 543 h 764"/>
                  <a:gd name="T46" fmla="*/ 365 w 759"/>
                  <a:gd name="T47" fmla="*/ 516 h 764"/>
                  <a:gd name="T48" fmla="*/ 306 w 759"/>
                  <a:gd name="T49" fmla="*/ 484 h 764"/>
                  <a:gd name="T50" fmla="*/ 250 w 759"/>
                  <a:gd name="T51" fmla="*/ 447 h 764"/>
                  <a:gd name="T52" fmla="*/ 198 w 759"/>
                  <a:gd name="T53" fmla="*/ 405 h 764"/>
                  <a:gd name="T54" fmla="*/ 151 w 759"/>
                  <a:gd name="T55" fmla="*/ 362 h 764"/>
                  <a:gd name="T56" fmla="*/ 111 w 759"/>
                  <a:gd name="T57" fmla="*/ 313 h 764"/>
                  <a:gd name="T58" fmla="*/ 76 w 759"/>
                  <a:gd name="T59" fmla="*/ 262 h 764"/>
                  <a:gd name="T60" fmla="*/ 47 w 759"/>
                  <a:gd name="T61" fmla="*/ 207 h 764"/>
                  <a:gd name="T62" fmla="*/ 24 w 759"/>
                  <a:gd name="T63" fmla="*/ 151 h 764"/>
                  <a:gd name="T64" fmla="*/ 10 w 759"/>
                  <a:gd name="T65" fmla="*/ 92 h 764"/>
                  <a:gd name="T66" fmla="*/ 2 w 759"/>
                  <a:gd name="T67" fmla="*/ 31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764">
                    <a:moveTo>
                      <a:pt x="0" y="0"/>
                    </a:moveTo>
                    <a:lnTo>
                      <a:pt x="0" y="159"/>
                    </a:lnTo>
                    <a:lnTo>
                      <a:pt x="0" y="159"/>
                    </a:lnTo>
                    <a:lnTo>
                      <a:pt x="2" y="190"/>
                    </a:lnTo>
                    <a:lnTo>
                      <a:pt x="5" y="220"/>
                    </a:lnTo>
                    <a:lnTo>
                      <a:pt x="10" y="251"/>
                    </a:lnTo>
                    <a:lnTo>
                      <a:pt x="16" y="281"/>
                    </a:lnTo>
                    <a:lnTo>
                      <a:pt x="24" y="310"/>
                    </a:lnTo>
                    <a:lnTo>
                      <a:pt x="36" y="339"/>
                    </a:lnTo>
                    <a:lnTo>
                      <a:pt x="47" y="367"/>
                    </a:lnTo>
                    <a:lnTo>
                      <a:pt x="60" y="394"/>
                    </a:lnTo>
                    <a:lnTo>
                      <a:pt x="76" y="421"/>
                    </a:lnTo>
                    <a:lnTo>
                      <a:pt x="92" y="447"/>
                    </a:lnTo>
                    <a:lnTo>
                      <a:pt x="111" y="473"/>
                    </a:lnTo>
                    <a:lnTo>
                      <a:pt x="130" y="497"/>
                    </a:lnTo>
                    <a:lnTo>
                      <a:pt x="151" y="521"/>
                    </a:lnTo>
                    <a:lnTo>
                      <a:pt x="174" y="543"/>
                    </a:lnTo>
                    <a:lnTo>
                      <a:pt x="198" y="564"/>
                    </a:lnTo>
                    <a:lnTo>
                      <a:pt x="224" y="585"/>
                    </a:lnTo>
                    <a:lnTo>
                      <a:pt x="250" y="606"/>
                    </a:lnTo>
                    <a:lnTo>
                      <a:pt x="277" y="625"/>
                    </a:lnTo>
                    <a:lnTo>
                      <a:pt x="306" y="643"/>
                    </a:lnTo>
                    <a:lnTo>
                      <a:pt x="335" y="659"/>
                    </a:lnTo>
                    <a:lnTo>
                      <a:pt x="365" y="675"/>
                    </a:lnTo>
                    <a:lnTo>
                      <a:pt x="397" y="690"/>
                    </a:lnTo>
                    <a:lnTo>
                      <a:pt x="431" y="704"/>
                    </a:lnTo>
                    <a:lnTo>
                      <a:pt x="463" y="715"/>
                    </a:lnTo>
                    <a:lnTo>
                      <a:pt x="499" y="727"/>
                    </a:lnTo>
                    <a:lnTo>
                      <a:pt x="534" y="736"/>
                    </a:lnTo>
                    <a:lnTo>
                      <a:pt x="570" y="744"/>
                    </a:lnTo>
                    <a:lnTo>
                      <a:pt x="607" y="751"/>
                    </a:lnTo>
                    <a:lnTo>
                      <a:pt x="644" y="756"/>
                    </a:lnTo>
                    <a:lnTo>
                      <a:pt x="682" y="760"/>
                    </a:lnTo>
                    <a:lnTo>
                      <a:pt x="721" y="762"/>
                    </a:lnTo>
                    <a:lnTo>
                      <a:pt x="759" y="764"/>
                    </a:lnTo>
                    <a:lnTo>
                      <a:pt x="759" y="604"/>
                    </a:lnTo>
                    <a:lnTo>
                      <a:pt x="759" y="604"/>
                    </a:lnTo>
                    <a:lnTo>
                      <a:pt x="721" y="603"/>
                    </a:lnTo>
                    <a:lnTo>
                      <a:pt x="682" y="601"/>
                    </a:lnTo>
                    <a:lnTo>
                      <a:pt x="644" y="596"/>
                    </a:lnTo>
                    <a:lnTo>
                      <a:pt x="607" y="592"/>
                    </a:lnTo>
                    <a:lnTo>
                      <a:pt x="570" y="585"/>
                    </a:lnTo>
                    <a:lnTo>
                      <a:pt x="534" y="577"/>
                    </a:lnTo>
                    <a:lnTo>
                      <a:pt x="499" y="568"/>
                    </a:lnTo>
                    <a:lnTo>
                      <a:pt x="463" y="556"/>
                    </a:lnTo>
                    <a:lnTo>
                      <a:pt x="431" y="543"/>
                    </a:lnTo>
                    <a:lnTo>
                      <a:pt x="397" y="531"/>
                    </a:lnTo>
                    <a:lnTo>
                      <a:pt x="365" y="516"/>
                    </a:lnTo>
                    <a:lnTo>
                      <a:pt x="335" y="500"/>
                    </a:lnTo>
                    <a:lnTo>
                      <a:pt x="306" y="484"/>
                    </a:lnTo>
                    <a:lnTo>
                      <a:pt x="277" y="466"/>
                    </a:lnTo>
                    <a:lnTo>
                      <a:pt x="250" y="447"/>
                    </a:lnTo>
                    <a:lnTo>
                      <a:pt x="224" y="426"/>
                    </a:lnTo>
                    <a:lnTo>
                      <a:pt x="198" y="405"/>
                    </a:lnTo>
                    <a:lnTo>
                      <a:pt x="174" y="384"/>
                    </a:lnTo>
                    <a:lnTo>
                      <a:pt x="151" y="362"/>
                    </a:lnTo>
                    <a:lnTo>
                      <a:pt x="130" y="338"/>
                    </a:lnTo>
                    <a:lnTo>
                      <a:pt x="111" y="313"/>
                    </a:lnTo>
                    <a:lnTo>
                      <a:pt x="92" y="288"/>
                    </a:lnTo>
                    <a:lnTo>
                      <a:pt x="76" y="262"/>
                    </a:lnTo>
                    <a:lnTo>
                      <a:pt x="60" y="235"/>
                    </a:lnTo>
                    <a:lnTo>
                      <a:pt x="47" y="207"/>
                    </a:lnTo>
                    <a:lnTo>
                      <a:pt x="36" y="180"/>
                    </a:lnTo>
                    <a:lnTo>
                      <a:pt x="24" y="151"/>
                    </a:lnTo>
                    <a:lnTo>
                      <a:pt x="16" y="122"/>
                    </a:lnTo>
                    <a:lnTo>
                      <a:pt x="10" y="92"/>
                    </a:lnTo>
                    <a:lnTo>
                      <a:pt x="5" y="61"/>
                    </a:lnTo>
                    <a:lnTo>
                      <a:pt x="2" y="31"/>
                    </a:lnTo>
                    <a:lnTo>
                      <a:pt x="0" y="0"/>
                    </a:lnTo>
                    <a:close/>
                  </a:path>
                </a:pathLst>
              </a:custGeom>
              <a:grpFill/>
              <a:ln>
                <a:noFill/>
              </a:ln>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grpSp>
        <p:sp>
          <p:nvSpPr>
            <p:cNvPr id="27" name="Freeform 35">
              <a:extLst>
                <a:ext uri="{FF2B5EF4-FFF2-40B4-BE49-F238E27FC236}">
                  <a16:creationId xmlns:a16="http://schemas.microsoft.com/office/drawing/2014/main" id="{58B68FBA-8DD0-47D0-B0BB-292D45DCE53F}"/>
                </a:ext>
              </a:extLst>
            </p:cNvPr>
            <p:cNvSpPr>
              <a:spLocks/>
            </p:cNvSpPr>
            <p:nvPr/>
          </p:nvSpPr>
          <p:spPr bwMode="auto">
            <a:xfrm>
              <a:off x="13812697" y="8154720"/>
              <a:ext cx="1214017" cy="1223625"/>
            </a:xfrm>
            <a:custGeom>
              <a:avLst/>
              <a:gdLst>
                <a:gd name="T0" fmla="*/ 0 w 759"/>
                <a:gd name="T1" fmla="*/ 159 h 764"/>
                <a:gd name="T2" fmla="*/ 2 w 759"/>
                <a:gd name="T3" fmla="*/ 190 h 764"/>
                <a:gd name="T4" fmla="*/ 10 w 759"/>
                <a:gd name="T5" fmla="*/ 251 h 764"/>
                <a:gd name="T6" fmla="*/ 24 w 759"/>
                <a:gd name="T7" fmla="*/ 310 h 764"/>
                <a:gd name="T8" fmla="*/ 47 w 759"/>
                <a:gd name="T9" fmla="*/ 367 h 764"/>
                <a:gd name="T10" fmla="*/ 76 w 759"/>
                <a:gd name="T11" fmla="*/ 421 h 764"/>
                <a:gd name="T12" fmla="*/ 111 w 759"/>
                <a:gd name="T13" fmla="*/ 473 h 764"/>
                <a:gd name="T14" fmla="*/ 151 w 759"/>
                <a:gd name="T15" fmla="*/ 521 h 764"/>
                <a:gd name="T16" fmla="*/ 198 w 759"/>
                <a:gd name="T17" fmla="*/ 564 h 764"/>
                <a:gd name="T18" fmla="*/ 250 w 759"/>
                <a:gd name="T19" fmla="*/ 606 h 764"/>
                <a:gd name="T20" fmla="*/ 306 w 759"/>
                <a:gd name="T21" fmla="*/ 643 h 764"/>
                <a:gd name="T22" fmla="*/ 365 w 759"/>
                <a:gd name="T23" fmla="*/ 675 h 764"/>
                <a:gd name="T24" fmla="*/ 431 w 759"/>
                <a:gd name="T25" fmla="*/ 704 h 764"/>
                <a:gd name="T26" fmla="*/ 499 w 759"/>
                <a:gd name="T27" fmla="*/ 727 h 764"/>
                <a:gd name="T28" fmla="*/ 570 w 759"/>
                <a:gd name="T29" fmla="*/ 744 h 764"/>
                <a:gd name="T30" fmla="*/ 644 w 759"/>
                <a:gd name="T31" fmla="*/ 756 h 764"/>
                <a:gd name="T32" fmla="*/ 721 w 759"/>
                <a:gd name="T33" fmla="*/ 762 h 764"/>
                <a:gd name="T34" fmla="*/ 759 w 759"/>
                <a:gd name="T35" fmla="*/ 604 h 764"/>
                <a:gd name="T36" fmla="*/ 721 w 759"/>
                <a:gd name="T37" fmla="*/ 603 h 764"/>
                <a:gd name="T38" fmla="*/ 644 w 759"/>
                <a:gd name="T39" fmla="*/ 596 h 764"/>
                <a:gd name="T40" fmla="*/ 570 w 759"/>
                <a:gd name="T41" fmla="*/ 585 h 764"/>
                <a:gd name="T42" fmla="*/ 499 w 759"/>
                <a:gd name="T43" fmla="*/ 568 h 764"/>
                <a:gd name="T44" fmla="*/ 431 w 759"/>
                <a:gd name="T45" fmla="*/ 543 h 764"/>
                <a:gd name="T46" fmla="*/ 365 w 759"/>
                <a:gd name="T47" fmla="*/ 516 h 764"/>
                <a:gd name="T48" fmla="*/ 306 w 759"/>
                <a:gd name="T49" fmla="*/ 484 h 764"/>
                <a:gd name="T50" fmla="*/ 250 w 759"/>
                <a:gd name="T51" fmla="*/ 447 h 764"/>
                <a:gd name="T52" fmla="*/ 198 w 759"/>
                <a:gd name="T53" fmla="*/ 405 h 764"/>
                <a:gd name="T54" fmla="*/ 151 w 759"/>
                <a:gd name="T55" fmla="*/ 362 h 764"/>
                <a:gd name="T56" fmla="*/ 111 w 759"/>
                <a:gd name="T57" fmla="*/ 313 h 764"/>
                <a:gd name="T58" fmla="*/ 76 w 759"/>
                <a:gd name="T59" fmla="*/ 262 h 764"/>
                <a:gd name="T60" fmla="*/ 47 w 759"/>
                <a:gd name="T61" fmla="*/ 207 h 764"/>
                <a:gd name="T62" fmla="*/ 24 w 759"/>
                <a:gd name="T63" fmla="*/ 151 h 764"/>
                <a:gd name="T64" fmla="*/ 10 w 759"/>
                <a:gd name="T65" fmla="*/ 92 h 764"/>
                <a:gd name="T66" fmla="*/ 2 w 759"/>
                <a:gd name="T67" fmla="*/ 31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764">
                  <a:moveTo>
                    <a:pt x="0" y="0"/>
                  </a:moveTo>
                  <a:lnTo>
                    <a:pt x="0" y="159"/>
                  </a:lnTo>
                  <a:lnTo>
                    <a:pt x="0" y="159"/>
                  </a:lnTo>
                  <a:lnTo>
                    <a:pt x="2" y="190"/>
                  </a:lnTo>
                  <a:lnTo>
                    <a:pt x="5" y="220"/>
                  </a:lnTo>
                  <a:lnTo>
                    <a:pt x="10" y="251"/>
                  </a:lnTo>
                  <a:lnTo>
                    <a:pt x="16" y="281"/>
                  </a:lnTo>
                  <a:lnTo>
                    <a:pt x="24" y="310"/>
                  </a:lnTo>
                  <a:lnTo>
                    <a:pt x="36" y="339"/>
                  </a:lnTo>
                  <a:lnTo>
                    <a:pt x="47" y="367"/>
                  </a:lnTo>
                  <a:lnTo>
                    <a:pt x="60" y="394"/>
                  </a:lnTo>
                  <a:lnTo>
                    <a:pt x="76" y="421"/>
                  </a:lnTo>
                  <a:lnTo>
                    <a:pt x="92" y="447"/>
                  </a:lnTo>
                  <a:lnTo>
                    <a:pt x="111" y="473"/>
                  </a:lnTo>
                  <a:lnTo>
                    <a:pt x="130" y="497"/>
                  </a:lnTo>
                  <a:lnTo>
                    <a:pt x="151" y="521"/>
                  </a:lnTo>
                  <a:lnTo>
                    <a:pt x="174" y="543"/>
                  </a:lnTo>
                  <a:lnTo>
                    <a:pt x="198" y="564"/>
                  </a:lnTo>
                  <a:lnTo>
                    <a:pt x="224" y="585"/>
                  </a:lnTo>
                  <a:lnTo>
                    <a:pt x="250" y="606"/>
                  </a:lnTo>
                  <a:lnTo>
                    <a:pt x="277" y="625"/>
                  </a:lnTo>
                  <a:lnTo>
                    <a:pt x="306" y="643"/>
                  </a:lnTo>
                  <a:lnTo>
                    <a:pt x="335" y="659"/>
                  </a:lnTo>
                  <a:lnTo>
                    <a:pt x="365" y="675"/>
                  </a:lnTo>
                  <a:lnTo>
                    <a:pt x="397" y="690"/>
                  </a:lnTo>
                  <a:lnTo>
                    <a:pt x="431" y="704"/>
                  </a:lnTo>
                  <a:lnTo>
                    <a:pt x="463" y="715"/>
                  </a:lnTo>
                  <a:lnTo>
                    <a:pt x="499" y="727"/>
                  </a:lnTo>
                  <a:lnTo>
                    <a:pt x="534" y="736"/>
                  </a:lnTo>
                  <a:lnTo>
                    <a:pt x="570" y="744"/>
                  </a:lnTo>
                  <a:lnTo>
                    <a:pt x="607" y="751"/>
                  </a:lnTo>
                  <a:lnTo>
                    <a:pt x="644" y="756"/>
                  </a:lnTo>
                  <a:lnTo>
                    <a:pt x="682" y="760"/>
                  </a:lnTo>
                  <a:lnTo>
                    <a:pt x="721" y="762"/>
                  </a:lnTo>
                  <a:lnTo>
                    <a:pt x="759" y="764"/>
                  </a:lnTo>
                  <a:lnTo>
                    <a:pt x="759" y="604"/>
                  </a:lnTo>
                  <a:lnTo>
                    <a:pt x="759" y="604"/>
                  </a:lnTo>
                  <a:lnTo>
                    <a:pt x="721" y="603"/>
                  </a:lnTo>
                  <a:lnTo>
                    <a:pt x="682" y="601"/>
                  </a:lnTo>
                  <a:lnTo>
                    <a:pt x="644" y="596"/>
                  </a:lnTo>
                  <a:lnTo>
                    <a:pt x="607" y="592"/>
                  </a:lnTo>
                  <a:lnTo>
                    <a:pt x="570" y="585"/>
                  </a:lnTo>
                  <a:lnTo>
                    <a:pt x="534" y="577"/>
                  </a:lnTo>
                  <a:lnTo>
                    <a:pt x="499" y="568"/>
                  </a:lnTo>
                  <a:lnTo>
                    <a:pt x="463" y="556"/>
                  </a:lnTo>
                  <a:lnTo>
                    <a:pt x="431" y="543"/>
                  </a:lnTo>
                  <a:lnTo>
                    <a:pt x="397" y="531"/>
                  </a:lnTo>
                  <a:lnTo>
                    <a:pt x="365" y="516"/>
                  </a:lnTo>
                  <a:lnTo>
                    <a:pt x="335" y="500"/>
                  </a:lnTo>
                  <a:lnTo>
                    <a:pt x="306" y="484"/>
                  </a:lnTo>
                  <a:lnTo>
                    <a:pt x="277" y="466"/>
                  </a:lnTo>
                  <a:lnTo>
                    <a:pt x="250" y="447"/>
                  </a:lnTo>
                  <a:lnTo>
                    <a:pt x="224" y="426"/>
                  </a:lnTo>
                  <a:lnTo>
                    <a:pt x="198" y="405"/>
                  </a:lnTo>
                  <a:lnTo>
                    <a:pt x="174" y="384"/>
                  </a:lnTo>
                  <a:lnTo>
                    <a:pt x="151" y="362"/>
                  </a:lnTo>
                  <a:lnTo>
                    <a:pt x="130" y="338"/>
                  </a:lnTo>
                  <a:lnTo>
                    <a:pt x="111" y="313"/>
                  </a:lnTo>
                  <a:lnTo>
                    <a:pt x="92" y="288"/>
                  </a:lnTo>
                  <a:lnTo>
                    <a:pt x="76" y="262"/>
                  </a:lnTo>
                  <a:lnTo>
                    <a:pt x="60" y="235"/>
                  </a:lnTo>
                  <a:lnTo>
                    <a:pt x="47" y="207"/>
                  </a:lnTo>
                  <a:lnTo>
                    <a:pt x="36" y="180"/>
                  </a:lnTo>
                  <a:lnTo>
                    <a:pt x="24" y="151"/>
                  </a:lnTo>
                  <a:lnTo>
                    <a:pt x="16" y="122"/>
                  </a:lnTo>
                  <a:lnTo>
                    <a:pt x="10" y="92"/>
                  </a:lnTo>
                  <a:lnTo>
                    <a:pt x="5" y="61"/>
                  </a:lnTo>
                  <a:lnTo>
                    <a:pt x="2" y="3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35" name="Freeform: Shape 34">
              <a:extLst>
                <a:ext uri="{FF2B5EF4-FFF2-40B4-BE49-F238E27FC236}">
                  <a16:creationId xmlns:a16="http://schemas.microsoft.com/office/drawing/2014/main" id="{E3EA5F4C-B880-4AEE-AD19-080896849484}"/>
                </a:ext>
              </a:extLst>
            </p:cNvPr>
            <p:cNvSpPr>
              <a:spLocks/>
            </p:cNvSpPr>
            <p:nvPr/>
          </p:nvSpPr>
          <p:spPr bwMode="auto">
            <a:xfrm>
              <a:off x="13812697" y="7821588"/>
              <a:ext cx="2460067" cy="1537540"/>
            </a:xfrm>
            <a:custGeom>
              <a:avLst/>
              <a:gdLst>
                <a:gd name="connsiteX0" fmla="*/ 812141 w 2460067"/>
                <a:gd name="connsiteY0" fmla="*/ 0 h 1537540"/>
                <a:gd name="connsiteX1" fmla="*/ 812141 w 2460067"/>
                <a:gd name="connsiteY1" fmla="*/ 331941 h 1537540"/>
                <a:gd name="connsiteX2" fmla="*/ 812141 w 2460067"/>
                <a:gd name="connsiteY2" fmla="*/ 365616 h 1537540"/>
                <a:gd name="connsiteX3" fmla="*/ 820135 w 2460067"/>
                <a:gd name="connsiteY3" fmla="*/ 396084 h 1537540"/>
                <a:gd name="connsiteX4" fmla="*/ 831326 w 2460067"/>
                <a:gd name="connsiteY4" fmla="*/ 426552 h 1537540"/>
                <a:gd name="connsiteX5" fmla="*/ 844115 w 2460067"/>
                <a:gd name="connsiteY5" fmla="*/ 455416 h 1537540"/>
                <a:gd name="connsiteX6" fmla="*/ 858503 w 2460067"/>
                <a:gd name="connsiteY6" fmla="*/ 484281 h 1537540"/>
                <a:gd name="connsiteX7" fmla="*/ 879287 w 2460067"/>
                <a:gd name="connsiteY7" fmla="*/ 511542 h 1537540"/>
                <a:gd name="connsiteX8" fmla="*/ 903267 w 2460067"/>
                <a:gd name="connsiteY8" fmla="*/ 535595 h 1537540"/>
                <a:gd name="connsiteX9" fmla="*/ 928846 w 2460067"/>
                <a:gd name="connsiteY9" fmla="*/ 558045 h 1537540"/>
                <a:gd name="connsiteX10" fmla="*/ 957623 w 2460067"/>
                <a:gd name="connsiteY10" fmla="*/ 578892 h 1537540"/>
                <a:gd name="connsiteX11" fmla="*/ 987998 w 2460067"/>
                <a:gd name="connsiteY11" fmla="*/ 598135 h 1537540"/>
                <a:gd name="connsiteX12" fmla="*/ 1021571 w 2460067"/>
                <a:gd name="connsiteY12" fmla="*/ 612567 h 1537540"/>
                <a:gd name="connsiteX13" fmla="*/ 1056743 w 2460067"/>
                <a:gd name="connsiteY13" fmla="*/ 628603 h 1537540"/>
                <a:gd name="connsiteX14" fmla="*/ 1093513 w 2460067"/>
                <a:gd name="connsiteY14" fmla="*/ 638224 h 1537540"/>
                <a:gd name="connsiteX15" fmla="*/ 1131882 w 2460067"/>
                <a:gd name="connsiteY15" fmla="*/ 646242 h 1537540"/>
                <a:gd name="connsiteX16" fmla="*/ 1173448 w 2460067"/>
                <a:gd name="connsiteY16" fmla="*/ 651053 h 1537540"/>
                <a:gd name="connsiteX17" fmla="*/ 1213416 w 2460067"/>
                <a:gd name="connsiteY17" fmla="*/ 651053 h 1537540"/>
                <a:gd name="connsiteX18" fmla="*/ 1726531 w 2460067"/>
                <a:gd name="connsiteY18" fmla="*/ 651053 h 1537540"/>
                <a:gd name="connsiteX19" fmla="*/ 1726531 w 2460067"/>
                <a:gd name="connsiteY19" fmla="*/ 368368 h 1537540"/>
                <a:gd name="connsiteX20" fmla="*/ 2460067 w 2460067"/>
                <a:gd name="connsiteY20" fmla="*/ 952954 h 1537540"/>
                <a:gd name="connsiteX21" fmla="*/ 1726531 w 2460067"/>
                <a:gd name="connsiteY21" fmla="*/ 1537540 h 1537540"/>
                <a:gd name="connsiteX22" fmla="*/ 1726531 w 2460067"/>
                <a:gd name="connsiteY22" fmla="*/ 1303706 h 1537540"/>
                <a:gd name="connsiteX23" fmla="*/ 1726531 w 2460067"/>
                <a:gd name="connsiteY23" fmla="*/ 1300502 h 1537540"/>
                <a:gd name="connsiteX24" fmla="*/ 1213416 w 2460067"/>
                <a:gd name="connsiteY24" fmla="*/ 1300502 h 1537540"/>
                <a:gd name="connsiteX25" fmla="*/ 1152665 w 2460067"/>
                <a:gd name="connsiteY25" fmla="*/ 1298898 h 1537540"/>
                <a:gd name="connsiteX26" fmla="*/ 1090315 w 2460067"/>
                <a:gd name="connsiteY26" fmla="*/ 1295691 h 1537540"/>
                <a:gd name="connsiteX27" fmla="*/ 1029565 w 2460067"/>
                <a:gd name="connsiteY27" fmla="*/ 1287673 h 1537540"/>
                <a:gd name="connsiteX28" fmla="*/ 970413 w 2460067"/>
                <a:gd name="connsiteY28" fmla="*/ 1281259 h 1537540"/>
                <a:gd name="connsiteX29" fmla="*/ 911261 w 2460067"/>
                <a:gd name="connsiteY29" fmla="*/ 1270034 h 1537540"/>
                <a:gd name="connsiteX30" fmla="*/ 853707 w 2460067"/>
                <a:gd name="connsiteY30" fmla="*/ 1257205 h 1537540"/>
                <a:gd name="connsiteX31" fmla="*/ 797753 w 2460067"/>
                <a:gd name="connsiteY31" fmla="*/ 1242773 h 1537540"/>
                <a:gd name="connsiteX32" fmla="*/ 740199 w 2460067"/>
                <a:gd name="connsiteY32" fmla="*/ 1223530 h 1537540"/>
                <a:gd name="connsiteX33" fmla="*/ 689041 w 2460067"/>
                <a:gd name="connsiteY33" fmla="*/ 1202684 h 1537540"/>
                <a:gd name="connsiteX34" fmla="*/ 634685 w 2460067"/>
                <a:gd name="connsiteY34" fmla="*/ 1183441 h 1537540"/>
                <a:gd name="connsiteX35" fmla="*/ 583527 w 2460067"/>
                <a:gd name="connsiteY35" fmla="*/ 1159387 h 1537540"/>
                <a:gd name="connsiteX36" fmla="*/ 535566 w 2460067"/>
                <a:gd name="connsiteY36" fmla="*/ 1133730 h 1537540"/>
                <a:gd name="connsiteX37" fmla="*/ 489203 w 2460067"/>
                <a:gd name="connsiteY37" fmla="*/ 1108073 h 1537540"/>
                <a:gd name="connsiteX38" fmla="*/ 442841 w 2460067"/>
                <a:gd name="connsiteY38" fmla="*/ 1079208 h 1537540"/>
                <a:gd name="connsiteX39" fmla="*/ 399676 w 2460067"/>
                <a:gd name="connsiteY39" fmla="*/ 1048740 h 1537540"/>
                <a:gd name="connsiteX40" fmla="*/ 358109 w 2460067"/>
                <a:gd name="connsiteY40" fmla="*/ 1015065 h 1537540"/>
                <a:gd name="connsiteX41" fmla="*/ 316543 w 2460067"/>
                <a:gd name="connsiteY41" fmla="*/ 981390 h 1537540"/>
                <a:gd name="connsiteX42" fmla="*/ 278174 w 2460067"/>
                <a:gd name="connsiteY42" fmla="*/ 947715 h 1537540"/>
                <a:gd name="connsiteX43" fmla="*/ 241404 w 2460067"/>
                <a:gd name="connsiteY43" fmla="*/ 912436 h 1537540"/>
                <a:gd name="connsiteX44" fmla="*/ 207831 w 2460067"/>
                <a:gd name="connsiteY44" fmla="*/ 873950 h 1537540"/>
                <a:gd name="connsiteX45" fmla="*/ 177456 w 2460067"/>
                <a:gd name="connsiteY45" fmla="*/ 833861 h 1537540"/>
                <a:gd name="connsiteX46" fmla="*/ 147081 w 2460067"/>
                <a:gd name="connsiteY46" fmla="*/ 793771 h 1537540"/>
                <a:gd name="connsiteX47" fmla="*/ 121501 w 2460067"/>
                <a:gd name="connsiteY47" fmla="*/ 752078 h 1537540"/>
                <a:gd name="connsiteX48" fmla="*/ 95922 w 2460067"/>
                <a:gd name="connsiteY48" fmla="*/ 708782 h 1537540"/>
                <a:gd name="connsiteX49" fmla="*/ 75139 w 2460067"/>
                <a:gd name="connsiteY49" fmla="*/ 663882 h 1537540"/>
                <a:gd name="connsiteX50" fmla="*/ 57553 w 2460067"/>
                <a:gd name="connsiteY50" fmla="*/ 620585 h 1537540"/>
                <a:gd name="connsiteX51" fmla="*/ 38369 w 2460067"/>
                <a:gd name="connsiteY51" fmla="*/ 574081 h 1537540"/>
                <a:gd name="connsiteX52" fmla="*/ 25579 w 2460067"/>
                <a:gd name="connsiteY52" fmla="*/ 527577 h 1537540"/>
                <a:gd name="connsiteX53" fmla="*/ 15987 w 2460067"/>
                <a:gd name="connsiteY53" fmla="*/ 479470 h 1537540"/>
                <a:gd name="connsiteX54" fmla="*/ 7994 w 2460067"/>
                <a:gd name="connsiteY54" fmla="*/ 429759 h 1537540"/>
                <a:gd name="connsiteX55" fmla="*/ 3197 w 2460067"/>
                <a:gd name="connsiteY55" fmla="*/ 381652 h 1537540"/>
                <a:gd name="connsiteX56" fmla="*/ 0 w 2460067"/>
                <a:gd name="connsiteY56" fmla="*/ 331941 h 1537540"/>
                <a:gd name="connsiteX57" fmla="*/ 0 w 2460067"/>
                <a:gd name="connsiteY57" fmla="*/ 4811 h 1537540"/>
                <a:gd name="connsiteX58" fmla="*/ 401274 w 2460067"/>
                <a:gd name="connsiteY58" fmla="*/ 327130 h 15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460067" h="1537540">
                  <a:moveTo>
                    <a:pt x="812141" y="0"/>
                  </a:moveTo>
                  <a:lnTo>
                    <a:pt x="812141" y="331941"/>
                  </a:lnTo>
                  <a:lnTo>
                    <a:pt x="812141" y="365616"/>
                  </a:lnTo>
                  <a:lnTo>
                    <a:pt x="820135" y="396084"/>
                  </a:lnTo>
                  <a:lnTo>
                    <a:pt x="831326" y="426552"/>
                  </a:lnTo>
                  <a:lnTo>
                    <a:pt x="844115" y="455416"/>
                  </a:lnTo>
                  <a:lnTo>
                    <a:pt x="858503" y="484281"/>
                  </a:lnTo>
                  <a:lnTo>
                    <a:pt x="879287" y="511542"/>
                  </a:lnTo>
                  <a:lnTo>
                    <a:pt x="903267" y="535595"/>
                  </a:lnTo>
                  <a:lnTo>
                    <a:pt x="928846" y="558045"/>
                  </a:lnTo>
                  <a:lnTo>
                    <a:pt x="957623" y="578892"/>
                  </a:lnTo>
                  <a:lnTo>
                    <a:pt x="987998" y="598135"/>
                  </a:lnTo>
                  <a:lnTo>
                    <a:pt x="1021571" y="612567"/>
                  </a:lnTo>
                  <a:lnTo>
                    <a:pt x="1056743" y="628603"/>
                  </a:lnTo>
                  <a:lnTo>
                    <a:pt x="1093513" y="638224"/>
                  </a:lnTo>
                  <a:lnTo>
                    <a:pt x="1131882" y="646242"/>
                  </a:lnTo>
                  <a:lnTo>
                    <a:pt x="1173448" y="651053"/>
                  </a:lnTo>
                  <a:lnTo>
                    <a:pt x="1213416" y="651053"/>
                  </a:lnTo>
                  <a:lnTo>
                    <a:pt x="1726531" y="651053"/>
                  </a:lnTo>
                  <a:lnTo>
                    <a:pt x="1726531" y="368368"/>
                  </a:lnTo>
                  <a:lnTo>
                    <a:pt x="2460067" y="952954"/>
                  </a:lnTo>
                  <a:lnTo>
                    <a:pt x="1726531" y="1537540"/>
                  </a:lnTo>
                  <a:lnTo>
                    <a:pt x="1726531" y="1303706"/>
                  </a:lnTo>
                  <a:lnTo>
                    <a:pt x="1726531" y="1300502"/>
                  </a:lnTo>
                  <a:lnTo>
                    <a:pt x="1213416" y="1300502"/>
                  </a:lnTo>
                  <a:lnTo>
                    <a:pt x="1152665" y="1298898"/>
                  </a:lnTo>
                  <a:lnTo>
                    <a:pt x="1090315" y="1295691"/>
                  </a:lnTo>
                  <a:lnTo>
                    <a:pt x="1029565" y="1287673"/>
                  </a:lnTo>
                  <a:lnTo>
                    <a:pt x="970413" y="1281259"/>
                  </a:lnTo>
                  <a:lnTo>
                    <a:pt x="911261" y="1270034"/>
                  </a:lnTo>
                  <a:lnTo>
                    <a:pt x="853707" y="1257205"/>
                  </a:lnTo>
                  <a:lnTo>
                    <a:pt x="797753" y="1242773"/>
                  </a:lnTo>
                  <a:lnTo>
                    <a:pt x="740199" y="1223530"/>
                  </a:lnTo>
                  <a:lnTo>
                    <a:pt x="689041" y="1202684"/>
                  </a:lnTo>
                  <a:lnTo>
                    <a:pt x="634685" y="1183441"/>
                  </a:lnTo>
                  <a:lnTo>
                    <a:pt x="583527" y="1159387"/>
                  </a:lnTo>
                  <a:lnTo>
                    <a:pt x="535566" y="1133730"/>
                  </a:lnTo>
                  <a:lnTo>
                    <a:pt x="489203" y="1108073"/>
                  </a:lnTo>
                  <a:lnTo>
                    <a:pt x="442841" y="1079208"/>
                  </a:lnTo>
                  <a:lnTo>
                    <a:pt x="399676" y="1048740"/>
                  </a:lnTo>
                  <a:lnTo>
                    <a:pt x="358109" y="1015065"/>
                  </a:lnTo>
                  <a:lnTo>
                    <a:pt x="316543" y="981390"/>
                  </a:lnTo>
                  <a:lnTo>
                    <a:pt x="278174" y="947715"/>
                  </a:lnTo>
                  <a:lnTo>
                    <a:pt x="241404" y="912436"/>
                  </a:lnTo>
                  <a:lnTo>
                    <a:pt x="207831" y="873950"/>
                  </a:lnTo>
                  <a:lnTo>
                    <a:pt x="177456" y="833861"/>
                  </a:lnTo>
                  <a:lnTo>
                    <a:pt x="147081" y="793771"/>
                  </a:lnTo>
                  <a:lnTo>
                    <a:pt x="121501" y="752078"/>
                  </a:lnTo>
                  <a:lnTo>
                    <a:pt x="95922" y="708782"/>
                  </a:lnTo>
                  <a:lnTo>
                    <a:pt x="75139" y="663882"/>
                  </a:lnTo>
                  <a:lnTo>
                    <a:pt x="57553" y="620585"/>
                  </a:lnTo>
                  <a:lnTo>
                    <a:pt x="38369" y="574081"/>
                  </a:lnTo>
                  <a:lnTo>
                    <a:pt x="25579" y="527577"/>
                  </a:lnTo>
                  <a:lnTo>
                    <a:pt x="15987" y="479470"/>
                  </a:lnTo>
                  <a:lnTo>
                    <a:pt x="7994" y="429759"/>
                  </a:lnTo>
                  <a:lnTo>
                    <a:pt x="3197" y="381652"/>
                  </a:lnTo>
                  <a:lnTo>
                    <a:pt x="0" y="331941"/>
                  </a:lnTo>
                  <a:lnTo>
                    <a:pt x="0" y="4811"/>
                  </a:lnTo>
                  <a:lnTo>
                    <a:pt x="401274" y="327130"/>
                  </a:lnTo>
                  <a:close/>
                </a:path>
              </a:pathLst>
            </a:custGeom>
            <a:grpFill/>
            <a:ln>
              <a:noFill/>
            </a:ln>
          </p:spPr>
          <p:txBody>
            <a:bodyPr vert="horz" wrap="square" lIns="57150" tIns="28575" rIns="57150" bIns="28575" numCol="1" anchor="t" anchorCtr="0" compatLnSpc="1">
              <a:prstTxWarp prst="textNoShape">
                <a:avLst/>
              </a:prstTxWarp>
              <a:noAutofit/>
            </a:bodyPr>
            <a:lstStyle/>
            <a:p>
              <a:endParaRPr lang="en-AU" sz="1125">
                <a:solidFill>
                  <a:schemeClr val="tx2"/>
                </a:solidFill>
                <a:latin typeface="+mj-ea"/>
                <a:ea typeface="+mj-ea"/>
              </a:endParaRPr>
            </a:p>
          </p:txBody>
        </p:sp>
        <p:sp>
          <p:nvSpPr>
            <p:cNvPr id="29" name="Freeform 37">
              <a:extLst>
                <a:ext uri="{FF2B5EF4-FFF2-40B4-BE49-F238E27FC236}">
                  <a16:creationId xmlns:a16="http://schemas.microsoft.com/office/drawing/2014/main" id="{A4E62309-1A3E-4A85-B5B2-308A037AD06E}"/>
                </a:ext>
              </a:extLst>
            </p:cNvPr>
            <p:cNvSpPr>
              <a:spLocks/>
            </p:cNvSpPr>
            <p:nvPr/>
          </p:nvSpPr>
          <p:spPr bwMode="auto">
            <a:xfrm>
              <a:off x="13812697" y="7821588"/>
              <a:ext cx="1764968" cy="1300502"/>
            </a:xfrm>
            <a:custGeom>
              <a:avLst/>
              <a:gdLst>
                <a:gd name="T0" fmla="*/ 508 w 1104"/>
                <a:gd name="T1" fmla="*/ 207 h 811"/>
                <a:gd name="T2" fmla="*/ 508 w 1104"/>
                <a:gd name="T3" fmla="*/ 0 h 811"/>
                <a:gd name="T4" fmla="*/ 251 w 1104"/>
                <a:gd name="T5" fmla="*/ 204 h 811"/>
                <a:gd name="T6" fmla="*/ 0 w 1104"/>
                <a:gd name="T7" fmla="*/ 3 h 811"/>
                <a:gd name="T8" fmla="*/ 0 w 1104"/>
                <a:gd name="T9" fmla="*/ 207 h 811"/>
                <a:gd name="T10" fmla="*/ 0 w 1104"/>
                <a:gd name="T11" fmla="*/ 207 h 811"/>
                <a:gd name="T12" fmla="*/ 2 w 1104"/>
                <a:gd name="T13" fmla="*/ 238 h 811"/>
                <a:gd name="T14" fmla="*/ 5 w 1104"/>
                <a:gd name="T15" fmla="*/ 268 h 811"/>
                <a:gd name="T16" fmla="*/ 10 w 1104"/>
                <a:gd name="T17" fmla="*/ 299 h 811"/>
                <a:gd name="T18" fmla="*/ 16 w 1104"/>
                <a:gd name="T19" fmla="*/ 329 h 811"/>
                <a:gd name="T20" fmla="*/ 24 w 1104"/>
                <a:gd name="T21" fmla="*/ 358 h 811"/>
                <a:gd name="T22" fmla="*/ 36 w 1104"/>
                <a:gd name="T23" fmla="*/ 387 h 811"/>
                <a:gd name="T24" fmla="*/ 47 w 1104"/>
                <a:gd name="T25" fmla="*/ 414 h 811"/>
                <a:gd name="T26" fmla="*/ 60 w 1104"/>
                <a:gd name="T27" fmla="*/ 442 h 811"/>
                <a:gd name="T28" fmla="*/ 76 w 1104"/>
                <a:gd name="T29" fmla="*/ 469 h 811"/>
                <a:gd name="T30" fmla="*/ 92 w 1104"/>
                <a:gd name="T31" fmla="*/ 495 h 811"/>
                <a:gd name="T32" fmla="*/ 111 w 1104"/>
                <a:gd name="T33" fmla="*/ 520 h 811"/>
                <a:gd name="T34" fmla="*/ 130 w 1104"/>
                <a:gd name="T35" fmla="*/ 545 h 811"/>
                <a:gd name="T36" fmla="*/ 151 w 1104"/>
                <a:gd name="T37" fmla="*/ 569 h 811"/>
                <a:gd name="T38" fmla="*/ 174 w 1104"/>
                <a:gd name="T39" fmla="*/ 591 h 811"/>
                <a:gd name="T40" fmla="*/ 198 w 1104"/>
                <a:gd name="T41" fmla="*/ 612 h 811"/>
                <a:gd name="T42" fmla="*/ 224 w 1104"/>
                <a:gd name="T43" fmla="*/ 633 h 811"/>
                <a:gd name="T44" fmla="*/ 250 w 1104"/>
                <a:gd name="T45" fmla="*/ 654 h 811"/>
                <a:gd name="T46" fmla="*/ 277 w 1104"/>
                <a:gd name="T47" fmla="*/ 673 h 811"/>
                <a:gd name="T48" fmla="*/ 306 w 1104"/>
                <a:gd name="T49" fmla="*/ 691 h 811"/>
                <a:gd name="T50" fmla="*/ 335 w 1104"/>
                <a:gd name="T51" fmla="*/ 707 h 811"/>
                <a:gd name="T52" fmla="*/ 365 w 1104"/>
                <a:gd name="T53" fmla="*/ 723 h 811"/>
                <a:gd name="T54" fmla="*/ 397 w 1104"/>
                <a:gd name="T55" fmla="*/ 738 h 811"/>
                <a:gd name="T56" fmla="*/ 431 w 1104"/>
                <a:gd name="T57" fmla="*/ 750 h 811"/>
                <a:gd name="T58" fmla="*/ 463 w 1104"/>
                <a:gd name="T59" fmla="*/ 763 h 811"/>
                <a:gd name="T60" fmla="*/ 499 w 1104"/>
                <a:gd name="T61" fmla="*/ 775 h 811"/>
                <a:gd name="T62" fmla="*/ 534 w 1104"/>
                <a:gd name="T63" fmla="*/ 784 h 811"/>
                <a:gd name="T64" fmla="*/ 570 w 1104"/>
                <a:gd name="T65" fmla="*/ 792 h 811"/>
                <a:gd name="T66" fmla="*/ 607 w 1104"/>
                <a:gd name="T67" fmla="*/ 799 h 811"/>
                <a:gd name="T68" fmla="*/ 644 w 1104"/>
                <a:gd name="T69" fmla="*/ 803 h 811"/>
                <a:gd name="T70" fmla="*/ 682 w 1104"/>
                <a:gd name="T71" fmla="*/ 808 h 811"/>
                <a:gd name="T72" fmla="*/ 721 w 1104"/>
                <a:gd name="T73" fmla="*/ 810 h 811"/>
                <a:gd name="T74" fmla="*/ 759 w 1104"/>
                <a:gd name="T75" fmla="*/ 811 h 811"/>
                <a:gd name="T76" fmla="*/ 1104 w 1104"/>
                <a:gd name="T77" fmla="*/ 811 h 811"/>
                <a:gd name="T78" fmla="*/ 1104 w 1104"/>
                <a:gd name="T79" fmla="*/ 406 h 811"/>
                <a:gd name="T80" fmla="*/ 759 w 1104"/>
                <a:gd name="T81" fmla="*/ 406 h 811"/>
                <a:gd name="T82" fmla="*/ 759 w 1104"/>
                <a:gd name="T83" fmla="*/ 406 h 811"/>
                <a:gd name="T84" fmla="*/ 734 w 1104"/>
                <a:gd name="T85" fmla="*/ 406 h 811"/>
                <a:gd name="T86" fmla="*/ 708 w 1104"/>
                <a:gd name="T87" fmla="*/ 403 h 811"/>
                <a:gd name="T88" fmla="*/ 684 w 1104"/>
                <a:gd name="T89" fmla="*/ 398 h 811"/>
                <a:gd name="T90" fmla="*/ 661 w 1104"/>
                <a:gd name="T91" fmla="*/ 392 h 811"/>
                <a:gd name="T92" fmla="*/ 639 w 1104"/>
                <a:gd name="T93" fmla="*/ 382 h 811"/>
                <a:gd name="T94" fmla="*/ 618 w 1104"/>
                <a:gd name="T95" fmla="*/ 373 h 811"/>
                <a:gd name="T96" fmla="*/ 599 w 1104"/>
                <a:gd name="T97" fmla="*/ 361 h 811"/>
                <a:gd name="T98" fmla="*/ 581 w 1104"/>
                <a:gd name="T99" fmla="*/ 348 h 811"/>
                <a:gd name="T100" fmla="*/ 565 w 1104"/>
                <a:gd name="T101" fmla="*/ 334 h 811"/>
                <a:gd name="T102" fmla="*/ 550 w 1104"/>
                <a:gd name="T103" fmla="*/ 319 h 811"/>
                <a:gd name="T104" fmla="*/ 537 w 1104"/>
                <a:gd name="T105" fmla="*/ 302 h 811"/>
                <a:gd name="T106" fmla="*/ 528 w 1104"/>
                <a:gd name="T107" fmla="*/ 284 h 811"/>
                <a:gd name="T108" fmla="*/ 520 w 1104"/>
                <a:gd name="T109" fmla="*/ 266 h 811"/>
                <a:gd name="T110" fmla="*/ 513 w 1104"/>
                <a:gd name="T111" fmla="*/ 247 h 811"/>
                <a:gd name="T112" fmla="*/ 508 w 1104"/>
                <a:gd name="T113" fmla="*/ 228 h 811"/>
                <a:gd name="T114" fmla="*/ 508 w 1104"/>
                <a:gd name="T115" fmla="*/ 207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4" h="811">
                  <a:moveTo>
                    <a:pt x="508" y="207"/>
                  </a:moveTo>
                  <a:lnTo>
                    <a:pt x="508" y="0"/>
                  </a:lnTo>
                  <a:lnTo>
                    <a:pt x="251" y="204"/>
                  </a:lnTo>
                  <a:lnTo>
                    <a:pt x="0" y="3"/>
                  </a:lnTo>
                  <a:lnTo>
                    <a:pt x="0" y="207"/>
                  </a:lnTo>
                  <a:lnTo>
                    <a:pt x="0" y="207"/>
                  </a:lnTo>
                  <a:lnTo>
                    <a:pt x="2" y="238"/>
                  </a:lnTo>
                  <a:lnTo>
                    <a:pt x="5" y="268"/>
                  </a:lnTo>
                  <a:lnTo>
                    <a:pt x="10" y="299"/>
                  </a:lnTo>
                  <a:lnTo>
                    <a:pt x="16" y="329"/>
                  </a:lnTo>
                  <a:lnTo>
                    <a:pt x="24" y="358"/>
                  </a:lnTo>
                  <a:lnTo>
                    <a:pt x="36" y="387"/>
                  </a:lnTo>
                  <a:lnTo>
                    <a:pt x="47" y="414"/>
                  </a:lnTo>
                  <a:lnTo>
                    <a:pt x="60" y="442"/>
                  </a:lnTo>
                  <a:lnTo>
                    <a:pt x="76" y="469"/>
                  </a:lnTo>
                  <a:lnTo>
                    <a:pt x="92" y="495"/>
                  </a:lnTo>
                  <a:lnTo>
                    <a:pt x="111" y="520"/>
                  </a:lnTo>
                  <a:lnTo>
                    <a:pt x="130" y="545"/>
                  </a:lnTo>
                  <a:lnTo>
                    <a:pt x="151" y="569"/>
                  </a:lnTo>
                  <a:lnTo>
                    <a:pt x="174" y="591"/>
                  </a:lnTo>
                  <a:lnTo>
                    <a:pt x="198" y="612"/>
                  </a:lnTo>
                  <a:lnTo>
                    <a:pt x="224" y="633"/>
                  </a:lnTo>
                  <a:lnTo>
                    <a:pt x="250" y="654"/>
                  </a:lnTo>
                  <a:lnTo>
                    <a:pt x="277" y="673"/>
                  </a:lnTo>
                  <a:lnTo>
                    <a:pt x="306" y="691"/>
                  </a:lnTo>
                  <a:lnTo>
                    <a:pt x="335" y="707"/>
                  </a:lnTo>
                  <a:lnTo>
                    <a:pt x="365" y="723"/>
                  </a:lnTo>
                  <a:lnTo>
                    <a:pt x="397" y="738"/>
                  </a:lnTo>
                  <a:lnTo>
                    <a:pt x="431" y="750"/>
                  </a:lnTo>
                  <a:lnTo>
                    <a:pt x="463" y="763"/>
                  </a:lnTo>
                  <a:lnTo>
                    <a:pt x="499" y="775"/>
                  </a:lnTo>
                  <a:lnTo>
                    <a:pt x="534" y="784"/>
                  </a:lnTo>
                  <a:lnTo>
                    <a:pt x="570" y="792"/>
                  </a:lnTo>
                  <a:lnTo>
                    <a:pt x="607" y="799"/>
                  </a:lnTo>
                  <a:lnTo>
                    <a:pt x="644" y="803"/>
                  </a:lnTo>
                  <a:lnTo>
                    <a:pt x="682" y="808"/>
                  </a:lnTo>
                  <a:lnTo>
                    <a:pt x="721" y="810"/>
                  </a:lnTo>
                  <a:lnTo>
                    <a:pt x="759" y="811"/>
                  </a:lnTo>
                  <a:lnTo>
                    <a:pt x="1104" y="811"/>
                  </a:lnTo>
                  <a:lnTo>
                    <a:pt x="1104" y="406"/>
                  </a:lnTo>
                  <a:lnTo>
                    <a:pt x="759" y="406"/>
                  </a:lnTo>
                  <a:lnTo>
                    <a:pt x="759" y="406"/>
                  </a:lnTo>
                  <a:lnTo>
                    <a:pt x="734" y="406"/>
                  </a:lnTo>
                  <a:lnTo>
                    <a:pt x="708" y="403"/>
                  </a:lnTo>
                  <a:lnTo>
                    <a:pt x="684" y="398"/>
                  </a:lnTo>
                  <a:lnTo>
                    <a:pt x="661" y="392"/>
                  </a:lnTo>
                  <a:lnTo>
                    <a:pt x="639" y="382"/>
                  </a:lnTo>
                  <a:lnTo>
                    <a:pt x="618" y="373"/>
                  </a:lnTo>
                  <a:lnTo>
                    <a:pt x="599" y="361"/>
                  </a:lnTo>
                  <a:lnTo>
                    <a:pt x="581" y="348"/>
                  </a:lnTo>
                  <a:lnTo>
                    <a:pt x="565" y="334"/>
                  </a:lnTo>
                  <a:lnTo>
                    <a:pt x="550" y="319"/>
                  </a:lnTo>
                  <a:lnTo>
                    <a:pt x="537" y="302"/>
                  </a:lnTo>
                  <a:lnTo>
                    <a:pt x="528" y="284"/>
                  </a:lnTo>
                  <a:lnTo>
                    <a:pt x="520" y="266"/>
                  </a:lnTo>
                  <a:lnTo>
                    <a:pt x="513" y="247"/>
                  </a:lnTo>
                  <a:lnTo>
                    <a:pt x="508" y="228"/>
                  </a:lnTo>
                  <a:lnTo>
                    <a:pt x="508" y="20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grpSp>
      <p:grpSp>
        <p:nvGrpSpPr>
          <p:cNvPr id="46" name="Group 4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442004FB-6634-49ED-A648-6E84485FFE11}"/>
              </a:ext>
            </a:extLst>
          </p:cNvPr>
          <p:cNvGrpSpPr/>
          <p:nvPr/>
        </p:nvGrpSpPr>
        <p:grpSpPr>
          <a:xfrm>
            <a:off x="4459492" y="393221"/>
            <a:ext cx="3347682" cy="1056010"/>
            <a:chOff x="14297370" y="1174010"/>
            <a:chExt cx="6981870" cy="1689615"/>
          </a:xfrm>
        </p:grpSpPr>
        <p:sp>
          <p:nvSpPr>
            <p:cNvPr id="47" name="Rectangle 46">
              <a:extLst>
                <a:ext uri="{FF2B5EF4-FFF2-40B4-BE49-F238E27FC236}">
                  <a16:creationId xmlns:a16="http://schemas.microsoft.com/office/drawing/2014/main" id="{C7FFFE81-B486-499A-96BE-9BDA0FB4FF8F}"/>
                </a:ext>
              </a:extLst>
            </p:cNvPr>
            <p:cNvSpPr/>
            <p:nvPr/>
          </p:nvSpPr>
          <p:spPr>
            <a:xfrm>
              <a:off x="14297370" y="1174010"/>
              <a:ext cx="3262289" cy="590931"/>
            </a:xfrm>
            <a:prstGeom prst="rect">
              <a:avLst/>
            </a:prstGeom>
          </p:spPr>
          <p:txBody>
            <a:bodyPr wrap="square">
              <a:spAutoFit/>
            </a:bodyPr>
            <a:lstStyle/>
            <a:p>
              <a:r>
                <a:rPr lang="zh-CN" altLang="en-US" b="1" dirty="0">
                  <a:solidFill>
                    <a:schemeClr val="tx2"/>
                  </a:solidFill>
                  <a:latin typeface="+mj-ea"/>
                  <a:ea typeface="+mj-ea"/>
                  <a:cs typeface="Segoe UI" panose="020B0502040204020203" pitchFamily="34" charset="0"/>
                </a:rPr>
                <a:t>核心材料</a:t>
              </a:r>
              <a:endParaRPr lang="en-US" b="1" dirty="0">
                <a:solidFill>
                  <a:schemeClr val="tx2"/>
                </a:solidFill>
                <a:latin typeface="+mj-ea"/>
                <a:ea typeface="+mj-ea"/>
                <a:cs typeface="Segoe UI" panose="020B0502040204020203" pitchFamily="34" charset="0"/>
              </a:endParaRPr>
            </a:p>
          </p:txBody>
        </p:sp>
        <p:sp>
          <p:nvSpPr>
            <p:cNvPr id="48" name="Rectangle 47">
              <a:extLst>
                <a:ext uri="{FF2B5EF4-FFF2-40B4-BE49-F238E27FC236}">
                  <a16:creationId xmlns:a16="http://schemas.microsoft.com/office/drawing/2014/main" id="{EB91FC6B-3CBE-4497-A2CA-7CB582534D5E}"/>
                </a:ext>
              </a:extLst>
            </p:cNvPr>
            <p:cNvSpPr/>
            <p:nvPr/>
          </p:nvSpPr>
          <p:spPr>
            <a:xfrm>
              <a:off x="14297370" y="1677146"/>
              <a:ext cx="6981870" cy="1186479"/>
            </a:xfrm>
            <a:prstGeom prst="rect">
              <a:avLst/>
            </a:prstGeom>
          </p:spPr>
          <p:txBody>
            <a:bodyPr wrap="square">
              <a:spAutoFit/>
            </a:bodyPr>
            <a:lstStyle/>
            <a:p>
              <a:pPr>
                <a:lnSpc>
                  <a:spcPct val="120000"/>
                </a:lnSpc>
              </a:pPr>
              <a:r>
                <a:rPr lang="zh-CN" altLang="en-US" sz="1200" dirty="0">
                  <a:solidFill>
                    <a:schemeClr val="tx2"/>
                  </a:solidFill>
                  <a:latin typeface="+mn-ea"/>
                  <a:cs typeface="Segoe UI" panose="020B0502040204020203" pitchFamily="34" charset="0"/>
                </a:rPr>
                <a:t>半导体材料是集成电路芯片产品的物质载体，具有重要的战略意义，晶圆制造材料和封装测试材料产业规模占比分别为</a:t>
              </a:r>
              <a:r>
                <a:rPr lang="en-US" altLang="zh-CN" sz="1200" dirty="0">
                  <a:solidFill>
                    <a:schemeClr val="tx2"/>
                  </a:solidFill>
                  <a:latin typeface="+mn-ea"/>
                  <a:cs typeface="Segoe UI" panose="020B0502040204020203" pitchFamily="34" charset="0"/>
                </a:rPr>
                <a:t>40%</a:t>
              </a:r>
              <a:r>
                <a:rPr lang="zh-CN" altLang="en-US" sz="1200" dirty="0">
                  <a:solidFill>
                    <a:schemeClr val="tx2"/>
                  </a:solidFill>
                  <a:latin typeface="+mn-ea"/>
                  <a:cs typeface="Segoe UI" panose="020B0502040204020203" pitchFamily="34" charset="0"/>
                </a:rPr>
                <a:t>和</a:t>
              </a:r>
              <a:r>
                <a:rPr lang="en-US" altLang="zh-CN" sz="1200" dirty="0">
                  <a:solidFill>
                    <a:schemeClr val="tx2"/>
                  </a:solidFill>
                  <a:latin typeface="+mn-ea"/>
                  <a:cs typeface="Segoe UI" panose="020B0502040204020203" pitchFamily="34" charset="0"/>
                </a:rPr>
                <a:t>60%</a:t>
              </a:r>
              <a:endParaRPr lang="en-US" sz="1200" dirty="0">
                <a:solidFill>
                  <a:schemeClr val="tx2"/>
                </a:solidFill>
                <a:latin typeface="+mn-ea"/>
                <a:cs typeface="Segoe UI" panose="020B0502040204020203" pitchFamily="34" charset="0"/>
              </a:endParaRPr>
            </a:p>
          </p:txBody>
        </p:sp>
      </p:grpSp>
      <p:grpSp>
        <p:nvGrpSpPr>
          <p:cNvPr id="49" name="Group 4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2AB68C1E-58F9-40CA-818A-A93F2977C460}"/>
              </a:ext>
            </a:extLst>
          </p:cNvPr>
          <p:cNvGrpSpPr/>
          <p:nvPr/>
        </p:nvGrpSpPr>
        <p:grpSpPr>
          <a:xfrm>
            <a:off x="7125899" y="1780894"/>
            <a:ext cx="2464327" cy="1277609"/>
            <a:chOff x="14297370" y="1174010"/>
            <a:chExt cx="3942923" cy="2044175"/>
          </a:xfrm>
        </p:grpSpPr>
        <p:sp>
          <p:nvSpPr>
            <p:cNvPr id="50" name="Rectangle 49">
              <a:extLst>
                <a:ext uri="{FF2B5EF4-FFF2-40B4-BE49-F238E27FC236}">
                  <a16:creationId xmlns:a16="http://schemas.microsoft.com/office/drawing/2014/main" id="{3A5D5344-03C6-49EB-A2B9-0955203A2024}"/>
                </a:ext>
              </a:extLst>
            </p:cNvPr>
            <p:cNvSpPr/>
            <p:nvPr/>
          </p:nvSpPr>
          <p:spPr>
            <a:xfrm>
              <a:off x="14297370" y="1174010"/>
              <a:ext cx="3262289" cy="590931"/>
            </a:xfrm>
            <a:prstGeom prst="rect">
              <a:avLst/>
            </a:prstGeom>
          </p:spPr>
          <p:txBody>
            <a:bodyPr wrap="square">
              <a:spAutoFit/>
            </a:bodyPr>
            <a:lstStyle/>
            <a:p>
              <a:r>
                <a:rPr lang="en-US" b="1" dirty="0">
                  <a:solidFill>
                    <a:schemeClr val="tx2"/>
                  </a:solidFill>
                  <a:latin typeface="+mj-ea"/>
                  <a:ea typeface="+mj-ea"/>
                  <a:cs typeface="Segoe UI" panose="020B0502040204020203" pitchFamily="34" charset="0"/>
                </a:rPr>
                <a:t>EDA</a:t>
              </a:r>
              <a:r>
                <a:rPr lang="zh-CN" altLang="en-US" b="1" dirty="0">
                  <a:solidFill>
                    <a:schemeClr val="tx2"/>
                  </a:solidFill>
                  <a:latin typeface="+mj-ea"/>
                  <a:ea typeface="+mj-ea"/>
                  <a:cs typeface="Segoe UI" panose="020B0502040204020203" pitchFamily="34" charset="0"/>
                </a:rPr>
                <a:t>设计工具</a:t>
              </a:r>
              <a:endParaRPr lang="en-US" b="1" dirty="0">
                <a:solidFill>
                  <a:schemeClr val="tx2"/>
                </a:solidFill>
                <a:latin typeface="+mj-ea"/>
                <a:ea typeface="+mj-ea"/>
                <a:cs typeface="Segoe UI" panose="020B0502040204020203" pitchFamily="34" charset="0"/>
              </a:endParaRPr>
            </a:p>
          </p:txBody>
        </p:sp>
        <p:sp>
          <p:nvSpPr>
            <p:cNvPr id="51" name="Rectangle 50">
              <a:extLst>
                <a:ext uri="{FF2B5EF4-FFF2-40B4-BE49-F238E27FC236}">
                  <a16:creationId xmlns:a16="http://schemas.microsoft.com/office/drawing/2014/main" id="{363DB634-3D26-4EAB-B5E4-1B71425D110D}"/>
                </a:ext>
              </a:extLst>
            </p:cNvPr>
            <p:cNvSpPr/>
            <p:nvPr/>
          </p:nvSpPr>
          <p:spPr>
            <a:xfrm>
              <a:off x="14297370" y="1677146"/>
              <a:ext cx="3942923" cy="1541039"/>
            </a:xfrm>
            <a:prstGeom prst="rect">
              <a:avLst/>
            </a:prstGeom>
          </p:spPr>
          <p:txBody>
            <a:bodyPr wrap="square">
              <a:spAutoFit/>
            </a:bodyPr>
            <a:lstStyle/>
            <a:p>
              <a:pPr>
                <a:lnSpc>
                  <a:spcPct val="120000"/>
                </a:lnSpc>
              </a:pPr>
              <a:r>
                <a:rPr lang="en-US" altLang="zh-CN" sz="1200" b="0" i="0" dirty="0">
                  <a:effectLst/>
                  <a:latin typeface="system-ui"/>
                </a:rPr>
                <a:t>EDA </a:t>
              </a:r>
              <a:r>
                <a:rPr lang="zh-CN" altLang="en-US" sz="1200" b="0" i="0" dirty="0">
                  <a:effectLst/>
                  <a:latin typeface="system-ui"/>
                </a:rPr>
                <a:t>软件作为集成电路领域的上游基础工具，贯穿于集成电路设计、制造、封测等环节，是集成电路产业的战略基础支柱之一。</a:t>
              </a:r>
              <a:endParaRPr lang="en-US" sz="1200" dirty="0">
                <a:solidFill>
                  <a:schemeClr val="tx2"/>
                </a:solidFill>
                <a:latin typeface="+mj-ea"/>
                <a:ea typeface="+mj-ea"/>
                <a:cs typeface="Segoe UI" panose="020B0502040204020203" pitchFamily="34" charset="0"/>
              </a:endParaRPr>
            </a:p>
          </p:txBody>
        </p:sp>
      </p:grpSp>
      <p:grpSp>
        <p:nvGrpSpPr>
          <p:cNvPr id="52" name="Group 5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0220F833-F99C-4EB2-A9D1-1587C0748C50}"/>
              </a:ext>
            </a:extLst>
          </p:cNvPr>
          <p:cNvGrpSpPr/>
          <p:nvPr/>
        </p:nvGrpSpPr>
        <p:grpSpPr>
          <a:xfrm flipH="1">
            <a:off x="3222684" y="3430113"/>
            <a:ext cx="2933324" cy="2825276"/>
            <a:chOff x="14297370" y="1174010"/>
            <a:chExt cx="3396078" cy="4520442"/>
          </a:xfrm>
        </p:grpSpPr>
        <p:sp>
          <p:nvSpPr>
            <p:cNvPr id="53" name="Rectangle 52">
              <a:extLst>
                <a:ext uri="{FF2B5EF4-FFF2-40B4-BE49-F238E27FC236}">
                  <a16:creationId xmlns:a16="http://schemas.microsoft.com/office/drawing/2014/main" id="{CF33948B-373E-4461-AD25-2A7F75ECE9ED}"/>
                </a:ext>
              </a:extLst>
            </p:cNvPr>
            <p:cNvSpPr/>
            <p:nvPr/>
          </p:nvSpPr>
          <p:spPr>
            <a:xfrm>
              <a:off x="14297370" y="1174010"/>
              <a:ext cx="3262289" cy="590931"/>
            </a:xfrm>
            <a:prstGeom prst="rect">
              <a:avLst/>
            </a:prstGeom>
          </p:spPr>
          <p:txBody>
            <a:bodyPr wrap="square">
              <a:spAutoFit/>
            </a:bodyPr>
            <a:lstStyle/>
            <a:p>
              <a:pPr algn="r"/>
              <a:r>
                <a:rPr lang="zh-CN" altLang="en-US" b="1" dirty="0">
                  <a:solidFill>
                    <a:schemeClr val="tx2"/>
                  </a:solidFill>
                  <a:latin typeface="+mj-ea"/>
                  <a:ea typeface="+mj-ea"/>
                  <a:cs typeface="Segoe UI" panose="020B0502040204020203" pitchFamily="34" charset="0"/>
                </a:rPr>
                <a:t>核心设备</a:t>
              </a:r>
              <a:endParaRPr lang="en-US" b="1" dirty="0">
                <a:solidFill>
                  <a:schemeClr val="tx2"/>
                </a:solidFill>
                <a:latin typeface="+mj-ea"/>
                <a:ea typeface="+mj-ea"/>
                <a:cs typeface="Segoe UI" panose="020B0502040204020203" pitchFamily="34" charset="0"/>
              </a:endParaRPr>
            </a:p>
          </p:txBody>
        </p:sp>
        <p:sp>
          <p:nvSpPr>
            <p:cNvPr id="54" name="Rectangle 53">
              <a:extLst>
                <a:ext uri="{FF2B5EF4-FFF2-40B4-BE49-F238E27FC236}">
                  <a16:creationId xmlns:a16="http://schemas.microsoft.com/office/drawing/2014/main" id="{E525A1B7-FA0C-4411-A1E2-A6E92403E239}"/>
                </a:ext>
              </a:extLst>
            </p:cNvPr>
            <p:cNvSpPr/>
            <p:nvPr/>
          </p:nvSpPr>
          <p:spPr>
            <a:xfrm>
              <a:off x="14297370" y="1677146"/>
              <a:ext cx="3396078" cy="4017306"/>
            </a:xfrm>
            <a:prstGeom prst="rect">
              <a:avLst/>
            </a:prstGeom>
          </p:spPr>
          <p:txBody>
            <a:bodyPr wrap="square">
              <a:spAutoFit/>
            </a:bodyPr>
            <a:lstStyle/>
            <a:p>
              <a:pPr algn="r">
                <a:lnSpc>
                  <a:spcPct val="120000"/>
                </a:lnSpc>
              </a:pPr>
              <a:r>
                <a:rPr lang="zh-CN" altLang="en-US" sz="1200" b="0" i="0" dirty="0">
                  <a:solidFill>
                    <a:srgbClr val="333333"/>
                  </a:solidFill>
                  <a:effectLst/>
                  <a:latin typeface="+mn-ea"/>
                </a:rPr>
                <a:t>需专用设备主要包括晶圆制造环节所需的光刻机、化学汽相淀积（</a:t>
              </a:r>
              <a:r>
                <a:rPr lang="en-US" altLang="zh-CN" sz="1200" b="0" i="0" dirty="0">
                  <a:solidFill>
                    <a:srgbClr val="333333"/>
                  </a:solidFill>
                  <a:effectLst/>
                  <a:latin typeface="+mn-ea"/>
                </a:rPr>
                <a:t>CVD</a:t>
              </a:r>
              <a:r>
                <a:rPr lang="zh-CN" altLang="en-US" sz="1200" b="0" i="0" dirty="0">
                  <a:solidFill>
                    <a:srgbClr val="333333"/>
                  </a:solidFill>
                  <a:effectLst/>
                  <a:latin typeface="+mn-ea"/>
                </a:rPr>
                <a:t>）设备、刻蚀机、离子注入机、表面处理设备等；封装环节所需的切割减薄设备、度量缺陷检测设备、键合封装设备等；测试环节所需的测试机、分选机、探针台等；以及其他前端工序所需的扩散、氧化及清洗设备等</a:t>
              </a:r>
              <a:endParaRPr lang="en-US" sz="1200" dirty="0">
                <a:solidFill>
                  <a:schemeClr val="tx2"/>
                </a:solidFill>
                <a:latin typeface="+mn-ea"/>
                <a:cs typeface="Segoe UI" panose="020B0502040204020203" pitchFamily="34" charset="0"/>
              </a:endParaRPr>
            </a:p>
          </p:txBody>
        </p:sp>
      </p:grpSp>
      <p:grpSp>
        <p:nvGrpSpPr>
          <p:cNvPr id="55" name="Group 54"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01D572AB-E38C-41FF-AA0E-4B267324727E}"/>
              </a:ext>
            </a:extLst>
          </p:cNvPr>
          <p:cNvGrpSpPr/>
          <p:nvPr/>
        </p:nvGrpSpPr>
        <p:grpSpPr>
          <a:xfrm>
            <a:off x="8146215" y="3107012"/>
            <a:ext cx="2122550" cy="783241"/>
            <a:chOff x="14190589" y="1174010"/>
            <a:chExt cx="3396080" cy="1253185"/>
          </a:xfrm>
        </p:grpSpPr>
        <p:sp>
          <p:nvSpPr>
            <p:cNvPr id="56" name="Rectangle 55">
              <a:extLst>
                <a:ext uri="{FF2B5EF4-FFF2-40B4-BE49-F238E27FC236}">
                  <a16:creationId xmlns:a16="http://schemas.microsoft.com/office/drawing/2014/main" id="{F4CFA513-5A5E-4098-88F8-40DADC942A02}"/>
                </a:ext>
              </a:extLst>
            </p:cNvPr>
            <p:cNvSpPr/>
            <p:nvPr/>
          </p:nvSpPr>
          <p:spPr>
            <a:xfrm>
              <a:off x="14297370" y="1174010"/>
              <a:ext cx="3262290" cy="590931"/>
            </a:xfrm>
            <a:prstGeom prst="rect">
              <a:avLst/>
            </a:prstGeom>
          </p:spPr>
          <p:txBody>
            <a:bodyPr wrap="square">
              <a:spAutoFit/>
            </a:bodyPr>
            <a:lstStyle/>
            <a:p>
              <a:r>
                <a:rPr lang="zh-CN" altLang="en-US" b="1" dirty="0">
                  <a:solidFill>
                    <a:schemeClr val="tx2"/>
                  </a:solidFill>
                  <a:latin typeface="+mj-ea"/>
                  <a:ea typeface="+mj-ea"/>
                  <a:cs typeface="Segoe UI" panose="020B0502040204020203" pitchFamily="34" charset="0"/>
                </a:rPr>
                <a:t>集成电路设计</a:t>
              </a:r>
              <a:endParaRPr lang="en-US" b="1" dirty="0">
                <a:solidFill>
                  <a:schemeClr val="tx2"/>
                </a:solidFill>
                <a:latin typeface="+mj-ea"/>
                <a:ea typeface="+mj-ea"/>
                <a:cs typeface="Segoe UI" panose="020B0502040204020203" pitchFamily="34" charset="0"/>
              </a:endParaRPr>
            </a:p>
          </p:txBody>
        </p:sp>
        <p:sp>
          <p:nvSpPr>
            <p:cNvPr id="57" name="Rectangle 56">
              <a:extLst>
                <a:ext uri="{FF2B5EF4-FFF2-40B4-BE49-F238E27FC236}">
                  <a16:creationId xmlns:a16="http://schemas.microsoft.com/office/drawing/2014/main" id="{C21339E1-EE48-484F-B176-1D2D62A55F50}"/>
                </a:ext>
              </a:extLst>
            </p:cNvPr>
            <p:cNvSpPr/>
            <p:nvPr/>
          </p:nvSpPr>
          <p:spPr>
            <a:xfrm>
              <a:off x="14190589" y="1709357"/>
              <a:ext cx="3396080" cy="717838"/>
            </a:xfrm>
            <a:prstGeom prst="rect">
              <a:avLst/>
            </a:prstGeom>
          </p:spPr>
          <p:txBody>
            <a:bodyPr wrap="square">
              <a:spAutoFit/>
            </a:bodyPr>
            <a:lstStyle/>
            <a:p>
              <a:pPr>
                <a:lnSpc>
                  <a:spcPct val="120000"/>
                </a:lnSpc>
              </a:pPr>
              <a:r>
                <a:rPr lang="zh-CN" altLang="en-US" sz="1000" b="0" i="0" dirty="0">
                  <a:solidFill>
                    <a:srgbClr val="333333"/>
                  </a:solidFill>
                  <a:effectLst/>
                  <a:latin typeface="Helvetica Neue"/>
                </a:rPr>
                <a:t>集成电路设计涉及对电子器件间互连线模型的建立。</a:t>
              </a:r>
              <a:endParaRPr lang="en-US" sz="1000" dirty="0">
                <a:solidFill>
                  <a:schemeClr val="tx2"/>
                </a:solidFill>
                <a:latin typeface="+mj-ea"/>
                <a:ea typeface="+mj-ea"/>
                <a:cs typeface="Segoe UI" panose="020B0502040204020203" pitchFamily="34" charset="0"/>
              </a:endParaRPr>
            </a:p>
          </p:txBody>
        </p:sp>
      </p:grpSp>
      <p:grpSp>
        <p:nvGrpSpPr>
          <p:cNvPr id="58" name="Group 57"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D4148BC1-8EDE-4B7B-A824-8734D8A32183}"/>
              </a:ext>
            </a:extLst>
          </p:cNvPr>
          <p:cNvGrpSpPr/>
          <p:nvPr/>
        </p:nvGrpSpPr>
        <p:grpSpPr>
          <a:xfrm flipH="1">
            <a:off x="5419017" y="5674847"/>
            <a:ext cx="2147716" cy="676970"/>
            <a:chOff x="14257103" y="1016367"/>
            <a:chExt cx="3436345" cy="1083152"/>
          </a:xfrm>
        </p:grpSpPr>
        <p:sp>
          <p:nvSpPr>
            <p:cNvPr id="59" name="Rectangle 58">
              <a:extLst>
                <a:ext uri="{FF2B5EF4-FFF2-40B4-BE49-F238E27FC236}">
                  <a16:creationId xmlns:a16="http://schemas.microsoft.com/office/drawing/2014/main" id="{1CE61EEC-7EF1-4631-A7BB-4185A3EEAD7C}"/>
                </a:ext>
              </a:extLst>
            </p:cNvPr>
            <p:cNvSpPr/>
            <p:nvPr/>
          </p:nvSpPr>
          <p:spPr>
            <a:xfrm>
              <a:off x="14257103" y="1016367"/>
              <a:ext cx="3262289" cy="590931"/>
            </a:xfrm>
            <a:prstGeom prst="rect">
              <a:avLst/>
            </a:prstGeom>
          </p:spPr>
          <p:txBody>
            <a:bodyPr wrap="square">
              <a:spAutoFit/>
            </a:bodyPr>
            <a:lstStyle/>
            <a:p>
              <a:pPr algn="r"/>
              <a:r>
                <a:rPr lang="zh-CN" altLang="en-US" b="1" dirty="0">
                  <a:solidFill>
                    <a:schemeClr val="tx2"/>
                  </a:solidFill>
                  <a:latin typeface="+mj-ea"/>
                  <a:ea typeface="+mj-ea"/>
                  <a:cs typeface="Segoe UI" panose="020B0502040204020203" pitchFamily="34" charset="0"/>
                </a:rPr>
                <a:t>集成电路制造</a:t>
              </a:r>
              <a:endParaRPr lang="en-US" b="1" dirty="0">
                <a:solidFill>
                  <a:schemeClr val="tx2"/>
                </a:solidFill>
                <a:latin typeface="+mj-ea"/>
                <a:ea typeface="+mj-ea"/>
                <a:cs typeface="Segoe UI" panose="020B0502040204020203" pitchFamily="34" charset="0"/>
              </a:endParaRPr>
            </a:p>
          </p:txBody>
        </p:sp>
        <p:sp>
          <p:nvSpPr>
            <p:cNvPr id="60" name="Rectangle 59">
              <a:extLst>
                <a:ext uri="{FF2B5EF4-FFF2-40B4-BE49-F238E27FC236}">
                  <a16:creationId xmlns:a16="http://schemas.microsoft.com/office/drawing/2014/main" id="{0787032B-914C-4A3D-965D-04B1CD40B4B9}"/>
                </a:ext>
              </a:extLst>
            </p:cNvPr>
            <p:cNvSpPr/>
            <p:nvPr/>
          </p:nvSpPr>
          <p:spPr>
            <a:xfrm>
              <a:off x="14297370" y="1677146"/>
              <a:ext cx="3396078" cy="422373"/>
            </a:xfrm>
            <a:prstGeom prst="rect">
              <a:avLst/>
            </a:prstGeom>
          </p:spPr>
          <p:txBody>
            <a:bodyPr wrap="square">
              <a:spAutoFit/>
            </a:bodyPr>
            <a:lstStyle/>
            <a:p>
              <a:pPr algn="r">
                <a:lnSpc>
                  <a:spcPct val="120000"/>
                </a:lnSpc>
              </a:pPr>
              <a:endParaRPr lang="en-US" sz="1000" dirty="0">
                <a:solidFill>
                  <a:schemeClr val="tx2"/>
                </a:solidFill>
                <a:latin typeface="+mj-ea"/>
                <a:ea typeface="+mj-ea"/>
                <a:cs typeface="Segoe UI" panose="020B0502040204020203" pitchFamily="34" charset="0"/>
              </a:endParaRPr>
            </a:p>
          </p:txBody>
        </p:sp>
      </p:grpSp>
      <p:sp>
        <p:nvSpPr>
          <p:cNvPr id="63" name="Freeform 2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54C8A7A7-476E-4365-A51C-62FB2A148E74}"/>
              </a:ext>
            </a:extLst>
          </p:cNvPr>
          <p:cNvSpPr>
            <a:spLocks noChangeArrowheads="1"/>
          </p:cNvSpPr>
          <p:nvPr/>
        </p:nvSpPr>
        <p:spPr bwMode="auto">
          <a:xfrm>
            <a:off x="7082610" y="1293471"/>
            <a:ext cx="368995" cy="374228"/>
          </a:xfrm>
          <a:custGeom>
            <a:avLst/>
            <a:gdLst>
              <a:gd name="T0" fmla="*/ 211227 w 497"/>
              <a:gd name="T1" fmla="*/ 3596 h 505"/>
              <a:gd name="T2" fmla="*/ 211227 w 497"/>
              <a:gd name="T3" fmla="*/ 3596 h 505"/>
              <a:gd name="T4" fmla="*/ 203571 w 497"/>
              <a:gd name="T5" fmla="*/ 0 h 505"/>
              <a:gd name="T6" fmla="*/ 199518 w 497"/>
              <a:gd name="T7" fmla="*/ 7642 h 505"/>
              <a:gd name="T8" fmla="*/ 171594 w 497"/>
              <a:gd name="T9" fmla="*/ 75521 h 505"/>
              <a:gd name="T10" fmla="*/ 167541 w 497"/>
              <a:gd name="T11" fmla="*/ 63384 h 505"/>
              <a:gd name="T12" fmla="*/ 155831 w 497"/>
              <a:gd name="T13" fmla="*/ 59338 h 505"/>
              <a:gd name="T14" fmla="*/ 119350 w 497"/>
              <a:gd name="T15" fmla="*/ 59338 h 505"/>
              <a:gd name="T16" fmla="*/ 108091 w 497"/>
              <a:gd name="T17" fmla="*/ 63384 h 505"/>
              <a:gd name="T18" fmla="*/ 4053 w 497"/>
              <a:gd name="T19" fmla="*/ 134859 h 505"/>
              <a:gd name="T20" fmla="*/ 4053 w 497"/>
              <a:gd name="T21" fmla="*/ 151042 h 505"/>
              <a:gd name="T22" fmla="*/ 47740 w 497"/>
              <a:gd name="T23" fmla="*/ 218472 h 505"/>
              <a:gd name="T24" fmla="*/ 63954 w 497"/>
              <a:gd name="T25" fmla="*/ 222518 h 505"/>
              <a:gd name="T26" fmla="*/ 167541 w 497"/>
              <a:gd name="T27" fmla="*/ 146997 h 505"/>
              <a:gd name="T28" fmla="*/ 175648 w 497"/>
              <a:gd name="T29" fmla="*/ 138905 h 505"/>
              <a:gd name="T30" fmla="*/ 187357 w 497"/>
              <a:gd name="T31" fmla="*/ 102943 h 505"/>
              <a:gd name="T32" fmla="*/ 183754 w 497"/>
              <a:gd name="T33" fmla="*/ 91255 h 505"/>
              <a:gd name="T34" fmla="*/ 179701 w 497"/>
              <a:gd name="T35" fmla="*/ 83163 h 505"/>
              <a:gd name="T36" fmla="*/ 211227 w 497"/>
              <a:gd name="T37" fmla="*/ 3596 h 505"/>
              <a:gd name="T38" fmla="*/ 163487 w 497"/>
              <a:gd name="T39" fmla="*/ 111034 h 505"/>
              <a:gd name="T40" fmla="*/ 163487 w 497"/>
              <a:gd name="T41" fmla="*/ 111034 h 505"/>
              <a:gd name="T42" fmla="*/ 139617 w 497"/>
              <a:gd name="T43" fmla="*/ 102943 h 505"/>
              <a:gd name="T44" fmla="*/ 143671 w 497"/>
              <a:gd name="T45" fmla="*/ 79117 h 505"/>
              <a:gd name="T46" fmla="*/ 163487 w 497"/>
              <a:gd name="T47" fmla="*/ 79117 h 505"/>
              <a:gd name="T48" fmla="*/ 159884 w 497"/>
              <a:gd name="T49" fmla="*/ 83163 h 505"/>
              <a:gd name="T50" fmla="*/ 155831 w 497"/>
              <a:gd name="T51" fmla="*/ 91255 h 505"/>
              <a:gd name="T52" fmla="*/ 159884 w 497"/>
              <a:gd name="T53" fmla="*/ 95301 h 505"/>
              <a:gd name="T54" fmla="*/ 163487 w 497"/>
              <a:gd name="T55" fmla="*/ 95301 h 505"/>
              <a:gd name="T56" fmla="*/ 171594 w 497"/>
              <a:gd name="T57" fmla="*/ 91255 h 505"/>
              <a:gd name="T58" fmla="*/ 163487 w 497"/>
              <a:gd name="T59" fmla="*/ 111034 h 50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97" h="505">
                <a:moveTo>
                  <a:pt x="469" y="8"/>
                </a:moveTo>
                <a:lnTo>
                  <a:pt x="469" y="8"/>
                </a:lnTo>
                <a:cubicBezTo>
                  <a:pt x="469" y="8"/>
                  <a:pt x="461" y="0"/>
                  <a:pt x="452" y="0"/>
                </a:cubicBezTo>
                <a:cubicBezTo>
                  <a:pt x="443" y="8"/>
                  <a:pt x="443" y="17"/>
                  <a:pt x="443" y="17"/>
                </a:cubicBezTo>
                <a:cubicBezTo>
                  <a:pt x="461" y="88"/>
                  <a:pt x="416" y="141"/>
                  <a:pt x="381" y="168"/>
                </a:cubicBezTo>
                <a:cubicBezTo>
                  <a:pt x="372" y="141"/>
                  <a:pt x="372" y="141"/>
                  <a:pt x="372" y="141"/>
                </a:cubicBezTo>
                <a:cubicBezTo>
                  <a:pt x="363" y="141"/>
                  <a:pt x="355" y="132"/>
                  <a:pt x="346" y="132"/>
                </a:cubicBezTo>
                <a:cubicBezTo>
                  <a:pt x="265" y="132"/>
                  <a:pt x="265" y="132"/>
                  <a:pt x="265" y="132"/>
                </a:cubicBezTo>
                <a:cubicBezTo>
                  <a:pt x="257" y="132"/>
                  <a:pt x="248" y="132"/>
                  <a:pt x="240" y="141"/>
                </a:cubicBezTo>
                <a:cubicBezTo>
                  <a:pt x="9" y="300"/>
                  <a:pt x="9" y="300"/>
                  <a:pt x="9" y="300"/>
                </a:cubicBezTo>
                <a:cubicBezTo>
                  <a:pt x="0" y="309"/>
                  <a:pt x="0" y="327"/>
                  <a:pt x="9" y="336"/>
                </a:cubicBezTo>
                <a:cubicBezTo>
                  <a:pt x="106" y="486"/>
                  <a:pt x="106" y="486"/>
                  <a:pt x="106" y="486"/>
                </a:cubicBezTo>
                <a:cubicBezTo>
                  <a:pt x="115" y="504"/>
                  <a:pt x="133" y="495"/>
                  <a:pt x="142" y="495"/>
                </a:cubicBezTo>
                <a:cubicBezTo>
                  <a:pt x="372" y="327"/>
                  <a:pt x="372" y="327"/>
                  <a:pt x="372" y="327"/>
                </a:cubicBezTo>
                <a:cubicBezTo>
                  <a:pt x="381" y="327"/>
                  <a:pt x="390" y="309"/>
                  <a:pt x="390" y="309"/>
                </a:cubicBezTo>
                <a:cubicBezTo>
                  <a:pt x="416" y="229"/>
                  <a:pt x="416" y="229"/>
                  <a:pt x="416" y="229"/>
                </a:cubicBezTo>
                <a:cubicBezTo>
                  <a:pt x="416" y="221"/>
                  <a:pt x="416" y="212"/>
                  <a:pt x="408" y="203"/>
                </a:cubicBezTo>
                <a:cubicBezTo>
                  <a:pt x="399" y="185"/>
                  <a:pt x="399" y="185"/>
                  <a:pt x="399" y="185"/>
                </a:cubicBezTo>
                <a:cubicBezTo>
                  <a:pt x="452" y="150"/>
                  <a:pt x="496" y="88"/>
                  <a:pt x="469" y="8"/>
                </a:cubicBezTo>
                <a:close/>
                <a:moveTo>
                  <a:pt x="363" y="247"/>
                </a:moveTo>
                <a:lnTo>
                  <a:pt x="363" y="247"/>
                </a:lnTo>
                <a:cubicBezTo>
                  <a:pt x="346" y="256"/>
                  <a:pt x="319" y="256"/>
                  <a:pt x="310" y="229"/>
                </a:cubicBezTo>
                <a:cubicBezTo>
                  <a:pt x="293" y="212"/>
                  <a:pt x="301" y="194"/>
                  <a:pt x="319" y="176"/>
                </a:cubicBezTo>
                <a:cubicBezTo>
                  <a:pt x="328" y="168"/>
                  <a:pt x="346" y="168"/>
                  <a:pt x="363" y="176"/>
                </a:cubicBezTo>
                <a:cubicBezTo>
                  <a:pt x="355" y="185"/>
                  <a:pt x="355" y="185"/>
                  <a:pt x="355" y="185"/>
                </a:cubicBezTo>
                <a:cubicBezTo>
                  <a:pt x="346" y="185"/>
                  <a:pt x="337" y="194"/>
                  <a:pt x="346" y="203"/>
                </a:cubicBezTo>
                <a:cubicBezTo>
                  <a:pt x="346" y="212"/>
                  <a:pt x="355" y="212"/>
                  <a:pt x="355" y="212"/>
                </a:cubicBezTo>
                <a:cubicBezTo>
                  <a:pt x="363" y="212"/>
                  <a:pt x="363" y="212"/>
                  <a:pt x="363" y="212"/>
                </a:cubicBezTo>
                <a:cubicBezTo>
                  <a:pt x="372" y="212"/>
                  <a:pt x="372" y="212"/>
                  <a:pt x="381" y="203"/>
                </a:cubicBezTo>
                <a:cubicBezTo>
                  <a:pt x="381" y="221"/>
                  <a:pt x="372" y="238"/>
                  <a:pt x="363" y="247"/>
                </a:cubicBezTo>
                <a:close/>
              </a:path>
            </a:pathLst>
          </a:custGeom>
          <a:gradFill>
            <a:gsLst>
              <a:gs pos="2000">
                <a:schemeClr val="accent2"/>
              </a:gs>
              <a:gs pos="100000">
                <a:schemeClr val="accent2">
                  <a:lumMod val="75000"/>
                </a:schemeClr>
              </a:gs>
            </a:gsLst>
            <a:lin ang="2700000" scaled="1"/>
          </a:gra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25" dirty="0">
              <a:solidFill>
                <a:schemeClr val="tx2"/>
              </a:solidFill>
              <a:latin typeface="+mj-ea"/>
              <a:ea typeface="+mj-ea"/>
            </a:endParaRPr>
          </a:p>
        </p:txBody>
      </p:sp>
      <p:sp>
        <p:nvSpPr>
          <p:cNvPr id="64" name="Freeform 2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0A6843A-A0E8-4857-BEB8-311670A6AE79}"/>
              </a:ext>
            </a:extLst>
          </p:cNvPr>
          <p:cNvSpPr>
            <a:spLocks noChangeArrowheads="1"/>
          </p:cNvSpPr>
          <p:nvPr/>
        </p:nvSpPr>
        <p:spPr bwMode="auto">
          <a:xfrm>
            <a:off x="3968147" y="660171"/>
            <a:ext cx="329739" cy="340207"/>
          </a:xfrm>
          <a:custGeom>
            <a:avLst/>
            <a:gdLst>
              <a:gd name="T0" fmla="*/ 111726 w 444"/>
              <a:gd name="T1" fmla="*/ 150538 h 462"/>
              <a:gd name="T2" fmla="*/ 111726 w 444"/>
              <a:gd name="T3" fmla="*/ 150538 h 462"/>
              <a:gd name="T4" fmla="*/ 144162 w 444"/>
              <a:gd name="T5" fmla="*/ 114802 h 462"/>
              <a:gd name="T6" fmla="*/ 199574 w 444"/>
              <a:gd name="T7" fmla="*/ 31716 h 462"/>
              <a:gd name="T8" fmla="*/ 191916 w 444"/>
              <a:gd name="T9" fmla="*/ 23675 h 462"/>
              <a:gd name="T10" fmla="*/ 155875 w 444"/>
              <a:gd name="T11" fmla="*/ 23675 h 462"/>
              <a:gd name="T12" fmla="*/ 100013 w 444"/>
              <a:gd name="T13" fmla="*/ 0 h 462"/>
              <a:gd name="T14" fmla="*/ 44150 w 444"/>
              <a:gd name="T15" fmla="*/ 23675 h 462"/>
              <a:gd name="T16" fmla="*/ 8109 w 444"/>
              <a:gd name="T17" fmla="*/ 23675 h 462"/>
              <a:gd name="T18" fmla="*/ 0 w 444"/>
              <a:gd name="T19" fmla="*/ 31716 h 462"/>
              <a:gd name="T20" fmla="*/ 55863 w 444"/>
              <a:gd name="T21" fmla="*/ 114802 h 462"/>
              <a:gd name="T22" fmla="*/ 87849 w 444"/>
              <a:gd name="T23" fmla="*/ 150538 h 462"/>
              <a:gd name="T24" fmla="*/ 87849 w 444"/>
              <a:gd name="T25" fmla="*/ 166172 h 462"/>
              <a:gd name="T26" fmla="*/ 48204 w 444"/>
              <a:gd name="T27" fmla="*/ 185827 h 462"/>
              <a:gd name="T28" fmla="*/ 100013 w 444"/>
              <a:gd name="T29" fmla="*/ 205928 h 462"/>
              <a:gd name="T30" fmla="*/ 147766 w 444"/>
              <a:gd name="T31" fmla="*/ 185827 h 462"/>
              <a:gd name="T32" fmla="*/ 111726 w 444"/>
              <a:gd name="T33" fmla="*/ 166172 h 462"/>
              <a:gd name="T34" fmla="*/ 111726 w 444"/>
              <a:gd name="T35" fmla="*/ 150538 h 462"/>
              <a:gd name="T36" fmla="*/ 144162 w 444"/>
              <a:gd name="T37" fmla="*/ 94700 h 462"/>
              <a:gd name="T38" fmla="*/ 144162 w 444"/>
              <a:gd name="T39" fmla="*/ 94700 h 462"/>
              <a:gd name="T40" fmla="*/ 155875 w 444"/>
              <a:gd name="T41" fmla="*/ 39756 h 462"/>
              <a:gd name="T42" fmla="*/ 183807 w 444"/>
              <a:gd name="T43" fmla="*/ 39756 h 462"/>
              <a:gd name="T44" fmla="*/ 144162 w 444"/>
              <a:gd name="T45" fmla="*/ 94700 h 462"/>
              <a:gd name="T46" fmla="*/ 100013 w 444"/>
              <a:gd name="T47" fmla="*/ 16081 h 462"/>
              <a:gd name="T48" fmla="*/ 100013 w 444"/>
              <a:gd name="T49" fmla="*/ 16081 h 462"/>
              <a:gd name="T50" fmla="*/ 144162 w 444"/>
              <a:gd name="T51" fmla="*/ 31716 h 462"/>
              <a:gd name="T52" fmla="*/ 100013 w 444"/>
              <a:gd name="T53" fmla="*/ 51370 h 462"/>
              <a:gd name="T54" fmla="*/ 55863 w 444"/>
              <a:gd name="T55" fmla="*/ 31716 h 462"/>
              <a:gd name="T56" fmla="*/ 100013 w 444"/>
              <a:gd name="T57" fmla="*/ 16081 h 462"/>
              <a:gd name="T58" fmla="*/ 16218 w 444"/>
              <a:gd name="T59" fmla="*/ 39756 h 462"/>
              <a:gd name="T60" fmla="*/ 16218 w 444"/>
              <a:gd name="T61" fmla="*/ 39756 h 462"/>
              <a:gd name="T62" fmla="*/ 44150 w 444"/>
              <a:gd name="T63" fmla="*/ 39756 h 462"/>
              <a:gd name="T64" fmla="*/ 55863 w 444"/>
              <a:gd name="T65" fmla="*/ 94700 h 462"/>
              <a:gd name="T66" fmla="*/ 16218 w 444"/>
              <a:gd name="T67" fmla="*/ 39756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gradFill>
            <a:gsLst>
              <a:gs pos="2000">
                <a:schemeClr val="accent1"/>
              </a:gs>
              <a:gs pos="100000">
                <a:schemeClr val="accent1">
                  <a:lumMod val="75000"/>
                </a:schemeClr>
              </a:gs>
            </a:gsLst>
            <a:lin ang="2700000" scaled="1"/>
          </a:gra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25" dirty="0">
              <a:solidFill>
                <a:schemeClr val="tx2"/>
              </a:solidFill>
              <a:latin typeface="+mj-ea"/>
              <a:ea typeface="+mj-ea"/>
            </a:endParaRPr>
          </a:p>
        </p:txBody>
      </p:sp>
      <p:sp>
        <p:nvSpPr>
          <p:cNvPr id="65" name="Freeform 7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779FD3B8-FEF9-4894-AC32-04B92BD90CD3}"/>
              </a:ext>
            </a:extLst>
          </p:cNvPr>
          <p:cNvSpPr>
            <a:spLocks noChangeArrowheads="1"/>
          </p:cNvSpPr>
          <p:nvPr/>
        </p:nvSpPr>
        <p:spPr bwMode="auto">
          <a:xfrm>
            <a:off x="8484312" y="3987876"/>
            <a:ext cx="353293" cy="355908"/>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gradFill>
            <a:gsLst>
              <a:gs pos="2000">
                <a:schemeClr val="accent4"/>
              </a:gs>
              <a:gs pos="100000">
                <a:schemeClr val="accent4">
                  <a:lumMod val="75000"/>
                </a:schemeClr>
              </a:gs>
            </a:gsLst>
            <a:lin ang="2700000" scaled="1"/>
          </a:gra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25" dirty="0">
              <a:solidFill>
                <a:schemeClr val="tx2"/>
              </a:solidFill>
              <a:latin typeface="+mj-ea"/>
              <a:ea typeface="+mj-ea"/>
            </a:endParaRPr>
          </a:p>
        </p:txBody>
      </p:sp>
      <p:sp>
        <p:nvSpPr>
          <p:cNvPr id="66" name="Freeform 119"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D7E3A03B-75EF-4CDC-A795-B5661511A7C9}"/>
              </a:ext>
            </a:extLst>
          </p:cNvPr>
          <p:cNvSpPr>
            <a:spLocks noChangeArrowheads="1"/>
          </p:cNvSpPr>
          <p:nvPr/>
        </p:nvSpPr>
        <p:spPr bwMode="auto">
          <a:xfrm>
            <a:off x="7112831" y="5303263"/>
            <a:ext cx="368995" cy="329739"/>
          </a:xfrm>
          <a:custGeom>
            <a:avLst/>
            <a:gdLst>
              <a:gd name="T0" fmla="*/ 199518 w 497"/>
              <a:gd name="T1" fmla="*/ 31535 h 444"/>
              <a:gd name="T2" fmla="*/ 199518 w 497"/>
              <a:gd name="T3" fmla="*/ 31535 h 444"/>
              <a:gd name="T4" fmla="*/ 191861 w 497"/>
              <a:gd name="T5" fmla="*/ 31535 h 444"/>
              <a:gd name="T6" fmla="*/ 191861 w 497"/>
              <a:gd name="T7" fmla="*/ 199574 h 444"/>
              <a:gd name="T8" fmla="*/ 199518 w 497"/>
              <a:gd name="T9" fmla="*/ 199574 h 444"/>
              <a:gd name="T10" fmla="*/ 223388 w 497"/>
              <a:gd name="T11" fmla="*/ 179302 h 444"/>
              <a:gd name="T12" fmla="*/ 223388 w 497"/>
              <a:gd name="T13" fmla="*/ 55863 h 444"/>
              <a:gd name="T14" fmla="*/ 199518 w 497"/>
              <a:gd name="T15" fmla="*/ 31535 h 444"/>
              <a:gd name="T16" fmla="*/ 0 w 497"/>
              <a:gd name="T17" fmla="*/ 55863 h 444"/>
              <a:gd name="T18" fmla="*/ 0 w 497"/>
              <a:gd name="T19" fmla="*/ 55863 h 444"/>
              <a:gd name="T20" fmla="*/ 0 w 497"/>
              <a:gd name="T21" fmla="*/ 179302 h 444"/>
              <a:gd name="T22" fmla="*/ 23870 w 497"/>
              <a:gd name="T23" fmla="*/ 199574 h 444"/>
              <a:gd name="T24" fmla="*/ 31977 w 497"/>
              <a:gd name="T25" fmla="*/ 199574 h 444"/>
              <a:gd name="T26" fmla="*/ 31977 w 497"/>
              <a:gd name="T27" fmla="*/ 31535 h 444"/>
              <a:gd name="T28" fmla="*/ 23870 w 497"/>
              <a:gd name="T29" fmla="*/ 31535 h 444"/>
              <a:gd name="T30" fmla="*/ 0 w 497"/>
              <a:gd name="T31" fmla="*/ 55863 h 444"/>
              <a:gd name="T32" fmla="*/ 151777 w 497"/>
              <a:gd name="T33" fmla="*/ 11713 h 444"/>
              <a:gd name="T34" fmla="*/ 151777 w 497"/>
              <a:gd name="T35" fmla="*/ 11713 h 444"/>
              <a:gd name="T36" fmla="*/ 111694 w 497"/>
              <a:gd name="T37" fmla="*/ 0 h 444"/>
              <a:gd name="T38" fmla="*/ 72061 w 497"/>
              <a:gd name="T39" fmla="*/ 11713 h 444"/>
              <a:gd name="T40" fmla="*/ 72061 w 497"/>
              <a:gd name="T41" fmla="*/ 31535 h 444"/>
              <a:gd name="T42" fmla="*/ 48190 w 497"/>
              <a:gd name="T43" fmla="*/ 31535 h 444"/>
              <a:gd name="T44" fmla="*/ 48190 w 497"/>
              <a:gd name="T45" fmla="*/ 199574 h 444"/>
              <a:gd name="T46" fmla="*/ 175648 w 497"/>
              <a:gd name="T47" fmla="*/ 199574 h 444"/>
              <a:gd name="T48" fmla="*/ 175648 w 497"/>
              <a:gd name="T49" fmla="*/ 31535 h 444"/>
              <a:gd name="T50" fmla="*/ 151777 w 497"/>
              <a:gd name="T51" fmla="*/ 31535 h 444"/>
              <a:gd name="T52" fmla="*/ 151777 w 497"/>
              <a:gd name="T53" fmla="*/ 11713 h 444"/>
              <a:gd name="T54" fmla="*/ 135564 w 497"/>
              <a:gd name="T55" fmla="*/ 31535 h 444"/>
              <a:gd name="T56" fmla="*/ 135564 w 497"/>
              <a:gd name="T57" fmla="*/ 31535 h 444"/>
              <a:gd name="T58" fmla="*/ 87824 w 497"/>
              <a:gd name="T59" fmla="*/ 31535 h 444"/>
              <a:gd name="T60" fmla="*/ 87824 w 497"/>
              <a:gd name="T61" fmla="*/ 19822 h 444"/>
              <a:gd name="T62" fmla="*/ 111694 w 497"/>
              <a:gd name="T63" fmla="*/ 11713 h 444"/>
              <a:gd name="T64" fmla="*/ 135564 w 497"/>
              <a:gd name="T65" fmla="*/ 19822 h 444"/>
              <a:gd name="T66" fmla="*/ 135564 w 497"/>
              <a:gd name="T67" fmla="*/ 31535 h 4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rgbClr val="C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25" dirty="0">
              <a:solidFill>
                <a:schemeClr val="tx2"/>
              </a:solidFill>
              <a:latin typeface="+mj-ea"/>
              <a:ea typeface="+mj-ea"/>
            </a:endParaRPr>
          </a:p>
        </p:txBody>
      </p:sp>
      <p:sp>
        <p:nvSpPr>
          <p:cNvPr id="67" name="Freeform 12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64E901CF-F2F1-4153-9E7D-9B3CF2079A93}"/>
              </a:ext>
            </a:extLst>
          </p:cNvPr>
          <p:cNvSpPr>
            <a:spLocks noChangeArrowheads="1"/>
          </p:cNvSpPr>
          <p:nvPr/>
        </p:nvSpPr>
        <p:spPr bwMode="auto">
          <a:xfrm>
            <a:off x="5662862" y="2993924"/>
            <a:ext cx="334973" cy="342823"/>
          </a:xfrm>
          <a:custGeom>
            <a:avLst/>
            <a:gdLst>
              <a:gd name="T0" fmla="*/ 123628 w 452"/>
              <a:gd name="T1" fmla="*/ 135490 h 462"/>
              <a:gd name="T2" fmla="*/ 123628 w 452"/>
              <a:gd name="T3" fmla="*/ 135490 h 462"/>
              <a:gd name="T4" fmla="*/ 195108 w 452"/>
              <a:gd name="T5" fmla="*/ 11703 h 462"/>
              <a:gd name="T6" fmla="*/ 195108 w 452"/>
              <a:gd name="T7" fmla="*/ 8102 h 462"/>
              <a:gd name="T8" fmla="*/ 191062 w 452"/>
              <a:gd name="T9" fmla="*/ 8102 h 462"/>
              <a:gd name="T10" fmla="*/ 71480 w 452"/>
              <a:gd name="T11" fmla="*/ 80124 h 462"/>
              <a:gd name="T12" fmla="*/ 4046 w 452"/>
              <a:gd name="T13" fmla="*/ 135490 h 462"/>
              <a:gd name="T14" fmla="*/ 15735 w 452"/>
              <a:gd name="T15" fmla="*/ 147644 h 462"/>
              <a:gd name="T16" fmla="*/ 39561 w 452"/>
              <a:gd name="T17" fmla="*/ 139542 h 462"/>
              <a:gd name="T18" fmla="*/ 67883 w 452"/>
              <a:gd name="T19" fmla="*/ 167450 h 462"/>
              <a:gd name="T20" fmla="*/ 59791 w 452"/>
              <a:gd name="T21" fmla="*/ 191307 h 462"/>
              <a:gd name="T22" fmla="*/ 67883 w 452"/>
              <a:gd name="T23" fmla="*/ 203461 h 462"/>
              <a:gd name="T24" fmla="*/ 123628 w 452"/>
              <a:gd name="T25" fmla="*/ 135490 h 462"/>
              <a:gd name="T26" fmla="*/ 135317 w 452"/>
              <a:gd name="T27" fmla="*/ 67520 h 462"/>
              <a:gd name="T28" fmla="*/ 135317 w 452"/>
              <a:gd name="T29" fmla="*/ 67520 h 462"/>
              <a:gd name="T30" fmla="*/ 135317 w 452"/>
              <a:gd name="T31" fmla="*/ 43663 h 462"/>
              <a:gd name="T32" fmla="*/ 159143 w 452"/>
              <a:gd name="T33" fmla="*/ 43663 h 462"/>
              <a:gd name="T34" fmla="*/ 159143 w 452"/>
              <a:gd name="T35" fmla="*/ 67520 h 462"/>
              <a:gd name="T36" fmla="*/ 135317 w 452"/>
              <a:gd name="T37" fmla="*/ 67520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accent2">
              <a:lumMod val="60000"/>
              <a:lumOff val="4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25" dirty="0">
              <a:solidFill>
                <a:schemeClr val="tx2"/>
              </a:solidFill>
              <a:latin typeface="+mj-ea"/>
              <a:ea typeface="+mj-ea"/>
            </a:endParaRPr>
          </a:p>
        </p:txBody>
      </p:sp>
      <p:sp>
        <p:nvSpPr>
          <p:cNvPr id="68" name="Text Placeholder 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8E7386A1-FE96-44EF-8360-E8D385E86EEC}"/>
              </a:ext>
            </a:extLst>
          </p:cNvPr>
          <p:cNvSpPr txBox="1">
            <a:spLocks/>
          </p:cNvSpPr>
          <p:nvPr/>
        </p:nvSpPr>
        <p:spPr>
          <a:xfrm>
            <a:off x="1129632" y="2452337"/>
            <a:ext cx="3209076" cy="1190967"/>
          </a:xfrm>
          <a:prstGeom prst="rect">
            <a:avLst/>
          </a:prstGeom>
          <a:noFill/>
        </p:spPr>
        <p:txBody>
          <a:bodyPr wrap="square" rtlCol="0">
            <a:spAutoFit/>
          </a:bodyPr>
          <a:lstStyle>
            <a:defPPr>
              <a:defRPr lang="zh-CN"/>
            </a:defPPr>
            <a:lvl1pPr>
              <a:lnSpc>
                <a:spcPct val="80000"/>
              </a:lnSpc>
              <a:defRPr sz="4400">
                <a:solidFill>
                  <a:schemeClr val="accent1"/>
                </a:solidFill>
                <a:latin typeface="+mj-lt"/>
              </a:defRPr>
            </a:lvl1pPr>
          </a:lstStyle>
          <a:p>
            <a:r>
              <a:rPr lang="zh-CN" altLang="en-US" dirty="0"/>
              <a:t>集成电路</a:t>
            </a:r>
            <a:r>
              <a:rPr lang="en-US" dirty="0"/>
              <a:t> </a:t>
            </a:r>
            <a:endParaRPr lang="en-US" dirty="0">
              <a:solidFill>
                <a:schemeClr val="tx2"/>
              </a:solidFill>
            </a:endParaRPr>
          </a:p>
          <a:p>
            <a:r>
              <a:rPr lang="zh-CN" altLang="en-US" dirty="0">
                <a:solidFill>
                  <a:schemeClr val="tx2"/>
                </a:solidFill>
              </a:rPr>
              <a:t>产业链</a:t>
            </a:r>
            <a:endParaRPr lang="id-ID" dirty="0">
              <a:solidFill>
                <a:schemeClr val="tx2"/>
              </a:solidFill>
            </a:endParaRPr>
          </a:p>
        </p:txBody>
      </p:sp>
      <p:grpSp>
        <p:nvGrpSpPr>
          <p:cNvPr id="71" name="Group 7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7E07F30-14BE-4727-98C9-4168BE57DE56}"/>
              </a:ext>
            </a:extLst>
          </p:cNvPr>
          <p:cNvGrpSpPr/>
          <p:nvPr/>
        </p:nvGrpSpPr>
        <p:grpSpPr>
          <a:xfrm>
            <a:off x="1283367" y="3719427"/>
            <a:ext cx="451293" cy="94511"/>
            <a:chOff x="1464244" y="3674277"/>
            <a:chExt cx="1830619" cy="383373"/>
          </a:xfrm>
        </p:grpSpPr>
        <p:sp>
          <p:nvSpPr>
            <p:cNvPr id="72" name="Arc 71">
              <a:extLst>
                <a:ext uri="{FF2B5EF4-FFF2-40B4-BE49-F238E27FC236}">
                  <a16:creationId xmlns:a16="http://schemas.microsoft.com/office/drawing/2014/main" id="{04960081-F253-472D-BF96-3827B5BA2055}"/>
                </a:ext>
              </a:extLst>
            </p:cNvPr>
            <p:cNvSpPr/>
            <p:nvPr/>
          </p:nvSpPr>
          <p:spPr>
            <a:xfrm>
              <a:off x="2911491" y="3674277"/>
              <a:ext cx="383372" cy="383373"/>
            </a:xfrm>
            <a:prstGeom prst="arc">
              <a:avLst>
                <a:gd name="adj1" fmla="val 16200000"/>
                <a:gd name="adj2" fmla="val 5435974"/>
              </a:avLst>
            </a:prstGeom>
            <a:ln w="3175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125">
                <a:solidFill>
                  <a:schemeClr val="tx2"/>
                </a:solidFill>
                <a:latin typeface="+mj-ea"/>
                <a:ea typeface="+mj-ea"/>
              </a:endParaRPr>
            </a:p>
          </p:txBody>
        </p:sp>
        <p:sp>
          <p:nvSpPr>
            <p:cNvPr id="73" name="Arc 72">
              <a:extLst>
                <a:ext uri="{FF2B5EF4-FFF2-40B4-BE49-F238E27FC236}">
                  <a16:creationId xmlns:a16="http://schemas.microsoft.com/office/drawing/2014/main" id="{463C7C76-6A1C-4FB1-A1CA-ADEEE3CBFECD}"/>
                </a:ext>
              </a:extLst>
            </p:cNvPr>
            <p:cNvSpPr/>
            <p:nvPr/>
          </p:nvSpPr>
          <p:spPr>
            <a:xfrm>
              <a:off x="2187866" y="3674277"/>
              <a:ext cx="383372" cy="383373"/>
            </a:xfrm>
            <a:prstGeom prst="arc">
              <a:avLst>
                <a:gd name="adj1" fmla="val 16200000"/>
                <a:gd name="adj2" fmla="val 5435974"/>
              </a:avLst>
            </a:prstGeom>
            <a:ln w="31750" cap="rnd">
              <a:solidFill>
                <a:schemeClr val="accent1">
                  <a:alpha val="2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125">
                <a:solidFill>
                  <a:schemeClr val="tx2"/>
                </a:solidFill>
                <a:latin typeface="+mj-ea"/>
                <a:ea typeface="+mj-ea"/>
              </a:endParaRPr>
            </a:p>
          </p:txBody>
        </p:sp>
        <p:sp>
          <p:nvSpPr>
            <p:cNvPr id="74" name="Arc 73">
              <a:extLst>
                <a:ext uri="{FF2B5EF4-FFF2-40B4-BE49-F238E27FC236}">
                  <a16:creationId xmlns:a16="http://schemas.microsoft.com/office/drawing/2014/main" id="{4F57D879-CC68-41CE-978A-010549855CC3}"/>
                </a:ext>
              </a:extLst>
            </p:cNvPr>
            <p:cNvSpPr/>
            <p:nvPr/>
          </p:nvSpPr>
          <p:spPr>
            <a:xfrm>
              <a:off x="1464244" y="3674277"/>
              <a:ext cx="383372" cy="383373"/>
            </a:xfrm>
            <a:prstGeom prst="arc">
              <a:avLst>
                <a:gd name="adj1" fmla="val 16200000"/>
                <a:gd name="adj2" fmla="val 5435974"/>
              </a:avLst>
            </a:prstGeom>
            <a:ln w="31750" cap="rnd">
              <a:solidFill>
                <a:schemeClr val="accent1">
                  <a:alpha val="1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125">
                <a:solidFill>
                  <a:schemeClr val="tx2"/>
                </a:solidFill>
                <a:latin typeface="+mj-ea"/>
                <a:ea typeface="+mj-ea"/>
              </a:endParaRPr>
            </a:p>
          </p:txBody>
        </p:sp>
      </p:grpSp>
      <p:sp>
        <p:nvSpPr>
          <p:cNvPr id="75" name="Rectangle 15"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p:cNvSpPr>
            <a:spLocks noChangeArrowheads="1"/>
          </p:cNvSpPr>
          <p:nvPr/>
        </p:nvSpPr>
        <p:spPr bwMode="auto">
          <a:xfrm>
            <a:off x="1174957" y="3602021"/>
            <a:ext cx="2707496" cy="22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en-US" altLang="zh-CN" sz="1100" dirty="0">
                <a:solidFill>
                  <a:schemeClr val="tx2"/>
                </a:solidFill>
                <a:latin typeface="华文细黑" panose="02010600040101010101" pitchFamily="2" charset="-122"/>
                <a:ea typeface="华文细黑" panose="02010600040101010101" pitchFamily="2" charset="-122"/>
                <a:cs typeface="+mn-ea"/>
                <a:sym typeface="+mn-lt"/>
              </a:rPr>
              <a:t>“</a:t>
            </a:r>
          </a:p>
        </p:txBody>
      </p:sp>
      <p:sp>
        <p:nvSpPr>
          <p:cNvPr id="76" name="Rectangle: Rounded Corners 22"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ACFE4B90-E753-469A-A320-B7FC6527FECC}"/>
              </a:ext>
            </a:extLst>
          </p:cNvPr>
          <p:cNvSpPr/>
          <p:nvPr/>
        </p:nvSpPr>
        <p:spPr>
          <a:xfrm>
            <a:off x="520295" y="5763543"/>
            <a:ext cx="654662" cy="623305"/>
          </a:xfrm>
          <a:prstGeom prst="roundRect">
            <a:avLst>
              <a:gd name="adj" fmla="val 50000"/>
            </a:avLst>
          </a:prstGeom>
          <a:gradFill flip="none" rotWithShape="1">
            <a:gsLst>
              <a:gs pos="0">
                <a:schemeClr val="accent5"/>
              </a:gs>
              <a:gs pos="100000">
                <a:schemeClr val="accent2"/>
              </a:gs>
            </a:gsLst>
            <a:lin ang="8100000" scaled="1"/>
            <a:tileRect/>
          </a:gradFill>
          <a:ln>
            <a:noFill/>
          </a:ln>
          <a:effectLst>
            <a:outerShdw blurRad="787400" dist="101600" dir="5400000" sx="80000" sy="80000" algn="t"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p>
        </p:txBody>
      </p:sp>
      <p:sp>
        <p:nvSpPr>
          <p:cNvPr id="22" name="e7d195523061f1c0"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hidden="1"/>
          <p:cNvSpPr txBox="1"/>
          <p:nvPr/>
        </p:nvSpPr>
        <p:spPr>
          <a:xfrm>
            <a:off x="-355600" y="1803400"/>
            <a:ext cx="329642"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a:t>
            </a:r>
            <a:endParaRPr lang="zh-CN" altLang="en-US" sz="100"/>
          </a:p>
        </p:txBody>
      </p:sp>
      <p:sp>
        <p:nvSpPr>
          <p:cNvPr id="28" name="Freeform: Shape 3">
            <a:extLst>
              <a:ext uri="{FF2B5EF4-FFF2-40B4-BE49-F238E27FC236}">
                <a16:creationId xmlns:a16="http://schemas.microsoft.com/office/drawing/2014/main" id="{B5A1D2CC-B96A-52D1-8733-D301E0487462}"/>
              </a:ext>
            </a:extLst>
          </p:cNvPr>
          <p:cNvSpPr/>
          <p:nvPr/>
        </p:nvSpPr>
        <p:spPr>
          <a:xfrm rot="16200000" flipH="1">
            <a:off x="10512478" y="5178626"/>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rgbClr val="CC493A">
                  <a:alpha val="9000"/>
                </a:srgbClr>
              </a:gs>
              <a:gs pos="100000">
                <a:srgbClr val="EA614C">
                  <a:alpha val="47000"/>
                </a:srgbClr>
              </a:gs>
            </a:gsLst>
            <a:lin ang="2700000" scaled="1"/>
            <a:tileRect/>
          </a:gradFill>
          <a:ln w="12700" cap="flat" cmpd="sng" algn="ctr">
            <a:noFill/>
            <a:prstDash val="solid"/>
            <a:miter lim="800000"/>
          </a:ln>
          <a:effectLst/>
        </p:spPr>
        <p:txBody>
          <a:bodyPr rtlCol="0" anchor="ctr"/>
          <a:lstStyle/>
          <a:p>
            <a:pPr algn="ctr"/>
            <a:endParaRPr lang="en-US" kern="0" dirty="0">
              <a:solidFill>
                <a:srgbClr val="FFFFFF"/>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0" name="Rectangle: Rounded Corners 71">
            <a:extLst>
              <a:ext uri="{FF2B5EF4-FFF2-40B4-BE49-F238E27FC236}">
                <a16:creationId xmlns:a16="http://schemas.microsoft.com/office/drawing/2014/main" id="{2B3857CE-EBB3-5F83-0611-1B9B374286C7}"/>
              </a:ext>
            </a:extLst>
          </p:cNvPr>
          <p:cNvSpPr/>
          <p:nvPr/>
        </p:nvSpPr>
        <p:spPr>
          <a:xfrm>
            <a:off x="1103430" y="534688"/>
            <a:ext cx="2703110"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1" name="Oval 72">
            <a:extLst>
              <a:ext uri="{FF2B5EF4-FFF2-40B4-BE49-F238E27FC236}">
                <a16:creationId xmlns:a16="http://schemas.microsoft.com/office/drawing/2014/main" id="{233E03BB-DE45-F9EF-25F4-E337BA01FFE1}"/>
              </a:ext>
            </a:extLst>
          </p:cNvPr>
          <p:cNvSpPr/>
          <p:nvPr/>
        </p:nvSpPr>
        <p:spPr>
          <a:xfrm>
            <a:off x="553148"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2" name="文本框 49">
            <a:extLst>
              <a:ext uri="{FF2B5EF4-FFF2-40B4-BE49-F238E27FC236}">
                <a16:creationId xmlns:a16="http://schemas.microsoft.com/office/drawing/2014/main" id="{93EFA567-8EE0-2EB7-D5E7-8666A353C3F2}"/>
              </a:ext>
            </a:extLst>
          </p:cNvPr>
          <p:cNvSpPr txBox="1"/>
          <p:nvPr/>
        </p:nvSpPr>
        <p:spPr>
          <a:xfrm>
            <a:off x="1243267" y="621035"/>
            <a:ext cx="2733908"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集成电路产业链分析</a:t>
            </a:r>
          </a:p>
        </p:txBody>
      </p:sp>
      <p:pic>
        <p:nvPicPr>
          <p:cNvPr id="33" name="图片 32">
            <a:extLst>
              <a:ext uri="{FF2B5EF4-FFF2-40B4-BE49-F238E27FC236}">
                <a16:creationId xmlns:a16="http://schemas.microsoft.com/office/drawing/2014/main" id="{FC71ED1B-583F-3DCD-DA3C-FB3107E41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grpSp>
        <p:nvGrpSpPr>
          <p:cNvPr id="34" name="Group 16"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4A14985B-CF14-C3D3-697B-FC1DA44EA1C7}"/>
              </a:ext>
            </a:extLst>
          </p:cNvPr>
          <p:cNvGrpSpPr/>
          <p:nvPr/>
        </p:nvGrpSpPr>
        <p:grpSpPr>
          <a:xfrm flipV="1">
            <a:off x="9705806" y="4333952"/>
            <a:ext cx="935963" cy="1690750"/>
            <a:chOff x="8666970" y="3159389"/>
            <a:chExt cx="1203759" cy="1879716"/>
          </a:xfrm>
        </p:grpSpPr>
        <p:sp>
          <p:nvSpPr>
            <p:cNvPr id="37" name="Freeform 26">
              <a:extLst>
                <a:ext uri="{FF2B5EF4-FFF2-40B4-BE49-F238E27FC236}">
                  <a16:creationId xmlns:a16="http://schemas.microsoft.com/office/drawing/2014/main" id="{9AEECBC3-5A2E-6AFB-D704-39024002C34B}"/>
                </a:ext>
              </a:extLst>
            </p:cNvPr>
            <p:cNvSpPr>
              <a:spLocks/>
            </p:cNvSpPr>
            <p:nvPr/>
          </p:nvSpPr>
          <p:spPr bwMode="auto">
            <a:xfrm>
              <a:off x="8666970" y="3159389"/>
              <a:ext cx="1202440" cy="1719977"/>
            </a:xfrm>
            <a:custGeom>
              <a:avLst/>
              <a:gdLst>
                <a:gd name="T0" fmla="*/ 750 w 935"/>
                <a:gd name="T1" fmla="*/ 971 h 1336"/>
                <a:gd name="T2" fmla="*/ 750 w 935"/>
                <a:gd name="T3" fmla="*/ 603 h 1336"/>
                <a:gd name="T4" fmla="*/ 750 w 935"/>
                <a:gd name="T5" fmla="*/ 603 h 1336"/>
                <a:gd name="T6" fmla="*/ 748 w 935"/>
                <a:gd name="T7" fmla="*/ 561 h 1336"/>
                <a:gd name="T8" fmla="*/ 742 w 935"/>
                <a:gd name="T9" fmla="*/ 517 h 1336"/>
                <a:gd name="T10" fmla="*/ 734 w 935"/>
                <a:gd name="T11" fmla="*/ 477 h 1336"/>
                <a:gd name="T12" fmla="*/ 722 w 935"/>
                <a:gd name="T13" fmla="*/ 437 h 1336"/>
                <a:gd name="T14" fmla="*/ 708 w 935"/>
                <a:gd name="T15" fmla="*/ 398 h 1336"/>
                <a:gd name="T16" fmla="*/ 690 w 935"/>
                <a:gd name="T17" fmla="*/ 360 h 1336"/>
                <a:gd name="T18" fmla="*/ 671 w 935"/>
                <a:gd name="T19" fmla="*/ 323 h 1336"/>
                <a:gd name="T20" fmla="*/ 647 w 935"/>
                <a:gd name="T21" fmla="*/ 289 h 1336"/>
                <a:gd name="T22" fmla="*/ 621 w 935"/>
                <a:gd name="T23" fmla="*/ 255 h 1336"/>
                <a:gd name="T24" fmla="*/ 594 w 935"/>
                <a:gd name="T25" fmla="*/ 223 h 1336"/>
                <a:gd name="T26" fmla="*/ 563 w 935"/>
                <a:gd name="T27" fmla="*/ 193 h 1336"/>
                <a:gd name="T28" fmla="*/ 531 w 935"/>
                <a:gd name="T29" fmla="*/ 164 h 1336"/>
                <a:gd name="T30" fmla="*/ 497 w 935"/>
                <a:gd name="T31" fmla="*/ 138 h 1336"/>
                <a:gd name="T32" fmla="*/ 460 w 935"/>
                <a:gd name="T33" fmla="*/ 114 h 1336"/>
                <a:gd name="T34" fmla="*/ 422 w 935"/>
                <a:gd name="T35" fmla="*/ 91 h 1336"/>
                <a:gd name="T36" fmla="*/ 381 w 935"/>
                <a:gd name="T37" fmla="*/ 70 h 1336"/>
                <a:gd name="T38" fmla="*/ 381 w 935"/>
                <a:gd name="T39" fmla="*/ 70 h 1336"/>
                <a:gd name="T40" fmla="*/ 344 w 935"/>
                <a:gd name="T41" fmla="*/ 54 h 1336"/>
                <a:gd name="T42" fmla="*/ 306 w 935"/>
                <a:gd name="T43" fmla="*/ 40 h 1336"/>
                <a:gd name="T44" fmla="*/ 266 w 935"/>
                <a:gd name="T45" fmla="*/ 27 h 1336"/>
                <a:gd name="T46" fmla="*/ 225 w 935"/>
                <a:gd name="T47" fmla="*/ 17 h 1336"/>
                <a:gd name="T48" fmla="*/ 184 w 935"/>
                <a:gd name="T49" fmla="*/ 9 h 1336"/>
                <a:gd name="T50" fmla="*/ 142 w 935"/>
                <a:gd name="T51" fmla="*/ 3 h 1336"/>
                <a:gd name="T52" fmla="*/ 98 w 935"/>
                <a:gd name="T53" fmla="*/ 0 h 1336"/>
                <a:gd name="T54" fmla="*/ 53 w 935"/>
                <a:gd name="T55" fmla="*/ 0 h 1336"/>
                <a:gd name="T56" fmla="*/ 2 w 935"/>
                <a:gd name="T57" fmla="*/ 0 h 1336"/>
                <a:gd name="T58" fmla="*/ 233 w 935"/>
                <a:gd name="T59" fmla="*/ 201 h 1336"/>
                <a:gd name="T60" fmla="*/ 0 w 935"/>
                <a:gd name="T61" fmla="*/ 403 h 1336"/>
                <a:gd name="T62" fmla="*/ 53 w 935"/>
                <a:gd name="T63" fmla="*/ 403 h 1336"/>
                <a:gd name="T64" fmla="*/ 53 w 935"/>
                <a:gd name="T65" fmla="*/ 403 h 1336"/>
                <a:gd name="T66" fmla="*/ 77 w 935"/>
                <a:gd name="T67" fmla="*/ 403 h 1336"/>
                <a:gd name="T68" fmla="*/ 100 w 935"/>
                <a:gd name="T69" fmla="*/ 406 h 1336"/>
                <a:gd name="T70" fmla="*/ 122 w 935"/>
                <a:gd name="T71" fmla="*/ 411 h 1336"/>
                <a:gd name="T72" fmla="*/ 143 w 935"/>
                <a:gd name="T73" fmla="*/ 418 h 1336"/>
                <a:gd name="T74" fmla="*/ 164 w 935"/>
                <a:gd name="T75" fmla="*/ 427 h 1336"/>
                <a:gd name="T76" fmla="*/ 182 w 935"/>
                <a:gd name="T77" fmla="*/ 437 h 1336"/>
                <a:gd name="T78" fmla="*/ 200 w 935"/>
                <a:gd name="T79" fmla="*/ 448 h 1336"/>
                <a:gd name="T80" fmla="*/ 217 w 935"/>
                <a:gd name="T81" fmla="*/ 461 h 1336"/>
                <a:gd name="T82" fmla="*/ 232 w 935"/>
                <a:gd name="T83" fmla="*/ 476 h 1336"/>
                <a:gd name="T84" fmla="*/ 245 w 935"/>
                <a:gd name="T85" fmla="*/ 492 h 1336"/>
                <a:gd name="T86" fmla="*/ 256 w 935"/>
                <a:gd name="T87" fmla="*/ 508 h 1336"/>
                <a:gd name="T88" fmla="*/ 266 w 935"/>
                <a:gd name="T89" fmla="*/ 525 h 1336"/>
                <a:gd name="T90" fmla="*/ 274 w 935"/>
                <a:gd name="T91" fmla="*/ 543 h 1336"/>
                <a:gd name="T92" fmla="*/ 280 w 935"/>
                <a:gd name="T93" fmla="*/ 562 h 1336"/>
                <a:gd name="T94" fmla="*/ 283 w 935"/>
                <a:gd name="T95" fmla="*/ 582 h 1336"/>
                <a:gd name="T96" fmla="*/ 285 w 935"/>
                <a:gd name="T97" fmla="*/ 603 h 1336"/>
                <a:gd name="T98" fmla="*/ 285 w 935"/>
                <a:gd name="T99" fmla="*/ 971 h 1336"/>
                <a:gd name="T100" fmla="*/ 93 w 935"/>
                <a:gd name="T101" fmla="*/ 971 h 1336"/>
                <a:gd name="T102" fmla="*/ 285 w 935"/>
                <a:gd name="T103" fmla="*/ 1136 h 1336"/>
                <a:gd name="T104" fmla="*/ 515 w 935"/>
                <a:gd name="T105" fmla="*/ 1336 h 1336"/>
                <a:gd name="T106" fmla="*/ 935 w 935"/>
                <a:gd name="T107" fmla="*/ 971 h 1336"/>
                <a:gd name="T108" fmla="*/ 750 w 935"/>
                <a:gd name="T109" fmla="*/ 971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5" h="1336">
                  <a:moveTo>
                    <a:pt x="750" y="971"/>
                  </a:moveTo>
                  <a:lnTo>
                    <a:pt x="750" y="603"/>
                  </a:lnTo>
                  <a:lnTo>
                    <a:pt x="750" y="603"/>
                  </a:lnTo>
                  <a:lnTo>
                    <a:pt x="748" y="561"/>
                  </a:lnTo>
                  <a:lnTo>
                    <a:pt x="742" y="517"/>
                  </a:lnTo>
                  <a:lnTo>
                    <a:pt x="734" y="477"/>
                  </a:lnTo>
                  <a:lnTo>
                    <a:pt x="722" y="437"/>
                  </a:lnTo>
                  <a:lnTo>
                    <a:pt x="708" y="398"/>
                  </a:lnTo>
                  <a:lnTo>
                    <a:pt x="690" y="360"/>
                  </a:lnTo>
                  <a:lnTo>
                    <a:pt x="671" y="323"/>
                  </a:lnTo>
                  <a:lnTo>
                    <a:pt x="647" y="289"/>
                  </a:lnTo>
                  <a:lnTo>
                    <a:pt x="621" y="255"/>
                  </a:lnTo>
                  <a:lnTo>
                    <a:pt x="594" y="223"/>
                  </a:lnTo>
                  <a:lnTo>
                    <a:pt x="563" y="193"/>
                  </a:lnTo>
                  <a:lnTo>
                    <a:pt x="531" y="164"/>
                  </a:lnTo>
                  <a:lnTo>
                    <a:pt x="497" y="138"/>
                  </a:lnTo>
                  <a:lnTo>
                    <a:pt x="460" y="114"/>
                  </a:lnTo>
                  <a:lnTo>
                    <a:pt x="422" y="91"/>
                  </a:lnTo>
                  <a:lnTo>
                    <a:pt x="381" y="70"/>
                  </a:lnTo>
                  <a:lnTo>
                    <a:pt x="381" y="70"/>
                  </a:lnTo>
                  <a:lnTo>
                    <a:pt x="344" y="54"/>
                  </a:lnTo>
                  <a:lnTo>
                    <a:pt x="306" y="40"/>
                  </a:lnTo>
                  <a:lnTo>
                    <a:pt x="266" y="27"/>
                  </a:lnTo>
                  <a:lnTo>
                    <a:pt x="225" y="17"/>
                  </a:lnTo>
                  <a:lnTo>
                    <a:pt x="184" y="9"/>
                  </a:lnTo>
                  <a:lnTo>
                    <a:pt x="142" y="3"/>
                  </a:lnTo>
                  <a:lnTo>
                    <a:pt x="98" y="0"/>
                  </a:lnTo>
                  <a:lnTo>
                    <a:pt x="53" y="0"/>
                  </a:lnTo>
                  <a:lnTo>
                    <a:pt x="2" y="0"/>
                  </a:lnTo>
                  <a:lnTo>
                    <a:pt x="233" y="201"/>
                  </a:lnTo>
                  <a:lnTo>
                    <a:pt x="0" y="403"/>
                  </a:lnTo>
                  <a:lnTo>
                    <a:pt x="53" y="403"/>
                  </a:lnTo>
                  <a:lnTo>
                    <a:pt x="53" y="403"/>
                  </a:lnTo>
                  <a:lnTo>
                    <a:pt x="77" y="403"/>
                  </a:lnTo>
                  <a:lnTo>
                    <a:pt x="100" y="406"/>
                  </a:lnTo>
                  <a:lnTo>
                    <a:pt x="122" y="411"/>
                  </a:lnTo>
                  <a:lnTo>
                    <a:pt x="143" y="418"/>
                  </a:lnTo>
                  <a:lnTo>
                    <a:pt x="164" y="427"/>
                  </a:lnTo>
                  <a:lnTo>
                    <a:pt x="182" y="437"/>
                  </a:lnTo>
                  <a:lnTo>
                    <a:pt x="200" y="448"/>
                  </a:lnTo>
                  <a:lnTo>
                    <a:pt x="217" y="461"/>
                  </a:lnTo>
                  <a:lnTo>
                    <a:pt x="232" y="476"/>
                  </a:lnTo>
                  <a:lnTo>
                    <a:pt x="245" y="492"/>
                  </a:lnTo>
                  <a:lnTo>
                    <a:pt x="256" y="508"/>
                  </a:lnTo>
                  <a:lnTo>
                    <a:pt x="266" y="525"/>
                  </a:lnTo>
                  <a:lnTo>
                    <a:pt x="274" y="543"/>
                  </a:lnTo>
                  <a:lnTo>
                    <a:pt x="280" y="562"/>
                  </a:lnTo>
                  <a:lnTo>
                    <a:pt x="283" y="582"/>
                  </a:lnTo>
                  <a:lnTo>
                    <a:pt x="285" y="603"/>
                  </a:lnTo>
                  <a:lnTo>
                    <a:pt x="285" y="971"/>
                  </a:lnTo>
                  <a:lnTo>
                    <a:pt x="93" y="971"/>
                  </a:lnTo>
                  <a:lnTo>
                    <a:pt x="285" y="1136"/>
                  </a:lnTo>
                  <a:lnTo>
                    <a:pt x="515" y="1336"/>
                  </a:lnTo>
                  <a:lnTo>
                    <a:pt x="935" y="971"/>
                  </a:lnTo>
                  <a:lnTo>
                    <a:pt x="750" y="971"/>
                  </a:lnTo>
                  <a:close/>
                </a:path>
              </a:pathLst>
            </a:custGeom>
            <a:gradFill>
              <a:gsLst>
                <a:gs pos="2000">
                  <a:schemeClr val="accent4"/>
                </a:gs>
                <a:gs pos="100000">
                  <a:schemeClr val="accent4">
                    <a:lumMod val="7500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dirty="0">
                <a:solidFill>
                  <a:schemeClr val="tx2"/>
                </a:solidFill>
                <a:latin typeface="+mj-ea"/>
                <a:ea typeface="+mj-ea"/>
              </a:endParaRPr>
            </a:p>
          </p:txBody>
        </p:sp>
        <p:sp>
          <p:nvSpPr>
            <p:cNvPr id="38" name="Freeform 95">
              <a:extLst>
                <a:ext uri="{FF2B5EF4-FFF2-40B4-BE49-F238E27FC236}">
                  <a16:creationId xmlns:a16="http://schemas.microsoft.com/office/drawing/2014/main" id="{737B560C-DAAC-8866-9B76-322DB9990730}"/>
                </a:ext>
              </a:extLst>
            </p:cNvPr>
            <p:cNvSpPr>
              <a:spLocks/>
            </p:cNvSpPr>
            <p:nvPr/>
          </p:nvSpPr>
          <p:spPr bwMode="auto">
            <a:xfrm>
              <a:off x="9327442" y="4406026"/>
              <a:ext cx="543287" cy="633079"/>
            </a:xfrm>
            <a:custGeom>
              <a:avLst/>
              <a:gdLst>
                <a:gd name="connsiteX0" fmla="*/ 543287 w 543287"/>
                <a:gd name="connsiteY0" fmla="*/ 0 h 633079"/>
                <a:gd name="connsiteX1" fmla="*/ 543287 w 543287"/>
                <a:gd name="connsiteY1" fmla="*/ 161086 h 633079"/>
                <a:gd name="connsiteX2" fmla="*/ 0 w 543287"/>
                <a:gd name="connsiteY2" fmla="*/ 633079 h 633079"/>
                <a:gd name="connsiteX3" fmla="*/ 0 w 543287"/>
                <a:gd name="connsiteY3" fmla="*/ 469904 h 633079"/>
              </a:gdLst>
              <a:ahLst/>
              <a:cxnLst>
                <a:cxn ang="0">
                  <a:pos x="connsiteX0" y="connsiteY0"/>
                </a:cxn>
                <a:cxn ang="0">
                  <a:pos x="connsiteX1" y="connsiteY1"/>
                </a:cxn>
                <a:cxn ang="0">
                  <a:pos x="connsiteX2" y="connsiteY2"/>
                </a:cxn>
                <a:cxn ang="0">
                  <a:pos x="connsiteX3" y="connsiteY3"/>
                </a:cxn>
              </a:cxnLst>
              <a:rect l="l" t="t" r="r" b="b"/>
              <a:pathLst>
                <a:path w="543287" h="633079">
                  <a:moveTo>
                    <a:pt x="543287" y="0"/>
                  </a:moveTo>
                  <a:lnTo>
                    <a:pt x="543287" y="161086"/>
                  </a:lnTo>
                  <a:lnTo>
                    <a:pt x="0" y="633079"/>
                  </a:lnTo>
                  <a:lnTo>
                    <a:pt x="0" y="469904"/>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noAutofit/>
            </a:bodyPr>
            <a:lstStyle/>
            <a:p>
              <a:endParaRPr lang="en-AU" sz="1125">
                <a:solidFill>
                  <a:schemeClr val="tx2"/>
                </a:solidFill>
                <a:latin typeface="+mj-ea"/>
                <a:ea typeface="+mj-ea"/>
              </a:endParaRPr>
            </a:p>
          </p:txBody>
        </p:sp>
        <p:sp>
          <p:nvSpPr>
            <p:cNvPr id="39" name="Freeform 28">
              <a:extLst>
                <a:ext uri="{FF2B5EF4-FFF2-40B4-BE49-F238E27FC236}">
                  <a16:creationId xmlns:a16="http://schemas.microsoft.com/office/drawing/2014/main" id="{5FCC67A7-058D-CB46-0500-4B492CA41DCB}"/>
                </a:ext>
              </a:extLst>
            </p:cNvPr>
            <p:cNvSpPr>
              <a:spLocks/>
            </p:cNvSpPr>
            <p:nvPr/>
          </p:nvSpPr>
          <p:spPr bwMode="auto">
            <a:xfrm>
              <a:off x="8786612" y="4406025"/>
              <a:ext cx="545861" cy="630831"/>
            </a:xfrm>
            <a:custGeom>
              <a:avLst/>
              <a:gdLst>
                <a:gd name="T0" fmla="*/ 420 w 423"/>
                <a:gd name="T1" fmla="*/ 365 h 489"/>
                <a:gd name="T2" fmla="*/ 423 w 423"/>
                <a:gd name="T3" fmla="*/ 489 h 489"/>
                <a:gd name="T4" fmla="*/ 0 w 423"/>
                <a:gd name="T5" fmla="*/ 160 h 489"/>
                <a:gd name="T6" fmla="*/ 0 w 423"/>
                <a:gd name="T7" fmla="*/ 0 h 489"/>
                <a:gd name="T8" fmla="*/ 420 w 423"/>
                <a:gd name="T9" fmla="*/ 365 h 489"/>
              </a:gdLst>
              <a:ahLst/>
              <a:cxnLst>
                <a:cxn ang="0">
                  <a:pos x="T0" y="T1"/>
                </a:cxn>
                <a:cxn ang="0">
                  <a:pos x="T2" y="T3"/>
                </a:cxn>
                <a:cxn ang="0">
                  <a:pos x="T4" y="T5"/>
                </a:cxn>
                <a:cxn ang="0">
                  <a:pos x="T6" y="T7"/>
                </a:cxn>
                <a:cxn ang="0">
                  <a:pos x="T8" y="T9"/>
                </a:cxn>
              </a:cxnLst>
              <a:rect l="0" t="0" r="r" b="b"/>
              <a:pathLst>
                <a:path w="423" h="489">
                  <a:moveTo>
                    <a:pt x="420" y="365"/>
                  </a:moveTo>
                  <a:lnTo>
                    <a:pt x="423" y="489"/>
                  </a:lnTo>
                  <a:lnTo>
                    <a:pt x="0" y="160"/>
                  </a:lnTo>
                  <a:lnTo>
                    <a:pt x="0" y="0"/>
                  </a:lnTo>
                  <a:lnTo>
                    <a:pt x="420" y="365"/>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40" name="Freeform 30">
              <a:extLst>
                <a:ext uri="{FF2B5EF4-FFF2-40B4-BE49-F238E27FC236}">
                  <a16:creationId xmlns:a16="http://schemas.microsoft.com/office/drawing/2014/main" id="{6C506D56-0F4E-DED0-0E21-38FD6E3F5EB7}"/>
                </a:ext>
              </a:extLst>
            </p:cNvPr>
            <p:cNvSpPr>
              <a:spLocks/>
            </p:cNvSpPr>
            <p:nvPr/>
          </p:nvSpPr>
          <p:spPr bwMode="auto">
            <a:xfrm>
              <a:off x="8669214" y="3673063"/>
              <a:ext cx="363050" cy="463467"/>
            </a:xfrm>
            <a:custGeom>
              <a:avLst/>
              <a:gdLst>
                <a:gd name="T0" fmla="*/ 53 w 283"/>
                <a:gd name="T1" fmla="*/ 0 h 360"/>
                <a:gd name="T2" fmla="*/ 0 w 283"/>
                <a:gd name="T3" fmla="*/ 0 h 360"/>
                <a:gd name="T4" fmla="*/ 0 w 283"/>
                <a:gd name="T5" fmla="*/ 159 h 360"/>
                <a:gd name="T6" fmla="*/ 53 w 283"/>
                <a:gd name="T7" fmla="*/ 159 h 360"/>
                <a:gd name="T8" fmla="*/ 53 w 283"/>
                <a:gd name="T9" fmla="*/ 159 h 360"/>
                <a:gd name="T10" fmla="*/ 53 w 283"/>
                <a:gd name="T11" fmla="*/ 159 h 360"/>
                <a:gd name="T12" fmla="*/ 78 w 283"/>
                <a:gd name="T13" fmla="*/ 161 h 360"/>
                <a:gd name="T14" fmla="*/ 100 w 283"/>
                <a:gd name="T15" fmla="*/ 164 h 360"/>
                <a:gd name="T16" fmla="*/ 121 w 283"/>
                <a:gd name="T17" fmla="*/ 169 h 360"/>
                <a:gd name="T18" fmla="*/ 144 w 283"/>
                <a:gd name="T19" fmla="*/ 175 h 360"/>
                <a:gd name="T20" fmla="*/ 163 w 283"/>
                <a:gd name="T21" fmla="*/ 183 h 360"/>
                <a:gd name="T22" fmla="*/ 182 w 283"/>
                <a:gd name="T23" fmla="*/ 193 h 360"/>
                <a:gd name="T24" fmla="*/ 200 w 283"/>
                <a:gd name="T25" fmla="*/ 206 h 360"/>
                <a:gd name="T26" fmla="*/ 216 w 283"/>
                <a:gd name="T27" fmla="*/ 219 h 360"/>
                <a:gd name="T28" fmla="*/ 230 w 283"/>
                <a:gd name="T29" fmla="*/ 232 h 360"/>
                <a:gd name="T30" fmla="*/ 245 w 283"/>
                <a:gd name="T31" fmla="*/ 248 h 360"/>
                <a:gd name="T32" fmla="*/ 256 w 283"/>
                <a:gd name="T33" fmla="*/ 264 h 360"/>
                <a:gd name="T34" fmla="*/ 266 w 283"/>
                <a:gd name="T35" fmla="*/ 282 h 360"/>
                <a:gd name="T36" fmla="*/ 274 w 283"/>
                <a:gd name="T37" fmla="*/ 301 h 360"/>
                <a:gd name="T38" fmla="*/ 279 w 283"/>
                <a:gd name="T39" fmla="*/ 320 h 360"/>
                <a:gd name="T40" fmla="*/ 282 w 283"/>
                <a:gd name="T41" fmla="*/ 339 h 360"/>
                <a:gd name="T42" fmla="*/ 283 w 283"/>
                <a:gd name="T43" fmla="*/ 360 h 360"/>
                <a:gd name="T44" fmla="*/ 283 w 283"/>
                <a:gd name="T45" fmla="*/ 201 h 360"/>
                <a:gd name="T46" fmla="*/ 283 w 283"/>
                <a:gd name="T47" fmla="*/ 201 h 360"/>
                <a:gd name="T48" fmla="*/ 282 w 283"/>
                <a:gd name="T49" fmla="*/ 180 h 360"/>
                <a:gd name="T50" fmla="*/ 279 w 283"/>
                <a:gd name="T51" fmla="*/ 161 h 360"/>
                <a:gd name="T52" fmla="*/ 274 w 283"/>
                <a:gd name="T53" fmla="*/ 142 h 360"/>
                <a:gd name="T54" fmla="*/ 266 w 283"/>
                <a:gd name="T55" fmla="*/ 122 h 360"/>
                <a:gd name="T56" fmla="*/ 256 w 283"/>
                <a:gd name="T57" fmla="*/ 105 h 360"/>
                <a:gd name="T58" fmla="*/ 245 w 283"/>
                <a:gd name="T59" fmla="*/ 89 h 360"/>
                <a:gd name="T60" fmla="*/ 230 w 283"/>
                <a:gd name="T61" fmla="*/ 73 h 360"/>
                <a:gd name="T62" fmla="*/ 216 w 283"/>
                <a:gd name="T63" fmla="*/ 60 h 360"/>
                <a:gd name="T64" fmla="*/ 200 w 283"/>
                <a:gd name="T65" fmla="*/ 47 h 360"/>
                <a:gd name="T66" fmla="*/ 182 w 283"/>
                <a:gd name="T67" fmla="*/ 34 h 360"/>
                <a:gd name="T68" fmla="*/ 163 w 283"/>
                <a:gd name="T69" fmla="*/ 24 h 360"/>
                <a:gd name="T70" fmla="*/ 144 w 283"/>
                <a:gd name="T71" fmla="*/ 16 h 360"/>
                <a:gd name="T72" fmla="*/ 121 w 283"/>
                <a:gd name="T73" fmla="*/ 10 h 360"/>
                <a:gd name="T74" fmla="*/ 100 w 283"/>
                <a:gd name="T75" fmla="*/ 5 h 360"/>
                <a:gd name="T76" fmla="*/ 78 w 283"/>
                <a:gd name="T77" fmla="*/ 2 h 360"/>
                <a:gd name="T78" fmla="*/ 53 w 283"/>
                <a:gd name="T79" fmla="*/ 0 h 360"/>
                <a:gd name="T80" fmla="*/ 53 w 283"/>
                <a:gd name="T8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3" h="360">
                  <a:moveTo>
                    <a:pt x="53" y="0"/>
                  </a:moveTo>
                  <a:lnTo>
                    <a:pt x="0" y="0"/>
                  </a:lnTo>
                  <a:lnTo>
                    <a:pt x="0" y="159"/>
                  </a:lnTo>
                  <a:lnTo>
                    <a:pt x="53" y="159"/>
                  </a:lnTo>
                  <a:lnTo>
                    <a:pt x="53" y="159"/>
                  </a:lnTo>
                  <a:lnTo>
                    <a:pt x="53" y="159"/>
                  </a:lnTo>
                  <a:lnTo>
                    <a:pt x="78" y="161"/>
                  </a:lnTo>
                  <a:lnTo>
                    <a:pt x="100" y="164"/>
                  </a:lnTo>
                  <a:lnTo>
                    <a:pt x="121" y="169"/>
                  </a:lnTo>
                  <a:lnTo>
                    <a:pt x="144" y="175"/>
                  </a:lnTo>
                  <a:lnTo>
                    <a:pt x="163" y="183"/>
                  </a:lnTo>
                  <a:lnTo>
                    <a:pt x="182" y="193"/>
                  </a:lnTo>
                  <a:lnTo>
                    <a:pt x="200" y="206"/>
                  </a:lnTo>
                  <a:lnTo>
                    <a:pt x="216" y="219"/>
                  </a:lnTo>
                  <a:lnTo>
                    <a:pt x="230" y="232"/>
                  </a:lnTo>
                  <a:lnTo>
                    <a:pt x="245" y="248"/>
                  </a:lnTo>
                  <a:lnTo>
                    <a:pt x="256" y="264"/>
                  </a:lnTo>
                  <a:lnTo>
                    <a:pt x="266" y="282"/>
                  </a:lnTo>
                  <a:lnTo>
                    <a:pt x="274" y="301"/>
                  </a:lnTo>
                  <a:lnTo>
                    <a:pt x="279" y="320"/>
                  </a:lnTo>
                  <a:lnTo>
                    <a:pt x="282" y="339"/>
                  </a:lnTo>
                  <a:lnTo>
                    <a:pt x="283" y="360"/>
                  </a:lnTo>
                  <a:lnTo>
                    <a:pt x="283" y="201"/>
                  </a:lnTo>
                  <a:lnTo>
                    <a:pt x="283" y="201"/>
                  </a:lnTo>
                  <a:lnTo>
                    <a:pt x="282" y="180"/>
                  </a:lnTo>
                  <a:lnTo>
                    <a:pt x="279" y="161"/>
                  </a:lnTo>
                  <a:lnTo>
                    <a:pt x="274" y="142"/>
                  </a:lnTo>
                  <a:lnTo>
                    <a:pt x="266" y="122"/>
                  </a:lnTo>
                  <a:lnTo>
                    <a:pt x="256" y="105"/>
                  </a:lnTo>
                  <a:lnTo>
                    <a:pt x="245" y="89"/>
                  </a:lnTo>
                  <a:lnTo>
                    <a:pt x="230" y="73"/>
                  </a:lnTo>
                  <a:lnTo>
                    <a:pt x="216" y="60"/>
                  </a:lnTo>
                  <a:lnTo>
                    <a:pt x="200" y="47"/>
                  </a:lnTo>
                  <a:lnTo>
                    <a:pt x="182" y="34"/>
                  </a:lnTo>
                  <a:lnTo>
                    <a:pt x="163" y="24"/>
                  </a:lnTo>
                  <a:lnTo>
                    <a:pt x="144" y="16"/>
                  </a:lnTo>
                  <a:lnTo>
                    <a:pt x="121" y="10"/>
                  </a:lnTo>
                  <a:lnTo>
                    <a:pt x="100" y="5"/>
                  </a:lnTo>
                  <a:lnTo>
                    <a:pt x="78" y="2"/>
                  </a:lnTo>
                  <a:lnTo>
                    <a:pt x="53" y="0"/>
                  </a:lnTo>
                  <a:lnTo>
                    <a:pt x="53"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grpSp>
      <p:grpSp>
        <p:nvGrpSpPr>
          <p:cNvPr id="69" name="Group 61"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780A2457-36F4-B1FC-5127-C56A102DC6A3}"/>
              </a:ext>
            </a:extLst>
          </p:cNvPr>
          <p:cNvGrpSpPr/>
          <p:nvPr/>
        </p:nvGrpSpPr>
        <p:grpSpPr>
          <a:xfrm flipV="1">
            <a:off x="9989835" y="3297330"/>
            <a:ext cx="1789093" cy="1121123"/>
            <a:chOff x="13812697" y="7821588"/>
            <a:chExt cx="2460067" cy="1793796"/>
          </a:xfrm>
          <a:solidFill>
            <a:schemeClr val="accent2">
              <a:lumMod val="60000"/>
              <a:lumOff val="40000"/>
            </a:schemeClr>
          </a:solidFill>
        </p:grpSpPr>
        <p:grpSp>
          <p:nvGrpSpPr>
            <p:cNvPr id="70" name="Group 35">
              <a:extLst>
                <a:ext uri="{FF2B5EF4-FFF2-40B4-BE49-F238E27FC236}">
                  <a16:creationId xmlns:a16="http://schemas.microsoft.com/office/drawing/2014/main" id="{9D22386B-4930-3576-9917-B1033E8DA1DC}"/>
                </a:ext>
              </a:extLst>
            </p:cNvPr>
            <p:cNvGrpSpPr/>
            <p:nvPr/>
          </p:nvGrpSpPr>
          <p:grpSpPr>
            <a:xfrm>
              <a:off x="13812697" y="8154720"/>
              <a:ext cx="2460067" cy="1460664"/>
              <a:chOff x="14187836" y="7659923"/>
              <a:chExt cx="2460067" cy="1460664"/>
            </a:xfrm>
            <a:grpFill/>
          </p:grpSpPr>
          <p:sp>
            <p:nvSpPr>
              <p:cNvPr id="80" name="Freeform 31">
                <a:extLst>
                  <a:ext uri="{FF2B5EF4-FFF2-40B4-BE49-F238E27FC236}">
                    <a16:creationId xmlns:a16="http://schemas.microsoft.com/office/drawing/2014/main" id="{E9105359-9A82-1BC9-64EE-98F6EB591251}"/>
                  </a:ext>
                </a:extLst>
              </p:cNvPr>
              <p:cNvSpPr>
                <a:spLocks/>
              </p:cNvSpPr>
              <p:nvPr/>
            </p:nvSpPr>
            <p:spPr bwMode="auto">
              <a:xfrm>
                <a:off x="15914367" y="8281346"/>
                <a:ext cx="733536" cy="839241"/>
              </a:xfrm>
              <a:custGeom>
                <a:avLst/>
                <a:gdLst>
                  <a:gd name="T0" fmla="*/ 459 w 459"/>
                  <a:gd name="T1" fmla="*/ 0 h 525"/>
                  <a:gd name="T2" fmla="*/ 0 w 459"/>
                  <a:gd name="T3" fmla="*/ 365 h 525"/>
                  <a:gd name="T4" fmla="*/ 0 w 459"/>
                  <a:gd name="T5" fmla="*/ 378 h 525"/>
                  <a:gd name="T6" fmla="*/ 0 w 459"/>
                  <a:gd name="T7" fmla="*/ 525 h 525"/>
                  <a:gd name="T8" fmla="*/ 459 w 459"/>
                  <a:gd name="T9" fmla="*/ 160 h 525"/>
                  <a:gd name="T10" fmla="*/ 459 w 459"/>
                  <a:gd name="T11" fmla="*/ 0 h 525"/>
                </a:gdLst>
                <a:ahLst/>
                <a:cxnLst>
                  <a:cxn ang="0">
                    <a:pos x="T0" y="T1"/>
                  </a:cxn>
                  <a:cxn ang="0">
                    <a:pos x="T2" y="T3"/>
                  </a:cxn>
                  <a:cxn ang="0">
                    <a:pos x="T4" y="T5"/>
                  </a:cxn>
                  <a:cxn ang="0">
                    <a:pos x="T6" y="T7"/>
                  </a:cxn>
                  <a:cxn ang="0">
                    <a:pos x="T8" y="T9"/>
                  </a:cxn>
                  <a:cxn ang="0">
                    <a:pos x="T10" y="T11"/>
                  </a:cxn>
                </a:cxnLst>
                <a:rect l="0" t="0" r="r" b="b"/>
                <a:pathLst>
                  <a:path w="459" h="525">
                    <a:moveTo>
                      <a:pt x="459" y="0"/>
                    </a:moveTo>
                    <a:lnTo>
                      <a:pt x="0" y="365"/>
                    </a:lnTo>
                    <a:lnTo>
                      <a:pt x="0" y="378"/>
                    </a:lnTo>
                    <a:lnTo>
                      <a:pt x="0" y="525"/>
                    </a:lnTo>
                    <a:lnTo>
                      <a:pt x="459" y="160"/>
                    </a:lnTo>
                    <a:lnTo>
                      <a:pt x="459" y="0"/>
                    </a:lnTo>
                    <a:close/>
                  </a:path>
                </a:pathLst>
              </a:custGeom>
              <a:grpFill/>
              <a:ln>
                <a:noFill/>
              </a:ln>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81" name="Rectangle 33">
                <a:extLst>
                  <a:ext uri="{FF2B5EF4-FFF2-40B4-BE49-F238E27FC236}">
                    <a16:creationId xmlns:a16="http://schemas.microsoft.com/office/drawing/2014/main" id="{C39855D4-36F0-CF8B-7898-E7AA1619AC58}"/>
                  </a:ext>
                </a:extLst>
              </p:cNvPr>
              <p:cNvSpPr>
                <a:spLocks noChangeArrowheads="1"/>
              </p:cNvSpPr>
              <p:nvPr/>
            </p:nvSpPr>
            <p:spPr bwMode="auto">
              <a:xfrm>
                <a:off x="15401850" y="8627293"/>
                <a:ext cx="550951" cy="256256"/>
              </a:xfrm>
              <a:prstGeom prst="rect">
                <a:avLst/>
              </a:prstGeom>
              <a:grpFill/>
              <a:ln>
                <a:noFill/>
              </a:ln>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82" name="Freeform 34">
                <a:extLst>
                  <a:ext uri="{FF2B5EF4-FFF2-40B4-BE49-F238E27FC236}">
                    <a16:creationId xmlns:a16="http://schemas.microsoft.com/office/drawing/2014/main" id="{E2BA7FD6-3083-E76B-F14B-F8C136B675EA}"/>
                  </a:ext>
                </a:extLst>
              </p:cNvPr>
              <p:cNvSpPr>
                <a:spLocks/>
              </p:cNvSpPr>
              <p:nvPr/>
            </p:nvSpPr>
            <p:spPr bwMode="auto">
              <a:xfrm>
                <a:off x="14187836" y="7659923"/>
                <a:ext cx="1214017" cy="1223625"/>
              </a:xfrm>
              <a:custGeom>
                <a:avLst/>
                <a:gdLst>
                  <a:gd name="T0" fmla="*/ 0 w 759"/>
                  <a:gd name="T1" fmla="*/ 159 h 764"/>
                  <a:gd name="T2" fmla="*/ 2 w 759"/>
                  <a:gd name="T3" fmla="*/ 190 h 764"/>
                  <a:gd name="T4" fmla="*/ 10 w 759"/>
                  <a:gd name="T5" fmla="*/ 251 h 764"/>
                  <a:gd name="T6" fmla="*/ 24 w 759"/>
                  <a:gd name="T7" fmla="*/ 310 h 764"/>
                  <a:gd name="T8" fmla="*/ 47 w 759"/>
                  <a:gd name="T9" fmla="*/ 367 h 764"/>
                  <a:gd name="T10" fmla="*/ 76 w 759"/>
                  <a:gd name="T11" fmla="*/ 421 h 764"/>
                  <a:gd name="T12" fmla="*/ 111 w 759"/>
                  <a:gd name="T13" fmla="*/ 473 h 764"/>
                  <a:gd name="T14" fmla="*/ 151 w 759"/>
                  <a:gd name="T15" fmla="*/ 521 h 764"/>
                  <a:gd name="T16" fmla="*/ 198 w 759"/>
                  <a:gd name="T17" fmla="*/ 564 h 764"/>
                  <a:gd name="T18" fmla="*/ 250 w 759"/>
                  <a:gd name="T19" fmla="*/ 606 h 764"/>
                  <a:gd name="T20" fmla="*/ 306 w 759"/>
                  <a:gd name="T21" fmla="*/ 643 h 764"/>
                  <a:gd name="T22" fmla="*/ 365 w 759"/>
                  <a:gd name="T23" fmla="*/ 675 h 764"/>
                  <a:gd name="T24" fmla="*/ 431 w 759"/>
                  <a:gd name="T25" fmla="*/ 704 h 764"/>
                  <a:gd name="T26" fmla="*/ 499 w 759"/>
                  <a:gd name="T27" fmla="*/ 727 h 764"/>
                  <a:gd name="T28" fmla="*/ 570 w 759"/>
                  <a:gd name="T29" fmla="*/ 744 h 764"/>
                  <a:gd name="T30" fmla="*/ 644 w 759"/>
                  <a:gd name="T31" fmla="*/ 756 h 764"/>
                  <a:gd name="T32" fmla="*/ 721 w 759"/>
                  <a:gd name="T33" fmla="*/ 762 h 764"/>
                  <a:gd name="T34" fmla="*/ 759 w 759"/>
                  <a:gd name="T35" fmla="*/ 604 h 764"/>
                  <a:gd name="T36" fmla="*/ 721 w 759"/>
                  <a:gd name="T37" fmla="*/ 603 h 764"/>
                  <a:gd name="T38" fmla="*/ 644 w 759"/>
                  <a:gd name="T39" fmla="*/ 596 h 764"/>
                  <a:gd name="T40" fmla="*/ 570 w 759"/>
                  <a:gd name="T41" fmla="*/ 585 h 764"/>
                  <a:gd name="T42" fmla="*/ 499 w 759"/>
                  <a:gd name="T43" fmla="*/ 568 h 764"/>
                  <a:gd name="T44" fmla="*/ 431 w 759"/>
                  <a:gd name="T45" fmla="*/ 543 h 764"/>
                  <a:gd name="T46" fmla="*/ 365 w 759"/>
                  <a:gd name="T47" fmla="*/ 516 h 764"/>
                  <a:gd name="T48" fmla="*/ 306 w 759"/>
                  <a:gd name="T49" fmla="*/ 484 h 764"/>
                  <a:gd name="T50" fmla="*/ 250 w 759"/>
                  <a:gd name="T51" fmla="*/ 447 h 764"/>
                  <a:gd name="T52" fmla="*/ 198 w 759"/>
                  <a:gd name="T53" fmla="*/ 405 h 764"/>
                  <a:gd name="T54" fmla="*/ 151 w 759"/>
                  <a:gd name="T55" fmla="*/ 362 h 764"/>
                  <a:gd name="T56" fmla="*/ 111 w 759"/>
                  <a:gd name="T57" fmla="*/ 313 h 764"/>
                  <a:gd name="T58" fmla="*/ 76 w 759"/>
                  <a:gd name="T59" fmla="*/ 262 h 764"/>
                  <a:gd name="T60" fmla="*/ 47 w 759"/>
                  <a:gd name="T61" fmla="*/ 207 h 764"/>
                  <a:gd name="T62" fmla="*/ 24 w 759"/>
                  <a:gd name="T63" fmla="*/ 151 h 764"/>
                  <a:gd name="T64" fmla="*/ 10 w 759"/>
                  <a:gd name="T65" fmla="*/ 92 h 764"/>
                  <a:gd name="T66" fmla="*/ 2 w 759"/>
                  <a:gd name="T67" fmla="*/ 31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764">
                    <a:moveTo>
                      <a:pt x="0" y="0"/>
                    </a:moveTo>
                    <a:lnTo>
                      <a:pt x="0" y="159"/>
                    </a:lnTo>
                    <a:lnTo>
                      <a:pt x="0" y="159"/>
                    </a:lnTo>
                    <a:lnTo>
                      <a:pt x="2" y="190"/>
                    </a:lnTo>
                    <a:lnTo>
                      <a:pt x="5" y="220"/>
                    </a:lnTo>
                    <a:lnTo>
                      <a:pt x="10" y="251"/>
                    </a:lnTo>
                    <a:lnTo>
                      <a:pt x="16" y="281"/>
                    </a:lnTo>
                    <a:lnTo>
                      <a:pt x="24" y="310"/>
                    </a:lnTo>
                    <a:lnTo>
                      <a:pt x="36" y="339"/>
                    </a:lnTo>
                    <a:lnTo>
                      <a:pt x="47" y="367"/>
                    </a:lnTo>
                    <a:lnTo>
                      <a:pt x="60" y="394"/>
                    </a:lnTo>
                    <a:lnTo>
                      <a:pt x="76" y="421"/>
                    </a:lnTo>
                    <a:lnTo>
                      <a:pt x="92" y="447"/>
                    </a:lnTo>
                    <a:lnTo>
                      <a:pt x="111" y="473"/>
                    </a:lnTo>
                    <a:lnTo>
                      <a:pt x="130" y="497"/>
                    </a:lnTo>
                    <a:lnTo>
                      <a:pt x="151" y="521"/>
                    </a:lnTo>
                    <a:lnTo>
                      <a:pt x="174" y="543"/>
                    </a:lnTo>
                    <a:lnTo>
                      <a:pt x="198" y="564"/>
                    </a:lnTo>
                    <a:lnTo>
                      <a:pt x="224" y="585"/>
                    </a:lnTo>
                    <a:lnTo>
                      <a:pt x="250" y="606"/>
                    </a:lnTo>
                    <a:lnTo>
                      <a:pt x="277" y="625"/>
                    </a:lnTo>
                    <a:lnTo>
                      <a:pt x="306" y="643"/>
                    </a:lnTo>
                    <a:lnTo>
                      <a:pt x="335" y="659"/>
                    </a:lnTo>
                    <a:lnTo>
                      <a:pt x="365" y="675"/>
                    </a:lnTo>
                    <a:lnTo>
                      <a:pt x="397" y="690"/>
                    </a:lnTo>
                    <a:lnTo>
                      <a:pt x="431" y="704"/>
                    </a:lnTo>
                    <a:lnTo>
                      <a:pt x="463" y="715"/>
                    </a:lnTo>
                    <a:lnTo>
                      <a:pt x="499" y="727"/>
                    </a:lnTo>
                    <a:lnTo>
                      <a:pt x="534" y="736"/>
                    </a:lnTo>
                    <a:lnTo>
                      <a:pt x="570" y="744"/>
                    </a:lnTo>
                    <a:lnTo>
                      <a:pt x="607" y="751"/>
                    </a:lnTo>
                    <a:lnTo>
                      <a:pt x="644" y="756"/>
                    </a:lnTo>
                    <a:lnTo>
                      <a:pt x="682" y="760"/>
                    </a:lnTo>
                    <a:lnTo>
                      <a:pt x="721" y="762"/>
                    </a:lnTo>
                    <a:lnTo>
                      <a:pt x="759" y="764"/>
                    </a:lnTo>
                    <a:lnTo>
                      <a:pt x="759" y="604"/>
                    </a:lnTo>
                    <a:lnTo>
                      <a:pt x="759" y="604"/>
                    </a:lnTo>
                    <a:lnTo>
                      <a:pt x="721" y="603"/>
                    </a:lnTo>
                    <a:lnTo>
                      <a:pt x="682" y="601"/>
                    </a:lnTo>
                    <a:lnTo>
                      <a:pt x="644" y="596"/>
                    </a:lnTo>
                    <a:lnTo>
                      <a:pt x="607" y="592"/>
                    </a:lnTo>
                    <a:lnTo>
                      <a:pt x="570" y="585"/>
                    </a:lnTo>
                    <a:lnTo>
                      <a:pt x="534" y="577"/>
                    </a:lnTo>
                    <a:lnTo>
                      <a:pt x="499" y="568"/>
                    </a:lnTo>
                    <a:lnTo>
                      <a:pt x="463" y="556"/>
                    </a:lnTo>
                    <a:lnTo>
                      <a:pt x="431" y="543"/>
                    </a:lnTo>
                    <a:lnTo>
                      <a:pt x="397" y="531"/>
                    </a:lnTo>
                    <a:lnTo>
                      <a:pt x="365" y="516"/>
                    </a:lnTo>
                    <a:lnTo>
                      <a:pt x="335" y="500"/>
                    </a:lnTo>
                    <a:lnTo>
                      <a:pt x="306" y="484"/>
                    </a:lnTo>
                    <a:lnTo>
                      <a:pt x="277" y="466"/>
                    </a:lnTo>
                    <a:lnTo>
                      <a:pt x="250" y="447"/>
                    </a:lnTo>
                    <a:lnTo>
                      <a:pt x="224" y="426"/>
                    </a:lnTo>
                    <a:lnTo>
                      <a:pt x="198" y="405"/>
                    </a:lnTo>
                    <a:lnTo>
                      <a:pt x="174" y="384"/>
                    </a:lnTo>
                    <a:lnTo>
                      <a:pt x="151" y="362"/>
                    </a:lnTo>
                    <a:lnTo>
                      <a:pt x="130" y="338"/>
                    </a:lnTo>
                    <a:lnTo>
                      <a:pt x="111" y="313"/>
                    </a:lnTo>
                    <a:lnTo>
                      <a:pt x="92" y="288"/>
                    </a:lnTo>
                    <a:lnTo>
                      <a:pt x="76" y="262"/>
                    </a:lnTo>
                    <a:lnTo>
                      <a:pt x="60" y="235"/>
                    </a:lnTo>
                    <a:lnTo>
                      <a:pt x="47" y="207"/>
                    </a:lnTo>
                    <a:lnTo>
                      <a:pt x="36" y="180"/>
                    </a:lnTo>
                    <a:lnTo>
                      <a:pt x="24" y="151"/>
                    </a:lnTo>
                    <a:lnTo>
                      <a:pt x="16" y="122"/>
                    </a:lnTo>
                    <a:lnTo>
                      <a:pt x="10" y="92"/>
                    </a:lnTo>
                    <a:lnTo>
                      <a:pt x="5" y="61"/>
                    </a:lnTo>
                    <a:lnTo>
                      <a:pt x="2" y="31"/>
                    </a:lnTo>
                    <a:lnTo>
                      <a:pt x="0" y="0"/>
                    </a:lnTo>
                    <a:close/>
                  </a:path>
                </a:pathLst>
              </a:custGeom>
              <a:grpFill/>
              <a:ln>
                <a:noFill/>
              </a:ln>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grpSp>
        <p:sp>
          <p:nvSpPr>
            <p:cNvPr id="77" name="Freeform 35">
              <a:extLst>
                <a:ext uri="{FF2B5EF4-FFF2-40B4-BE49-F238E27FC236}">
                  <a16:creationId xmlns:a16="http://schemas.microsoft.com/office/drawing/2014/main" id="{27EA7646-FB4B-57BE-49AF-16588B477B5C}"/>
                </a:ext>
              </a:extLst>
            </p:cNvPr>
            <p:cNvSpPr>
              <a:spLocks/>
            </p:cNvSpPr>
            <p:nvPr/>
          </p:nvSpPr>
          <p:spPr bwMode="auto">
            <a:xfrm>
              <a:off x="13812697" y="8154720"/>
              <a:ext cx="1214017" cy="1223625"/>
            </a:xfrm>
            <a:custGeom>
              <a:avLst/>
              <a:gdLst>
                <a:gd name="T0" fmla="*/ 0 w 759"/>
                <a:gd name="T1" fmla="*/ 159 h 764"/>
                <a:gd name="T2" fmla="*/ 2 w 759"/>
                <a:gd name="T3" fmla="*/ 190 h 764"/>
                <a:gd name="T4" fmla="*/ 10 w 759"/>
                <a:gd name="T5" fmla="*/ 251 h 764"/>
                <a:gd name="T6" fmla="*/ 24 w 759"/>
                <a:gd name="T7" fmla="*/ 310 h 764"/>
                <a:gd name="T8" fmla="*/ 47 w 759"/>
                <a:gd name="T9" fmla="*/ 367 h 764"/>
                <a:gd name="T10" fmla="*/ 76 w 759"/>
                <a:gd name="T11" fmla="*/ 421 h 764"/>
                <a:gd name="T12" fmla="*/ 111 w 759"/>
                <a:gd name="T13" fmla="*/ 473 h 764"/>
                <a:gd name="T14" fmla="*/ 151 w 759"/>
                <a:gd name="T15" fmla="*/ 521 h 764"/>
                <a:gd name="T16" fmla="*/ 198 w 759"/>
                <a:gd name="T17" fmla="*/ 564 h 764"/>
                <a:gd name="T18" fmla="*/ 250 w 759"/>
                <a:gd name="T19" fmla="*/ 606 h 764"/>
                <a:gd name="T20" fmla="*/ 306 w 759"/>
                <a:gd name="T21" fmla="*/ 643 h 764"/>
                <a:gd name="T22" fmla="*/ 365 w 759"/>
                <a:gd name="T23" fmla="*/ 675 h 764"/>
                <a:gd name="T24" fmla="*/ 431 w 759"/>
                <a:gd name="T25" fmla="*/ 704 h 764"/>
                <a:gd name="T26" fmla="*/ 499 w 759"/>
                <a:gd name="T27" fmla="*/ 727 h 764"/>
                <a:gd name="T28" fmla="*/ 570 w 759"/>
                <a:gd name="T29" fmla="*/ 744 h 764"/>
                <a:gd name="T30" fmla="*/ 644 w 759"/>
                <a:gd name="T31" fmla="*/ 756 h 764"/>
                <a:gd name="T32" fmla="*/ 721 w 759"/>
                <a:gd name="T33" fmla="*/ 762 h 764"/>
                <a:gd name="T34" fmla="*/ 759 w 759"/>
                <a:gd name="T35" fmla="*/ 604 h 764"/>
                <a:gd name="T36" fmla="*/ 721 w 759"/>
                <a:gd name="T37" fmla="*/ 603 h 764"/>
                <a:gd name="T38" fmla="*/ 644 w 759"/>
                <a:gd name="T39" fmla="*/ 596 h 764"/>
                <a:gd name="T40" fmla="*/ 570 w 759"/>
                <a:gd name="T41" fmla="*/ 585 h 764"/>
                <a:gd name="T42" fmla="*/ 499 w 759"/>
                <a:gd name="T43" fmla="*/ 568 h 764"/>
                <a:gd name="T44" fmla="*/ 431 w 759"/>
                <a:gd name="T45" fmla="*/ 543 h 764"/>
                <a:gd name="T46" fmla="*/ 365 w 759"/>
                <a:gd name="T47" fmla="*/ 516 h 764"/>
                <a:gd name="T48" fmla="*/ 306 w 759"/>
                <a:gd name="T49" fmla="*/ 484 h 764"/>
                <a:gd name="T50" fmla="*/ 250 w 759"/>
                <a:gd name="T51" fmla="*/ 447 h 764"/>
                <a:gd name="T52" fmla="*/ 198 w 759"/>
                <a:gd name="T53" fmla="*/ 405 h 764"/>
                <a:gd name="T54" fmla="*/ 151 w 759"/>
                <a:gd name="T55" fmla="*/ 362 h 764"/>
                <a:gd name="T56" fmla="*/ 111 w 759"/>
                <a:gd name="T57" fmla="*/ 313 h 764"/>
                <a:gd name="T58" fmla="*/ 76 w 759"/>
                <a:gd name="T59" fmla="*/ 262 h 764"/>
                <a:gd name="T60" fmla="*/ 47 w 759"/>
                <a:gd name="T61" fmla="*/ 207 h 764"/>
                <a:gd name="T62" fmla="*/ 24 w 759"/>
                <a:gd name="T63" fmla="*/ 151 h 764"/>
                <a:gd name="T64" fmla="*/ 10 w 759"/>
                <a:gd name="T65" fmla="*/ 92 h 764"/>
                <a:gd name="T66" fmla="*/ 2 w 759"/>
                <a:gd name="T67" fmla="*/ 31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764">
                  <a:moveTo>
                    <a:pt x="0" y="0"/>
                  </a:moveTo>
                  <a:lnTo>
                    <a:pt x="0" y="159"/>
                  </a:lnTo>
                  <a:lnTo>
                    <a:pt x="0" y="159"/>
                  </a:lnTo>
                  <a:lnTo>
                    <a:pt x="2" y="190"/>
                  </a:lnTo>
                  <a:lnTo>
                    <a:pt x="5" y="220"/>
                  </a:lnTo>
                  <a:lnTo>
                    <a:pt x="10" y="251"/>
                  </a:lnTo>
                  <a:lnTo>
                    <a:pt x="16" y="281"/>
                  </a:lnTo>
                  <a:lnTo>
                    <a:pt x="24" y="310"/>
                  </a:lnTo>
                  <a:lnTo>
                    <a:pt x="36" y="339"/>
                  </a:lnTo>
                  <a:lnTo>
                    <a:pt x="47" y="367"/>
                  </a:lnTo>
                  <a:lnTo>
                    <a:pt x="60" y="394"/>
                  </a:lnTo>
                  <a:lnTo>
                    <a:pt x="76" y="421"/>
                  </a:lnTo>
                  <a:lnTo>
                    <a:pt x="92" y="447"/>
                  </a:lnTo>
                  <a:lnTo>
                    <a:pt x="111" y="473"/>
                  </a:lnTo>
                  <a:lnTo>
                    <a:pt x="130" y="497"/>
                  </a:lnTo>
                  <a:lnTo>
                    <a:pt x="151" y="521"/>
                  </a:lnTo>
                  <a:lnTo>
                    <a:pt x="174" y="543"/>
                  </a:lnTo>
                  <a:lnTo>
                    <a:pt x="198" y="564"/>
                  </a:lnTo>
                  <a:lnTo>
                    <a:pt x="224" y="585"/>
                  </a:lnTo>
                  <a:lnTo>
                    <a:pt x="250" y="606"/>
                  </a:lnTo>
                  <a:lnTo>
                    <a:pt x="277" y="625"/>
                  </a:lnTo>
                  <a:lnTo>
                    <a:pt x="306" y="643"/>
                  </a:lnTo>
                  <a:lnTo>
                    <a:pt x="335" y="659"/>
                  </a:lnTo>
                  <a:lnTo>
                    <a:pt x="365" y="675"/>
                  </a:lnTo>
                  <a:lnTo>
                    <a:pt x="397" y="690"/>
                  </a:lnTo>
                  <a:lnTo>
                    <a:pt x="431" y="704"/>
                  </a:lnTo>
                  <a:lnTo>
                    <a:pt x="463" y="715"/>
                  </a:lnTo>
                  <a:lnTo>
                    <a:pt x="499" y="727"/>
                  </a:lnTo>
                  <a:lnTo>
                    <a:pt x="534" y="736"/>
                  </a:lnTo>
                  <a:lnTo>
                    <a:pt x="570" y="744"/>
                  </a:lnTo>
                  <a:lnTo>
                    <a:pt x="607" y="751"/>
                  </a:lnTo>
                  <a:lnTo>
                    <a:pt x="644" y="756"/>
                  </a:lnTo>
                  <a:lnTo>
                    <a:pt x="682" y="760"/>
                  </a:lnTo>
                  <a:lnTo>
                    <a:pt x="721" y="762"/>
                  </a:lnTo>
                  <a:lnTo>
                    <a:pt x="759" y="764"/>
                  </a:lnTo>
                  <a:lnTo>
                    <a:pt x="759" y="604"/>
                  </a:lnTo>
                  <a:lnTo>
                    <a:pt x="759" y="604"/>
                  </a:lnTo>
                  <a:lnTo>
                    <a:pt x="721" y="603"/>
                  </a:lnTo>
                  <a:lnTo>
                    <a:pt x="682" y="601"/>
                  </a:lnTo>
                  <a:lnTo>
                    <a:pt x="644" y="596"/>
                  </a:lnTo>
                  <a:lnTo>
                    <a:pt x="607" y="592"/>
                  </a:lnTo>
                  <a:lnTo>
                    <a:pt x="570" y="585"/>
                  </a:lnTo>
                  <a:lnTo>
                    <a:pt x="534" y="577"/>
                  </a:lnTo>
                  <a:lnTo>
                    <a:pt x="499" y="568"/>
                  </a:lnTo>
                  <a:lnTo>
                    <a:pt x="463" y="556"/>
                  </a:lnTo>
                  <a:lnTo>
                    <a:pt x="431" y="543"/>
                  </a:lnTo>
                  <a:lnTo>
                    <a:pt x="397" y="531"/>
                  </a:lnTo>
                  <a:lnTo>
                    <a:pt x="365" y="516"/>
                  </a:lnTo>
                  <a:lnTo>
                    <a:pt x="335" y="500"/>
                  </a:lnTo>
                  <a:lnTo>
                    <a:pt x="306" y="484"/>
                  </a:lnTo>
                  <a:lnTo>
                    <a:pt x="277" y="466"/>
                  </a:lnTo>
                  <a:lnTo>
                    <a:pt x="250" y="447"/>
                  </a:lnTo>
                  <a:lnTo>
                    <a:pt x="224" y="426"/>
                  </a:lnTo>
                  <a:lnTo>
                    <a:pt x="198" y="405"/>
                  </a:lnTo>
                  <a:lnTo>
                    <a:pt x="174" y="384"/>
                  </a:lnTo>
                  <a:lnTo>
                    <a:pt x="151" y="362"/>
                  </a:lnTo>
                  <a:lnTo>
                    <a:pt x="130" y="338"/>
                  </a:lnTo>
                  <a:lnTo>
                    <a:pt x="111" y="313"/>
                  </a:lnTo>
                  <a:lnTo>
                    <a:pt x="92" y="288"/>
                  </a:lnTo>
                  <a:lnTo>
                    <a:pt x="76" y="262"/>
                  </a:lnTo>
                  <a:lnTo>
                    <a:pt x="60" y="235"/>
                  </a:lnTo>
                  <a:lnTo>
                    <a:pt x="47" y="207"/>
                  </a:lnTo>
                  <a:lnTo>
                    <a:pt x="36" y="180"/>
                  </a:lnTo>
                  <a:lnTo>
                    <a:pt x="24" y="151"/>
                  </a:lnTo>
                  <a:lnTo>
                    <a:pt x="16" y="122"/>
                  </a:lnTo>
                  <a:lnTo>
                    <a:pt x="10" y="92"/>
                  </a:lnTo>
                  <a:lnTo>
                    <a:pt x="5" y="61"/>
                  </a:lnTo>
                  <a:lnTo>
                    <a:pt x="2" y="3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sp>
          <p:nvSpPr>
            <p:cNvPr id="78" name="Freeform: Shape 34">
              <a:extLst>
                <a:ext uri="{FF2B5EF4-FFF2-40B4-BE49-F238E27FC236}">
                  <a16:creationId xmlns:a16="http://schemas.microsoft.com/office/drawing/2014/main" id="{7D45FF75-1C13-19DD-E59E-42194FA216F8}"/>
                </a:ext>
              </a:extLst>
            </p:cNvPr>
            <p:cNvSpPr>
              <a:spLocks/>
            </p:cNvSpPr>
            <p:nvPr/>
          </p:nvSpPr>
          <p:spPr bwMode="auto">
            <a:xfrm>
              <a:off x="13812697" y="7821588"/>
              <a:ext cx="2460067" cy="1537540"/>
            </a:xfrm>
            <a:custGeom>
              <a:avLst/>
              <a:gdLst>
                <a:gd name="connsiteX0" fmla="*/ 812141 w 2460067"/>
                <a:gd name="connsiteY0" fmla="*/ 0 h 1537540"/>
                <a:gd name="connsiteX1" fmla="*/ 812141 w 2460067"/>
                <a:gd name="connsiteY1" fmla="*/ 331941 h 1537540"/>
                <a:gd name="connsiteX2" fmla="*/ 812141 w 2460067"/>
                <a:gd name="connsiteY2" fmla="*/ 365616 h 1537540"/>
                <a:gd name="connsiteX3" fmla="*/ 820135 w 2460067"/>
                <a:gd name="connsiteY3" fmla="*/ 396084 h 1537540"/>
                <a:gd name="connsiteX4" fmla="*/ 831326 w 2460067"/>
                <a:gd name="connsiteY4" fmla="*/ 426552 h 1537540"/>
                <a:gd name="connsiteX5" fmla="*/ 844115 w 2460067"/>
                <a:gd name="connsiteY5" fmla="*/ 455416 h 1537540"/>
                <a:gd name="connsiteX6" fmla="*/ 858503 w 2460067"/>
                <a:gd name="connsiteY6" fmla="*/ 484281 h 1537540"/>
                <a:gd name="connsiteX7" fmla="*/ 879287 w 2460067"/>
                <a:gd name="connsiteY7" fmla="*/ 511542 h 1537540"/>
                <a:gd name="connsiteX8" fmla="*/ 903267 w 2460067"/>
                <a:gd name="connsiteY8" fmla="*/ 535595 h 1537540"/>
                <a:gd name="connsiteX9" fmla="*/ 928846 w 2460067"/>
                <a:gd name="connsiteY9" fmla="*/ 558045 h 1537540"/>
                <a:gd name="connsiteX10" fmla="*/ 957623 w 2460067"/>
                <a:gd name="connsiteY10" fmla="*/ 578892 h 1537540"/>
                <a:gd name="connsiteX11" fmla="*/ 987998 w 2460067"/>
                <a:gd name="connsiteY11" fmla="*/ 598135 h 1537540"/>
                <a:gd name="connsiteX12" fmla="*/ 1021571 w 2460067"/>
                <a:gd name="connsiteY12" fmla="*/ 612567 h 1537540"/>
                <a:gd name="connsiteX13" fmla="*/ 1056743 w 2460067"/>
                <a:gd name="connsiteY13" fmla="*/ 628603 h 1537540"/>
                <a:gd name="connsiteX14" fmla="*/ 1093513 w 2460067"/>
                <a:gd name="connsiteY14" fmla="*/ 638224 h 1537540"/>
                <a:gd name="connsiteX15" fmla="*/ 1131882 w 2460067"/>
                <a:gd name="connsiteY15" fmla="*/ 646242 h 1537540"/>
                <a:gd name="connsiteX16" fmla="*/ 1173448 w 2460067"/>
                <a:gd name="connsiteY16" fmla="*/ 651053 h 1537540"/>
                <a:gd name="connsiteX17" fmla="*/ 1213416 w 2460067"/>
                <a:gd name="connsiteY17" fmla="*/ 651053 h 1537540"/>
                <a:gd name="connsiteX18" fmla="*/ 1726531 w 2460067"/>
                <a:gd name="connsiteY18" fmla="*/ 651053 h 1537540"/>
                <a:gd name="connsiteX19" fmla="*/ 1726531 w 2460067"/>
                <a:gd name="connsiteY19" fmla="*/ 368368 h 1537540"/>
                <a:gd name="connsiteX20" fmla="*/ 2460067 w 2460067"/>
                <a:gd name="connsiteY20" fmla="*/ 952954 h 1537540"/>
                <a:gd name="connsiteX21" fmla="*/ 1726531 w 2460067"/>
                <a:gd name="connsiteY21" fmla="*/ 1537540 h 1537540"/>
                <a:gd name="connsiteX22" fmla="*/ 1726531 w 2460067"/>
                <a:gd name="connsiteY22" fmla="*/ 1303706 h 1537540"/>
                <a:gd name="connsiteX23" fmla="*/ 1726531 w 2460067"/>
                <a:gd name="connsiteY23" fmla="*/ 1300502 h 1537540"/>
                <a:gd name="connsiteX24" fmla="*/ 1213416 w 2460067"/>
                <a:gd name="connsiteY24" fmla="*/ 1300502 h 1537540"/>
                <a:gd name="connsiteX25" fmla="*/ 1152665 w 2460067"/>
                <a:gd name="connsiteY25" fmla="*/ 1298898 h 1537540"/>
                <a:gd name="connsiteX26" fmla="*/ 1090315 w 2460067"/>
                <a:gd name="connsiteY26" fmla="*/ 1295691 h 1537540"/>
                <a:gd name="connsiteX27" fmla="*/ 1029565 w 2460067"/>
                <a:gd name="connsiteY27" fmla="*/ 1287673 h 1537540"/>
                <a:gd name="connsiteX28" fmla="*/ 970413 w 2460067"/>
                <a:gd name="connsiteY28" fmla="*/ 1281259 h 1537540"/>
                <a:gd name="connsiteX29" fmla="*/ 911261 w 2460067"/>
                <a:gd name="connsiteY29" fmla="*/ 1270034 h 1537540"/>
                <a:gd name="connsiteX30" fmla="*/ 853707 w 2460067"/>
                <a:gd name="connsiteY30" fmla="*/ 1257205 h 1537540"/>
                <a:gd name="connsiteX31" fmla="*/ 797753 w 2460067"/>
                <a:gd name="connsiteY31" fmla="*/ 1242773 h 1537540"/>
                <a:gd name="connsiteX32" fmla="*/ 740199 w 2460067"/>
                <a:gd name="connsiteY32" fmla="*/ 1223530 h 1537540"/>
                <a:gd name="connsiteX33" fmla="*/ 689041 w 2460067"/>
                <a:gd name="connsiteY33" fmla="*/ 1202684 h 1537540"/>
                <a:gd name="connsiteX34" fmla="*/ 634685 w 2460067"/>
                <a:gd name="connsiteY34" fmla="*/ 1183441 h 1537540"/>
                <a:gd name="connsiteX35" fmla="*/ 583527 w 2460067"/>
                <a:gd name="connsiteY35" fmla="*/ 1159387 h 1537540"/>
                <a:gd name="connsiteX36" fmla="*/ 535566 w 2460067"/>
                <a:gd name="connsiteY36" fmla="*/ 1133730 h 1537540"/>
                <a:gd name="connsiteX37" fmla="*/ 489203 w 2460067"/>
                <a:gd name="connsiteY37" fmla="*/ 1108073 h 1537540"/>
                <a:gd name="connsiteX38" fmla="*/ 442841 w 2460067"/>
                <a:gd name="connsiteY38" fmla="*/ 1079208 h 1537540"/>
                <a:gd name="connsiteX39" fmla="*/ 399676 w 2460067"/>
                <a:gd name="connsiteY39" fmla="*/ 1048740 h 1537540"/>
                <a:gd name="connsiteX40" fmla="*/ 358109 w 2460067"/>
                <a:gd name="connsiteY40" fmla="*/ 1015065 h 1537540"/>
                <a:gd name="connsiteX41" fmla="*/ 316543 w 2460067"/>
                <a:gd name="connsiteY41" fmla="*/ 981390 h 1537540"/>
                <a:gd name="connsiteX42" fmla="*/ 278174 w 2460067"/>
                <a:gd name="connsiteY42" fmla="*/ 947715 h 1537540"/>
                <a:gd name="connsiteX43" fmla="*/ 241404 w 2460067"/>
                <a:gd name="connsiteY43" fmla="*/ 912436 h 1537540"/>
                <a:gd name="connsiteX44" fmla="*/ 207831 w 2460067"/>
                <a:gd name="connsiteY44" fmla="*/ 873950 h 1537540"/>
                <a:gd name="connsiteX45" fmla="*/ 177456 w 2460067"/>
                <a:gd name="connsiteY45" fmla="*/ 833861 h 1537540"/>
                <a:gd name="connsiteX46" fmla="*/ 147081 w 2460067"/>
                <a:gd name="connsiteY46" fmla="*/ 793771 h 1537540"/>
                <a:gd name="connsiteX47" fmla="*/ 121501 w 2460067"/>
                <a:gd name="connsiteY47" fmla="*/ 752078 h 1537540"/>
                <a:gd name="connsiteX48" fmla="*/ 95922 w 2460067"/>
                <a:gd name="connsiteY48" fmla="*/ 708782 h 1537540"/>
                <a:gd name="connsiteX49" fmla="*/ 75139 w 2460067"/>
                <a:gd name="connsiteY49" fmla="*/ 663882 h 1537540"/>
                <a:gd name="connsiteX50" fmla="*/ 57553 w 2460067"/>
                <a:gd name="connsiteY50" fmla="*/ 620585 h 1537540"/>
                <a:gd name="connsiteX51" fmla="*/ 38369 w 2460067"/>
                <a:gd name="connsiteY51" fmla="*/ 574081 h 1537540"/>
                <a:gd name="connsiteX52" fmla="*/ 25579 w 2460067"/>
                <a:gd name="connsiteY52" fmla="*/ 527577 h 1537540"/>
                <a:gd name="connsiteX53" fmla="*/ 15987 w 2460067"/>
                <a:gd name="connsiteY53" fmla="*/ 479470 h 1537540"/>
                <a:gd name="connsiteX54" fmla="*/ 7994 w 2460067"/>
                <a:gd name="connsiteY54" fmla="*/ 429759 h 1537540"/>
                <a:gd name="connsiteX55" fmla="*/ 3197 w 2460067"/>
                <a:gd name="connsiteY55" fmla="*/ 381652 h 1537540"/>
                <a:gd name="connsiteX56" fmla="*/ 0 w 2460067"/>
                <a:gd name="connsiteY56" fmla="*/ 331941 h 1537540"/>
                <a:gd name="connsiteX57" fmla="*/ 0 w 2460067"/>
                <a:gd name="connsiteY57" fmla="*/ 4811 h 1537540"/>
                <a:gd name="connsiteX58" fmla="*/ 401274 w 2460067"/>
                <a:gd name="connsiteY58" fmla="*/ 327130 h 15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460067" h="1537540">
                  <a:moveTo>
                    <a:pt x="812141" y="0"/>
                  </a:moveTo>
                  <a:lnTo>
                    <a:pt x="812141" y="331941"/>
                  </a:lnTo>
                  <a:lnTo>
                    <a:pt x="812141" y="365616"/>
                  </a:lnTo>
                  <a:lnTo>
                    <a:pt x="820135" y="396084"/>
                  </a:lnTo>
                  <a:lnTo>
                    <a:pt x="831326" y="426552"/>
                  </a:lnTo>
                  <a:lnTo>
                    <a:pt x="844115" y="455416"/>
                  </a:lnTo>
                  <a:lnTo>
                    <a:pt x="858503" y="484281"/>
                  </a:lnTo>
                  <a:lnTo>
                    <a:pt x="879287" y="511542"/>
                  </a:lnTo>
                  <a:lnTo>
                    <a:pt x="903267" y="535595"/>
                  </a:lnTo>
                  <a:lnTo>
                    <a:pt x="928846" y="558045"/>
                  </a:lnTo>
                  <a:lnTo>
                    <a:pt x="957623" y="578892"/>
                  </a:lnTo>
                  <a:lnTo>
                    <a:pt x="987998" y="598135"/>
                  </a:lnTo>
                  <a:lnTo>
                    <a:pt x="1021571" y="612567"/>
                  </a:lnTo>
                  <a:lnTo>
                    <a:pt x="1056743" y="628603"/>
                  </a:lnTo>
                  <a:lnTo>
                    <a:pt x="1093513" y="638224"/>
                  </a:lnTo>
                  <a:lnTo>
                    <a:pt x="1131882" y="646242"/>
                  </a:lnTo>
                  <a:lnTo>
                    <a:pt x="1173448" y="651053"/>
                  </a:lnTo>
                  <a:lnTo>
                    <a:pt x="1213416" y="651053"/>
                  </a:lnTo>
                  <a:lnTo>
                    <a:pt x="1726531" y="651053"/>
                  </a:lnTo>
                  <a:lnTo>
                    <a:pt x="1726531" y="368368"/>
                  </a:lnTo>
                  <a:lnTo>
                    <a:pt x="2460067" y="952954"/>
                  </a:lnTo>
                  <a:lnTo>
                    <a:pt x="1726531" y="1537540"/>
                  </a:lnTo>
                  <a:lnTo>
                    <a:pt x="1726531" y="1303706"/>
                  </a:lnTo>
                  <a:lnTo>
                    <a:pt x="1726531" y="1300502"/>
                  </a:lnTo>
                  <a:lnTo>
                    <a:pt x="1213416" y="1300502"/>
                  </a:lnTo>
                  <a:lnTo>
                    <a:pt x="1152665" y="1298898"/>
                  </a:lnTo>
                  <a:lnTo>
                    <a:pt x="1090315" y="1295691"/>
                  </a:lnTo>
                  <a:lnTo>
                    <a:pt x="1029565" y="1287673"/>
                  </a:lnTo>
                  <a:lnTo>
                    <a:pt x="970413" y="1281259"/>
                  </a:lnTo>
                  <a:lnTo>
                    <a:pt x="911261" y="1270034"/>
                  </a:lnTo>
                  <a:lnTo>
                    <a:pt x="853707" y="1257205"/>
                  </a:lnTo>
                  <a:lnTo>
                    <a:pt x="797753" y="1242773"/>
                  </a:lnTo>
                  <a:lnTo>
                    <a:pt x="740199" y="1223530"/>
                  </a:lnTo>
                  <a:lnTo>
                    <a:pt x="689041" y="1202684"/>
                  </a:lnTo>
                  <a:lnTo>
                    <a:pt x="634685" y="1183441"/>
                  </a:lnTo>
                  <a:lnTo>
                    <a:pt x="583527" y="1159387"/>
                  </a:lnTo>
                  <a:lnTo>
                    <a:pt x="535566" y="1133730"/>
                  </a:lnTo>
                  <a:lnTo>
                    <a:pt x="489203" y="1108073"/>
                  </a:lnTo>
                  <a:lnTo>
                    <a:pt x="442841" y="1079208"/>
                  </a:lnTo>
                  <a:lnTo>
                    <a:pt x="399676" y="1048740"/>
                  </a:lnTo>
                  <a:lnTo>
                    <a:pt x="358109" y="1015065"/>
                  </a:lnTo>
                  <a:lnTo>
                    <a:pt x="316543" y="981390"/>
                  </a:lnTo>
                  <a:lnTo>
                    <a:pt x="278174" y="947715"/>
                  </a:lnTo>
                  <a:lnTo>
                    <a:pt x="241404" y="912436"/>
                  </a:lnTo>
                  <a:lnTo>
                    <a:pt x="207831" y="873950"/>
                  </a:lnTo>
                  <a:lnTo>
                    <a:pt x="177456" y="833861"/>
                  </a:lnTo>
                  <a:lnTo>
                    <a:pt x="147081" y="793771"/>
                  </a:lnTo>
                  <a:lnTo>
                    <a:pt x="121501" y="752078"/>
                  </a:lnTo>
                  <a:lnTo>
                    <a:pt x="95922" y="708782"/>
                  </a:lnTo>
                  <a:lnTo>
                    <a:pt x="75139" y="663882"/>
                  </a:lnTo>
                  <a:lnTo>
                    <a:pt x="57553" y="620585"/>
                  </a:lnTo>
                  <a:lnTo>
                    <a:pt x="38369" y="574081"/>
                  </a:lnTo>
                  <a:lnTo>
                    <a:pt x="25579" y="527577"/>
                  </a:lnTo>
                  <a:lnTo>
                    <a:pt x="15987" y="479470"/>
                  </a:lnTo>
                  <a:lnTo>
                    <a:pt x="7994" y="429759"/>
                  </a:lnTo>
                  <a:lnTo>
                    <a:pt x="3197" y="381652"/>
                  </a:lnTo>
                  <a:lnTo>
                    <a:pt x="0" y="331941"/>
                  </a:lnTo>
                  <a:lnTo>
                    <a:pt x="0" y="4811"/>
                  </a:lnTo>
                  <a:lnTo>
                    <a:pt x="401274" y="327130"/>
                  </a:lnTo>
                  <a:close/>
                </a:path>
              </a:pathLst>
            </a:custGeom>
            <a:grpFill/>
            <a:ln>
              <a:noFill/>
            </a:ln>
          </p:spPr>
          <p:txBody>
            <a:bodyPr vert="horz" wrap="square" lIns="57150" tIns="28575" rIns="57150" bIns="28575" numCol="1" anchor="t" anchorCtr="0" compatLnSpc="1">
              <a:prstTxWarp prst="textNoShape">
                <a:avLst/>
              </a:prstTxWarp>
              <a:noAutofit/>
            </a:bodyPr>
            <a:lstStyle/>
            <a:p>
              <a:endParaRPr lang="en-AU" sz="1125">
                <a:solidFill>
                  <a:schemeClr val="tx2"/>
                </a:solidFill>
                <a:latin typeface="+mj-ea"/>
                <a:ea typeface="+mj-ea"/>
              </a:endParaRPr>
            </a:p>
          </p:txBody>
        </p:sp>
        <p:sp>
          <p:nvSpPr>
            <p:cNvPr id="79" name="Freeform 37">
              <a:extLst>
                <a:ext uri="{FF2B5EF4-FFF2-40B4-BE49-F238E27FC236}">
                  <a16:creationId xmlns:a16="http://schemas.microsoft.com/office/drawing/2014/main" id="{B93DFCC7-9E5C-BF5C-7581-D35EFBB6F573}"/>
                </a:ext>
              </a:extLst>
            </p:cNvPr>
            <p:cNvSpPr>
              <a:spLocks/>
            </p:cNvSpPr>
            <p:nvPr/>
          </p:nvSpPr>
          <p:spPr bwMode="auto">
            <a:xfrm>
              <a:off x="13812697" y="7821588"/>
              <a:ext cx="1764968" cy="1300502"/>
            </a:xfrm>
            <a:custGeom>
              <a:avLst/>
              <a:gdLst>
                <a:gd name="T0" fmla="*/ 508 w 1104"/>
                <a:gd name="T1" fmla="*/ 207 h 811"/>
                <a:gd name="T2" fmla="*/ 508 w 1104"/>
                <a:gd name="T3" fmla="*/ 0 h 811"/>
                <a:gd name="T4" fmla="*/ 251 w 1104"/>
                <a:gd name="T5" fmla="*/ 204 h 811"/>
                <a:gd name="T6" fmla="*/ 0 w 1104"/>
                <a:gd name="T7" fmla="*/ 3 h 811"/>
                <a:gd name="T8" fmla="*/ 0 w 1104"/>
                <a:gd name="T9" fmla="*/ 207 h 811"/>
                <a:gd name="T10" fmla="*/ 0 w 1104"/>
                <a:gd name="T11" fmla="*/ 207 h 811"/>
                <a:gd name="T12" fmla="*/ 2 w 1104"/>
                <a:gd name="T13" fmla="*/ 238 h 811"/>
                <a:gd name="T14" fmla="*/ 5 w 1104"/>
                <a:gd name="T15" fmla="*/ 268 h 811"/>
                <a:gd name="T16" fmla="*/ 10 w 1104"/>
                <a:gd name="T17" fmla="*/ 299 h 811"/>
                <a:gd name="T18" fmla="*/ 16 w 1104"/>
                <a:gd name="T19" fmla="*/ 329 h 811"/>
                <a:gd name="T20" fmla="*/ 24 w 1104"/>
                <a:gd name="T21" fmla="*/ 358 h 811"/>
                <a:gd name="T22" fmla="*/ 36 w 1104"/>
                <a:gd name="T23" fmla="*/ 387 h 811"/>
                <a:gd name="T24" fmla="*/ 47 w 1104"/>
                <a:gd name="T25" fmla="*/ 414 h 811"/>
                <a:gd name="T26" fmla="*/ 60 w 1104"/>
                <a:gd name="T27" fmla="*/ 442 h 811"/>
                <a:gd name="T28" fmla="*/ 76 w 1104"/>
                <a:gd name="T29" fmla="*/ 469 h 811"/>
                <a:gd name="T30" fmla="*/ 92 w 1104"/>
                <a:gd name="T31" fmla="*/ 495 h 811"/>
                <a:gd name="T32" fmla="*/ 111 w 1104"/>
                <a:gd name="T33" fmla="*/ 520 h 811"/>
                <a:gd name="T34" fmla="*/ 130 w 1104"/>
                <a:gd name="T35" fmla="*/ 545 h 811"/>
                <a:gd name="T36" fmla="*/ 151 w 1104"/>
                <a:gd name="T37" fmla="*/ 569 h 811"/>
                <a:gd name="T38" fmla="*/ 174 w 1104"/>
                <a:gd name="T39" fmla="*/ 591 h 811"/>
                <a:gd name="T40" fmla="*/ 198 w 1104"/>
                <a:gd name="T41" fmla="*/ 612 h 811"/>
                <a:gd name="T42" fmla="*/ 224 w 1104"/>
                <a:gd name="T43" fmla="*/ 633 h 811"/>
                <a:gd name="T44" fmla="*/ 250 w 1104"/>
                <a:gd name="T45" fmla="*/ 654 h 811"/>
                <a:gd name="T46" fmla="*/ 277 w 1104"/>
                <a:gd name="T47" fmla="*/ 673 h 811"/>
                <a:gd name="T48" fmla="*/ 306 w 1104"/>
                <a:gd name="T49" fmla="*/ 691 h 811"/>
                <a:gd name="T50" fmla="*/ 335 w 1104"/>
                <a:gd name="T51" fmla="*/ 707 h 811"/>
                <a:gd name="T52" fmla="*/ 365 w 1104"/>
                <a:gd name="T53" fmla="*/ 723 h 811"/>
                <a:gd name="T54" fmla="*/ 397 w 1104"/>
                <a:gd name="T55" fmla="*/ 738 h 811"/>
                <a:gd name="T56" fmla="*/ 431 w 1104"/>
                <a:gd name="T57" fmla="*/ 750 h 811"/>
                <a:gd name="T58" fmla="*/ 463 w 1104"/>
                <a:gd name="T59" fmla="*/ 763 h 811"/>
                <a:gd name="T60" fmla="*/ 499 w 1104"/>
                <a:gd name="T61" fmla="*/ 775 h 811"/>
                <a:gd name="T62" fmla="*/ 534 w 1104"/>
                <a:gd name="T63" fmla="*/ 784 h 811"/>
                <a:gd name="T64" fmla="*/ 570 w 1104"/>
                <a:gd name="T65" fmla="*/ 792 h 811"/>
                <a:gd name="T66" fmla="*/ 607 w 1104"/>
                <a:gd name="T67" fmla="*/ 799 h 811"/>
                <a:gd name="T68" fmla="*/ 644 w 1104"/>
                <a:gd name="T69" fmla="*/ 803 h 811"/>
                <a:gd name="T70" fmla="*/ 682 w 1104"/>
                <a:gd name="T71" fmla="*/ 808 h 811"/>
                <a:gd name="T72" fmla="*/ 721 w 1104"/>
                <a:gd name="T73" fmla="*/ 810 h 811"/>
                <a:gd name="T74" fmla="*/ 759 w 1104"/>
                <a:gd name="T75" fmla="*/ 811 h 811"/>
                <a:gd name="T76" fmla="*/ 1104 w 1104"/>
                <a:gd name="T77" fmla="*/ 811 h 811"/>
                <a:gd name="T78" fmla="*/ 1104 w 1104"/>
                <a:gd name="T79" fmla="*/ 406 h 811"/>
                <a:gd name="T80" fmla="*/ 759 w 1104"/>
                <a:gd name="T81" fmla="*/ 406 h 811"/>
                <a:gd name="T82" fmla="*/ 759 w 1104"/>
                <a:gd name="T83" fmla="*/ 406 h 811"/>
                <a:gd name="T84" fmla="*/ 734 w 1104"/>
                <a:gd name="T85" fmla="*/ 406 h 811"/>
                <a:gd name="T86" fmla="*/ 708 w 1104"/>
                <a:gd name="T87" fmla="*/ 403 h 811"/>
                <a:gd name="T88" fmla="*/ 684 w 1104"/>
                <a:gd name="T89" fmla="*/ 398 h 811"/>
                <a:gd name="T90" fmla="*/ 661 w 1104"/>
                <a:gd name="T91" fmla="*/ 392 h 811"/>
                <a:gd name="T92" fmla="*/ 639 w 1104"/>
                <a:gd name="T93" fmla="*/ 382 h 811"/>
                <a:gd name="T94" fmla="*/ 618 w 1104"/>
                <a:gd name="T95" fmla="*/ 373 h 811"/>
                <a:gd name="T96" fmla="*/ 599 w 1104"/>
                <a:gd name="T97" fmla="*/ 361 h 811"/>
                <a:gd name="T98" fmla="*/ 581 w 1104"/>
                <a:gd name="T99" fmla="*/ 348 h 811"/>
                <a:gd name="T100" fmla="*/ 565 w 1104"/>
                <a:gd name="T101" fmla="*/ 334 h 811"/>
                <a:gd name="T102" fmla="*/ 550 w 1104"/>
                <a:gd name="T103" fmla="*/ 319 h 811"/>
                <a:gd name="T104" fmla="*/ 537 w 1104"/>
                <a:gd name="T105" fmla="*/ 302 h 811"/>
                <a:gd name="T106" fmla="*/ 528 w 1104"/>
                <a:gd name="T107" fmla="*/ 284 h 811"/>
                <a:gd name="T108" fmla="*/ 520 w 1104"/>
                <a:gd name="T109" fmla="*/ 266 h 811"/>
                <a:gd name="T110" fmla="*/ 513 w 1104"/>
                <a:gd name="T111" fmla="*/ 247 h 811"/>
                <a:gd name="T112" fmla="*/ 508 w 1104"/>
                <a:gd name="T113" fmla="*/ 228 h 811"/>
                <a:gd name="T114" fmla="*/ 508 w 1104"/>
                <a:gd name="T115" fmla="*/ 207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4" h="811">
                  <a:moveTo>
                    <a:pt x="508" y="207"/>
                  </a:moveTo>
                  <a:lnTo>
                    <a:pt x="508" y="0"/>
                  </a:lnTo>
                  <a:lnTo>
                    <a:pt x="251" y="204"/>
                  </a:lnTo>
                  <a:lnTo>
                    <a:pt x="0" y="3"/>
                  </a:lnTo>
                  <a:lnTo>
                    <a:pt x="0" y="207"/>
                  </a:lnTo>
                  <a:lnTo>
                    <a:pt x="0" y="207"/>
                  </a:lnTo>
                  <a:lnTo>
                    <a:pt x="2" y="238"/>
                  </a:lnTo>
                  <a:lnTo>
                    <a:pt x="5" y="268"/>
                  </a:lnTo>
                  <a:lnTo>
                    <a:pt x="10" y="299"/>
                  </a:lnTo>
                  <a:lnTo>
                    <a:pt x="16" y="329"/>
                  </a:lnTo>
                  <a:lnTo>
                    <a:pt x="24" y="358"/>
                  </a:lnTo>
                  <a:lnTo>
                    <a:pt x="36" y="387"/>
                  </a:lnTo>
                  <a:lnTo>
                    <a:pt x="47" y="414"/>
                  </a:lnTo>
                  <a:lnTo>
                    <a:pt x="60" y="442"/>
                  </a:lnTo>
                  <a:lnTo>
                    <a:pt x="76" y="469"/>
                  </a:lnTo>
                  <a:lnTo>
                    <a:pt x="92" y="495"/>
                  </a:lnTo>
                  <a:lnTo>
                    <a:pt x="111" y="520"/>
                  </a:lnTo>
                  <a:lnTo>
                    <a:pt x="130" y="545"/>
                  </a:lnTo>
                  <a:lnTo>
                    <a:pt x="151" y="569"/>
                  </a:lnTo>
                  <a:lnTo>
                    <a:pt x="174" y="591"/>
                  </a:lnTo>
                  <a:lnTo>
                    <a:pt x="198" y="612"/>
                  </a:lnTo>
                  <a:lnTo>
                    <a:pt x="224" y="633"/>
                  </a:lnTo>
                  <a:lnTo>
                    <a:pt x="250" y="654"/>
                  </a:lnTo>
                  <a:lnTo>
                    <a:pt x="277" y="673"/>
                  </a:lnTo>
                  <a:lnTo>
                    <a:pt x="306" y="691"/>
                  </a:lnTo>
                  <a:lnTo>
                    <a:pt x="335" y="707"/>
                  </a:lnTo>
                  <a:lnTo>
                    <a:pt x="365" y="723"/>
                  </a:lnTo>
                  <a:lnTo>
                    <a:pt x="397" y="738"/>
                  </a:lnTo>
                  <a:lnTo>
                    <a:pt x="431" y="750"/>
                  </a:lnTo>
                  <a:lnTo>
                    <a:pt x="463" y="763"/>
                  </a:lnTo>
                  <a:lnTo>
                    <a:pt x="499" y="775"/>
                  </a:lnTo>
                  <a:lnTo>
                    <a:pt x="534" y="784"/>
                  </a:lnTo>
                  <a:lnTo>
                    <a:pt x="570" y="792"/>
                  </a:lnTo>
                  <a:lnTo>
                    <a:pt x="607" y="799"/>
                  </a:lnTo>
                  <a:lnTo>
                    <a:pt x="644" y="803"/>
                  </a:lnTo>
                  <a:lnTo>
                    <a:pt x="682" y="808"/>
                  </a:lnTo>
                  <a:lnTo>
                    <a:pt x="721" y="810"/>
                  </a:lnTo>
                  <a:lnTo>
                    <a:pt x="759" y="811"/>
                  </a:lnTo>
                  <a:lnTo>
                    <a:pt x="1104" y="811"/>
                  </a:lnTo>
                  <a:lnTo>
                    <a:pt x="1104" y="406"/>
                  </a:lnTo>
                  <a:lnTo>
                    <a:pt x="759" y="406"/>
                  </a:lnTo>
                  <a:lnTo>
                    <a:pt x="759" y="406"/>
                  </a:lnTo>
                  <a:lnTo>
                    <a:pt x="734" y="406"/>
                  </a:lnTo>
                  <a:lnTo>
                    <a:pt x="708" y="403"/>
                  </a:lnTo>
                  <a:lnTo>
                    <a:pt x="684" y="398"/>
                  </a:lnTo>
                  <a:lnTo>
                    <a:pt x="661" y="392"/>
                  </a:lnTo>
                  <a:lnTo>
                    <a:pt x="639" y="382"/>
                  </a:lnTo>
                  <a:lnTo>
                    <a:pt x="618" y="373"/>
                  </a:lnTo>
                  <a:lnTo>
                    <a:pt x="599" y="361"/>
                  </a:lnTo>
                  <a:lnTo>
                    <a:pt x="581" y="348"/>
                  </a:lnTo>
                  <a:lnTo>
                    <a:pt x="565" y="334"/>
                  </a:lnTo>
                  <a:lnTo>
                    <a:pt x="550" y="319"/>
                  </a:lnTo>
                  <a:lnTo>
                    <a:pt x="537" y="302"/>
                  </a:lnTo>
                  <a:lnTo>
                    <a:pt x="528" y="284"/>
                  </a:lnTo>
                  <a:lnTo>
                    <a:pt x="520" y="266"/>
                  </a:lnTo>
                  <a:lnTo>
                    <a:pt x="513" y="247"/>
                  </a:lnTo>
                  <a:lnTo>
                    <a:pt x="508" y="228"/>
                  </a:lnTo>
                  <a:lnTo>
                    <a:pt x="508" y="20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endParaRPr lang="en-AU" sz="1125">
                <a:solidFill>
                  <a:schemeClr val="tx2"/>
                </a:solidFill>
                <a:latin typeface="+mj-ea"/>
                <a:ea typeface="+mj-ea"/>
              </a:endParaRPr>
            </a:p>
          </p:txBody>
        </p:sp>
      </p:grpSp>
      <p:grpSp>
        <p:nvGrpSpPr>
          <p:cNvPr id="83" name="Group 48"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7F0FF6D7-A93B-05AF-2308-39ED23420B7F}"/>
              </a:ext>
            </a:extLst>
          </p:cNvPr>
          <p:cNvGrpSpPr/>
          <p:nvPr/>
        </p:nvGrpSpPr>
        <p:grpSpPr>
          <a:xfrm>
            <a:off x="9796517" y="2383234"/>
            <a:ext cx="2122549" cy="776125"/>
            <a:chOff x="14297370" y="1174010"/>
            <a:chExt cx="3396078" cy="1241800"/>
          </a:xfrm>
        </p:grpSpPr>
        <p:sp>
          <p:nvSpPr>
            <p:cNvPr id="84" name="Rectangle 49">
              <a:extLst>
                <a:ext uri="{FF2B5EF4-FFF2-40B4-BE49-F238E27FC236}">
                  <a16:creationId xmlns:a16="http://schemas.microsoft.com/office/drawing/2014/main" id="{8BD96D19-82D6-D1C9-E5EF-07135B54A22A}"/>
                </a:ext>
              </a:extLst>
            </p:cNvPr>
            <p:cNvSpPr/>
            <p:nvPr/>
          </p:nvSpPr>
          <p:spPr>
            <a:xfrm>
              <a:off x="14297370" y="1174010"/>
              <a:ext cx="3262289" cy="590931"/>
            </a:xfrm>
            <a:prstGeom prst="rect">
              <a:avLst/>
            </a:prstGeom>
          </p:spPr>
          <p:txBody>
            <a:bodyPr wrap="square">
              <a:spAutoFit/>
            </a:bodyPr>
            <a:lstStyle/>
            <a:p>
              <a:r>
                <a:rPr lang="zh-CN" altLang="en-US" b="1" dirty="0">
                  <a:solidFill>
                    <a:schemeClr val="tx2"/>
                  </a:solidFill>
                  <a:latin typeface="+mj-ea"/>
                  <a:ea typeface="+mj-ea"/>
                  <a:cs typeface="Segoe UI" panose="020B0502040204020203" pitchFamily="34" charset="0"/>
                </a:rPr>
                <a:t>集成电路应用</a:t>
              </a:r>
              <a:endParaRPr lang="en-US" b="1" dirty="0">
                <a:solidFill>
                  <a:schemeClr val="tx2"/>
                </a:solidFill>
                <a:latin typeface="+mj-ea"/>
                <a:ea typeface="+mj-ea"/>
                <a:cs typeface="Segoe UI" panose="020B0502040204020203" pitchFamily="34" charset="0"/>
              </a:endParaRPr>
            </a:p>
          </p:txBody>
        </p:sp>
        <p:sp>
          <p:nvSpPr>
            <p:cNvPr id="85" name="Rectangle 50">
              <a:extLst>
                <a:ext uri="{FF2B5EF4-FFF2-40B4-BE49-F238E27FC236}">
                  <a16:creationId xmlns:a16="http://schemas.microsoft.com/office/drawing/2014/main" id="{101A2F7E-B4E4-BF09-409B-0351DD6E13FD}"/>
                </a:ext>
              </a:extLst>
            </p:cNvPr>
            <p:cNvSpPr/>
            <p:nvPr/>
          </p:nvSpPr>
          <p:spPr>
            <a:xfrm>
              <a:off x="14297370" y="1677146"/>
              <a:ext cx="3396078" cy="738664"/>
            </a:xfrm>
            <a:prstGeom prst="rect">
              <a:avLst/>
            </a:prstGeom>
          </p:spPr>
          <p:txBody>
            <a:bodyPr wrap="square">
              <a:spAutoFit/>
            </a:bodyPr>
            <a:lstStyle/>
            <a:p>
              <a:pPr>
                <a:lnSpc>
                  <a:spcPct val="120000"/>
                </a:lnSpc>
              </a:pPr>
              <a:r>
                <a:rPr lang="en-US" sz="1000" dirty="0">
                  <a:solidFill>
                    <a:schemeClr val="tx2"/>
                  </a:solidFill>
                  <a:latin typeface="+mj-ea"/>
                  <a:ea typeface="+mj-ea"/>
                  <a:cs typeface="Segoe UI" panose="020B0502040204020203" pitchFamily="34" charset="0"/>
                </a:rPr>
                <a:t>A wonderful serenity has taken possession of my entire soul</a:t>
              </a:r>
            </a:p>
          </p:txBody>
        </p:sp>
      </p:grpSp>
      <p:sp>
        <p:nvSpPr>
          <p:cNvPr id="91" name="Freeform 11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31E06F19-2BA8-AC77-BA8F-B8752F9E21BE}"/>
              </a:ext>
            </a:extLst>
          </p:cNvPr>
          <p:cNvSpPr>
            <a:spLocks noEditPoints="1"/>
          </p:cNvSpPr>
          <p:nvPr/>
        </p:nvSpPr>
        <p:spPr bwMode="auto">
          <a:xfrm>
            <a:off x="10794636" y="4755225"/>
            <a:ext cx="384877" cy="386292"/>
          </a:xfrm>
          <a:custGeom>
            <a:avLst/>
            <a:gdLst>
              <a:gd name="T0" fmla="*/ 176 w 176"/>
              <a:gd name="T1" fmla="*/ 52 h 176"/>
              <a:gd name="T2" fmla="*/ 175 w 176"/>
              <a:gd name="T3" fmla="*/ 50 h 176"/>
              <a:gd name="T4" fmla="*/ 175 w 176"/>
              <a:gd name="T5" fmla="*/ 50 h 176"/>
              <a:gd name="T6" fmla="*/ 175 w 176"/>
              <a:gd name="T7" fmla="*/ 49 h 176"/>
              <a:gd name="T8" fmla="*/ 175 w 176"/>
              <a:gd name="T9" fmla="*/ 49 h 176"/>
              <a:gd name="T10" fmla="*/ 127 w 176"/>
              <a:gd name="T11" fmla="*/ 2 h 176"/>
              <a:gd name="T12" fmla="*/ 127 w 176"/>
              <a:gd name="T13" fmla="*/ 2 h 176"/>
              <a:gd name="T14" fmla="*/ 124 w 176"/>
              <a:gd name="T15" fmla="*/ 0 h 176"/>
              <a:gd name="T16" fmla="*/ 52 w 176"/>
              <a:gd name="T17" fmla="*/ 0 h 176"/>
              <a:gd name="T18" fmla="*/ 49 w 176"/>
              <a:gd name="T19" fmla="*/ 2 h 176"/>
              <a:gd name="T20" fmla="*/ 49 w 176"/>
              <a:gd name="T21" fmla="*/ 2 h 176"/>
              <a:gd name="T22" fmla="*/ 1 w 176"/>
              <a:gd name="T23" fmla="*/ 49 h 176"/>
              <a:gd name="T24" fmla="*/ 1 w 176"/>
              <a:gd name="T25" fmla="*/ 49 h 176"/>
              <a:gd name="T26" fmla="*/ 1 w 176"/>
              <a:gd name="T27" fmla="*/ 50 h 176"/>
              <a:gd name="T28" fmla="*/ 1 w 176"/>
              <a:gd name="T29" fmla="*/ 50 h 176"/>
              <a:gd name="T30" fmla="*/ 0 w 176"/>
              <a:gd name="T31" fmla="*/ 52 h 176"/>
              <a:gd name="T32" fmla="*/ 1 w 176"/>
              <a:gd name="T33" fmla="*/ 54 h 176"/>
              <a:gd name="T34" fmla="*/ 1 w 176"/>
              <a:gd name="T35" fmla="*/ 55 h 176"/>
              <a:gd name="T36" fmla="*/ 85 w 176"/>
              <a:gd name="T37" fmla="*/ 175 h 176"/>
              <a:gd name="T38" fmla="*/ 85 w 176"/>
              <a:gd name="T39" fmla="*/ 174 h 176"/>
              <a:gd name="T40" fmla="*/ 88 w 176"/>
              <a:gd name="T41" fmla="*/ 176 h 176"/>
              <a:gd name="T42" fmla="*/ 91 w 176"/>
              <a:gd name="T43" fmla="*/ 174 h 176"/>
              <a:gd name="T44" fmla="*/ 91 w 176"/>
              <a:gd name="T45" fmla="*/ 175 h 176"/>
              <a:gd name="T46" fmla="*/ 175 w 176"/>
              <a:gd name="T47" fmla="*/ 55 h 176"/>
              <a:gd name="T48" fmla="*/ 175 w 176"/>
              <a:gd name="T49" fmla="*/ 54 h 176"/>
              <a:gd name="T50" fmla="*/ 176 w 176"/>
              <a:gd name="T51" fmla="*/ 52 h 176"/>
              <a:gd name="T52" fmla="*/ 122 w 176"/>
              <a:gd name="T53" fmla="*/ 8 h 176"/>
              <a:gd name="T54" fmla="*/ 162 w 176"/>
              <a:gd name="T55" fmla="*/ 48 h 176"/>
              <a:gd name="T56" fmla="*/ 126 w 176"/>
              <a:gd name="T57" fmla="*/ 48 h 176"/>
              <a:gd name="T58" fmla="*/ 106 w 176"/>
              <a:gd name="T59" fmla="*/ 8 h 176"/>
              <a:gd name="T60" fmla="*/ 122 w 176"/>
              <a:gd name="T61" fmla="*/ 8 h 176"/>
              <a:gd name="T62" fmla="*/ 98 w 176"/>
              <a:gd name="T63" fmla="*/ 8 h 176"/>
              <a:gd name="T64" fmla="*/ 118 w 176"/>
              <a:gd name="T65" fmla="*/ 48 h 176"/>
              <a:gd name="T66" fmla="*/ 58 w 176"/>
              <a:gd name="T67" fmla="*/ 48 h 176"/>
              <a:gd name="T68" fmla="*/ 78 w 176"/>
              <a:gd name="T69" fmla="*/ 8 h 176"/>
              <a:gd name="T70" fmla="*/ 98 w 176"/>
              <a:gd name="T71" fmla="*/ 8 h 176"/>
              <a:gd name="T72" fmla="*/ 54 w 176"/>
              <a:gd name="T73" fmla="*/ 8 h 176"/>
              <a:gd name="T74" fmla="*/ 70 w 176"/>
              <a:gd name="T75" fmla="*/ 8 h 176"/>
              <a:gd name="T76" fmla="*/ 50 w 176"/>
              <a:gd name="T77" fmla="*/ 48 h 176"/>
              <a:gd name="T78" fmla="*/ 14 w 176"/>
              <a:gd name="T79" fmla="*/ 48 h 176"/>
              <a:gd name="T80" fmla="*/ 54 w 176"/>
              <a:gd name="T81" fmla="*/ 8 h 176"/>
              <a:gd name="T82" fmla="*/ 12 w 176"/>
              <a:gd name="T83" fmla="*/ 56 h 176"/>
              <a:gd name="T84" fmla="*/ 49 w 176"/>
              <a:gd name="T85" fmla="*/ 56 h 176"/>
              <a:gd name="T86" fmla="*/ 77 w 176"/>
              <a:gd name="T87" fmla="*/ 149 h 176"/>
              <a:gd name="T88" fmla="*/ 12 w 176"/>
              <a:gd name="T89" fmla="*/ 56 h 176"/>
              <a:gd name="T90" fmla="*/ 88 w 176"/>
              <a:gd name="T91" fmla="*/ 158 h 176"/>
              <a:gd name="T92" fmla="*/ 57 w 176"/>
              <a:gd name="T93" fmla="*/ 56 h 176"/>
              <a:gd name="T94" fmla="*/ 119 w 176"/>
              <a:gd name="T95" fmla="*/ 56 h 176"/>
              <a:gd name="T96" fmla="*/ 88 w 176"/>
              <a:gd name="T97" fmla="*/ 158 h 176"/>
              <a:gd name="T98" fmla="*/ 99 w 176"/>
              <a:gd name="T99" fmla="*/ 149 h 176"/>
              <a:gd name="T100" fmla="*/ 127 w 176"/>
              <a:gd name="T101" fmla="*/ 56 h 176"/>
              <a:gd name="T102" fmla="*/ 164 w 176"/>
              <a:gd name="T103" fmla="*/ 56 h 176"/>
              <a:gd name="T104" fmla="*/ 99 w 176"/>
              <a:gd name="T105" fmla="*/ 1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76" y="52"/>
                </a:moveTo>
                <a:cubicBezTo>
                  <a:pt x="176" y="51"/>
                  <a:pt x="176" y="50"/>
                  <a:pt x="175" y="50"/>
                </a:cubicBezTo>
                <a:cubicBezTo>
                  <a:pt x="175" y="50"/>
                  <a:pt x="175" y="50"/>
                  <a:pt x="175" y="50"/>
                </a:cubicBezTo>
                <a:cubicBezTo>
                  <a:pt x="175" y="49"/>
                  <a:pt x="175" y="49"/>
                  <a:pt x="175" y="49"/>
                </a:cubicBezTo>
                <a:cubicBezTo>
                  <a:pt x="175" y="49"/>
                  <a:pt x="175" y="49"/>
                  <a:pt x="175" y="49"/>
                </a:cubicBezTo>
                <a:cubicBezTo>
                  <a:pt x="127" y="2"/>
                  <a:pt x="127" y="2"/>
                  <a:pt x="127" y="2"/>
                </a:cubicBezTo>
                <a:cubicBezTo>
                  <a:pt x="127" y="2"/>
                  <a:pt x="127" y="2"/>
                  <a:pt x="127" y="2"/>
                </a:cubicBezTo>
                <a:cubicBezTo>
                  <a:pt x="126" y="1"/>
                  <a:pt x="125" y="0"/>
                  <a:pt x="124" y="0"/>
                </a:cubicBezTo>
                <a:cubicBezTo>
                  <a:pt x="52" y="0"/>
                  <a:pt x="52" y="0"/>
                  <a:pt x="52" y="0"/>
                </a:cubicBezTo>
                <a:cubicBezTo>
                  <a:pt x="51" y="0"/>
                  <a:pt x="50" y="1"/>
                  <a:pt x="49" y="2"/>
                </a:cubicBezTo>
                <a:cubicBezTo>
                  <a:pt x="49" y="2"/>
                  <a:pt x="49" y="2"/>
                  <a:pt x="49" y="2"/>
                </a:cubicBezTo>
                <a:cubicBezTo>
                  <a:pt x="1" y="49"/>
                  <a:pt x="1" y="49"/>
                  <a:pt x="1" y="49"/>
                </a:cubicBezTo>
                <a:cubicBezTo>
                  <a:pt x="1" y="49"/>
                  <a:pt x="1" y="49"/>
                  <a:pt x="1" y="49"/>
                </a:cubicBezTo>
                <a:cubicBezTo>
                  <a:pt x="1" y="50"/>
                  <a:pt x="1" y="50"/>
                  <a:pt x="1" y="50"/>
                </a:cubicBezTo>
                <a:cubicBezTo>
                  <a:pt x="1" y="50"/>
                  <a:pt x="1" y="50"/>
                  <a:pt x="1" y="50"/>
                </a:cubicBezTo>
                <a:cubicBezTo>
                  <a:pt x="0" y="50"/>
                  <a:pt x="0" y="51"/>
                  <a:pt x="0" y="52"/>
                </a:cubicBezTo>
                <a:cubicBezTo>
                  <a:pt x="0" y="53"/>
                  <a:pt x="0" y="54"/>
                  <a:pt x="1" y="54"/>
                </a:cubicBezTo>
                <a:cubicBezTo>
                  <a:pt x="1" y="55"/>
                  <a:pt x="1" y="55"/>
                  <a:pt x="1" y="55"/>
                </a:cubicBezTo>
                <a:cubicBezTo>
                  <a:pt x="85" y="175"/>
                  <a:pt x="85" y="175"/>
                  <a:pt x="85" y="175"/>
                </a:cubicBezTo>
                <a:cubicBezTo>
                  <a:pt x="85" y="174"/>
                  <a:pt x="85" y="174"/>
                  <a:pt x="85" y="174"/>
                </a:cubicBezTo>
                <a:cubicBezTo>
                  <a:pt x="86" y="175"/>
                  <a:pt x="87" y="176"/>
                  <a:pt x="88" y="176"/>
                </a:cubicBezTo>
                <a:cubicBezTo>
                  <a:pt x="89" y="176"/>
                  <a:pt x="90" y="175"/>
                  <a:pt x="91" y="174"/>
                </a:cubicBezTo>
                <a:cubicBezTo>
                  <a:pt x="91" y="175"/>
                  <a:pt x="91" y="175"/>
                  <a:pt x="91" y="175"/>
                </a:cubicBezTo>
                <a:cubicBezTo>
                  <a:pt x="175" y="55"/>
                  <a:pt x="175" y="55"/>
                  <a:pt x="175" y="55"/>
                </a:cubicBezTo>
                <a:cubicBezTo>
                  <a:pt x="175" y="54"/>
                  <a:pt x="175" y="54"/>
                  <a:pt x="175" y="54"/>
                </a:cubicBezTo>
                <a:cubicBezTo>
                  <a:pt x="176" y="54"/>
                  <a:pt x="176" y="53"/>
                  <a:pt x="176" y="52"/>
                </a:cubicBezTo>
                <a:moveTo>
                  <a:pt x="122" y="8"/>
                </a:moveTo>
                <a:cubicBezTo>
                  <a:pt x="162" y="48"/>
                  <a:pt x="162" y="48"/>
                  <a:pt x="162" y="48"/>
                </a:cubicBezTo>
                <a:cubicBezTo>
                  <a:pt x="126" y="48"/>
                  <a:pt x="126" y="48"/>
                  <a:pt x="126" y="48"/>
                </a:cubicBezTo>
                <a:cubicBezTo>
                  <a:pt x="106" y="8"/>
                  <a:pt x="106" y="8"/>
                  <a:pt x="106" y="8"/>
                </a:cubicBezTo>
                <a:lnTo>
                  <a:pt x="122" y="8"/>
                </a:lnTo>
                <a:close/>
                <a:moveTo>
                  <a:pt x="98" y="8"/>
                </a:moveTo>
                <a:cubicBezTo>
                  <a:pt x="118" y="48"/>
                  <a:pt x="118" y="48"/>
                  <a:pt x="118" y="48"/>
                </a:cubicBezTo>
                <a:cubicBezTo>
                  <a:pt x="58" y="48"/>
                  <a:pt x="58" y="48"/>
                  <a:pt x="58" y="48"/>
                </a:cubicBezTo>
                <a:cubicBezTo>
                  <a:pt x="78" y="8"/>
                  <a:pt x="78" y="8"/>
                  <a:pt x="78" y="8"/>
                </a:cubicBezTo>
                <a:lnTo>
                  <a:pt x="98" y="8"/>
                </a:lnTo>
                <a:close/>
                <a:moveTo>
                  <a:pt x="54" y="8"/>
                </a:moveTo>
                <a:cubicBezTo>
                  <a:pt x="70" y="8"/>
                  <a:pt x="70" y="8"/>
                  <a:pt x="70" y="8"/>
                </a:cubicBezTo>
                <a:cubicBezTo>
                  <a:pt x="50" y="48"/>
                  <a:pt x="50" y="48"/>
                  <a:pt x="50" y="48"/>
                </a:cubicBezTo>
                <a:cubicBezTo>
                  <a:pt x="14" y="48"/>
                  <a:pt x="14" y="48"/>
                  <a:pt x="14" y="48"/>
                </a:cubicBezTo>
                <a:lnTo>
                  <a:pt x="54" y="8"/>
                </a:lnTo>
                <a:close/>
                <a:moveTo>
                  <a:pt x="12" y="56"/>
                </a:moveTo>
                <a:cubicBezTo>
                  <a:pt x="49" y="56"/>
                  <a:pt x="49" y="56"/>
                  <a:pt x="49" y="56"/>
                </a:cubicBezTo>
                <a:cubicBezTo>
                  <a:pt x="77" y="149"/>
                  <a:pt x="77" y="149"/>
                  <a:pt x="77" y="149"/>
                </a:cubicBezTo>
                <a:lnTo>
                  <a:pt x="12" y="56"/>
                </a:lnTo>
                <a:close/>
                <a:moveTo>
                  <a:pt x="88" y="158"/>
                </a:moveTo>
                <a:cubicBezTo>
                  <a:pt x="57" y="56"/>
                  <a:pt x="57" y="56"/>
                  <a:pt x="57" y="56"/>
                </a:cubicBezTo>
                <a:cubicBezTo>
                  <a:pt x="119" y="56"/>
                  <a:pt x="119" y="56"/>
                  <a:pt x="119" y="56"/>
                </a:cubicBezTo>
                <a:lnTo>
                  <a:pt x="88" y="158"/>
                </a:lnTo>
                <a:close/>
                <a:moveTo>
                  <a:pt x="99" y="149"/>
                </a:moveTo>
                <a:cubicBezTo>
                  <a:pt x="127" y="56"/>
                  <a:pt x="127" y="56"/>
                  <a:pt x="127" y="56"/>
                </a:cubicBezTo>
                <a:cubicBezTo>
                  <a:pt x="164" y="56"/>
                  <a:pt x="164" y="56"/>
                  <a:pt x="164" y="56"/>
                </a:cubicBezTo>
                <a:lnTo>
                  <a:pt x="99" y="14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92" name="Group 33" descr="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
            <a:extLst>
              <a:ext uri="{FF2B5EF4-FFF2-40B4-BE49-F238E27FC236}">
                <a16:creationId xmlns:a16="http://schemas.microsoft.com/office/drawing/2014/main" id="{066CDDFE-1C52-5B25-1F89-FF0684A6349B}"/>
              </a:ext>
            </a:extLst>
          </p:cNvPr>
          <p:cNvGrpSpPr/>
          <p:nvPr/>
        </p:nvGrpSpPr>
        <p:grpSpPr>
          <a:xfrm>
            <a:off x="9793534" y="1780894"/>
            <a:ext cx="588493" cy="496831"/>
            <a:chOff x="10126663" y="4848225"/>
            <a:chExt cx="615950" cy="476250"/>
          </a:xfrm>
          <a:solidFill>
            <a:schemeClr val="accent2">
              <a:lumMod val="60000"/>
              <a:lumOff val="40000"/>
            </a:schemeClr>
          </a:solidFill>
        </p:grpSpPr>
        <p:sp>
          <p:nvSpPr>
            <p:cNvPr id="93" name="Freeform 50">
              <a:extLst>
                <a:ext uri="{FF2B5EF4-FFF2-40B4-BE49-F238E27FC236}">
                  <a16:creationId xmlns:a16="http://schemas.microsoft.com/office/drawing/2014/main" id="{E268E4F4-9A2E-2FD3-B784-11289AA48692}"/>
                </a:ext>
              </a:extLst>
            </p:cNvPr>
            <p:cNvSpPr>
              <a:spLocks noEditPoints="1"/>
            </p:cNvSpPr>
            <p:nvPr/>
          </p:nvSpPr>
          <p:spPr bwMode="auto">
            <a:xfrm>
              <a:off x="10196513" y="4848225"/>
              <a:ext cx="476250" cy="298450"/>
            </a:xfrm>
            <a:custGeom>
              <a:avLst/>
              <a:gdLst>
                <a:gd name="T0" fmla="*/ 278 w 300"/>
                <a:gd name="T1" fmla="*/ 0 h 188"/>
                <a:gd name="T2" fmla="*/ 22 w 300"/>
                <a:gd name="T3" fmla="*/ 0 h 188"/>
                <a:gd name="T4" fmla="*/ 22 w 300"/>
                <a:gd name="T5" fmla="*/ 0 h 188"/>
                <a:gd name="T6" fmla="*/ 14 w 300"/>
                <a:gd name="T7" fmla="*/ 2 h 188"/>
                <a:gd name="T8" fmla="*/ 6 w 300"/>
                <a:gd name="T9" fmla="*/ 6 h 188"/>
                <a:gd name="T10" fmla="*/ 2 w 300"/>
                <a:gd name="T11" fmla="*/ 14 h 188"/>
                <a:gd name="T12" fmla="*/ 0 w 300"/>
                <a:gd name="T13" fmla="*/ 22 h 188"/>
                <a:gd name="T14" fmla="*/ 0 w 300"/>
                <a:gd name="T15" fmla="*/ 166 h 188"/>
                <a:gd name="T16" fmla="*/ 0 w 300"/>
                <a:gd name="T17" fmla="*/ 166 h 188"/>
                <a:gd name="T18" fmla="*/ 2 w 300"/>
                <a:gd name="T19" fmla="*/ 174 h 188"/>
                <a:gd name="T20" fmla="*/ 6 w 300"/>
                <a:gd name="T21" fmla="*/ 180 h 188"/>
                <a:gd name="T22" fmla="*/ 14 w 300"/>
                <a:gd name="T23" fmla="*/ 186 h 188"/>
                <a:gd name="T24" fmla="*/ 22 w 300"/>
                <a:gd name="T25" fmla="*/ 188 h 188"/>
                <a:gd name="T26" fmla="*/ 278 w 300"/>
                <a:gd name="T27" fmla="*/ 188 h 188"/>
                <a:gd name="T28" fmla="*/ 278 w 300"/>
                <a:gd name="T29" fmla="*/ 188 h 188"/>
                <a:gd name="T30" fmla="*/ 286 w 300"/>
                <a:gd name="T31" fmla="*/ 186 h 188"/>
                <a:gd name="T32" fmla="*/ 294 w 300"/>
                <a:gd name="T33" fmla="*/ 180 h 188"/>
                <a:gd name="T34" fmla="*/ 298 w 300"/>
                <a:gd name="T35" fmla="*/ 174 h 188"/>
                <a:gd name="T36" fmla="*/ 300 w 300"/>
                <a:gd name="T37" fmla="*/ 166 h 188"/>
                <a:gd name="T38" fmla="*/ 300 w 300"/>
                <a:gd name="T39" fmla="*/ 22 h 188"/>
                <a:gd name="T40" fmla="*/ 300 w 300"/>
                <a:gd name="T41" fmla="*/ 22 h 188"/>
                <a:gd name="T42" fmla="*/ 298 w 300"/>
                <a:gd name="T43" fmla="*/ 14 h 188"/>
                <a:gd name="T44" fmla="*/ 294 w 300"/>
                <a:gd name="T45" fmla="*/ 6 h 188"/>
                <a:gd name="T46" fmla="*/ 286 w 300"/>
                <a:gd name="T47" fmla="*/ 2 h 188"/>
                <a:gd name="T48" fmla="*/ 278 w 300"/>
                <a:gd name="T49" fmla="*/ 0 h 188"/>
                <a:gd name="T50" fmla="*/ 278 w 300"/>
                <a:gd name="T51" fmla="*/ 0 h 188"/>
                <a:gd name="T52" fmla="*/ 266 w 300"/>
                <a:gd name="T53" fmla="*/ 146 h 188"/>
                <a:gd name="T54" fmla="*/ 266 w 300"/>
                <a:gd name="T55" fmla="*/ 146 h 188"/>
                <a:gd name="T56" fmla="*/ 264 w 300"/>
                <a:gd name="T57" fmla="*/ 152 h 188"/>
                <a:gd name="T58" fmla="*/ 262 w 300"/>
                <a:gd name="T59" fmla="*/ 156 h 188"/>
                <a:gd name="T60" fmla="*/ 256 w 300"/>
                <a:gd name="T61" fmla="*/ 160 h 188"/>
                <a:gd name="T62" fmla="*/ 250 w 300"/>
                <a:gd name="T63" fmla="*/ 162 h 188"/>
                <a:gd name="T64" fmla="*/ 50 w 300"/>
                <a:gd name="T65" fmla="*/ 162 h 188"/>
                <a:gd name="T66" fmla="*/ 50 w 300"/>
                <a:gd name="T67" fmla="*/ 162 h 188"/>
                <a:gd name="T68" fmla="*/ 44 w 300"/>
                <a:gd name="T69" fmla="*/ 160 h 188"/>
                <a:gd name="T70" fmla="*/ 38 w 300"/>
                <a:gd name="T71" fmla="*/ 156 h 188"/>
                <a:gd name="T72" fmla="*/ 36 w 300"/>
                <a:gd name="T73" fmla="*/ 152 h 188"/>
                <a:gd name="T74" fmla="*/ 34 w 300"/>
                <a:gd name="T75" fmla="*/ 146 h 188"/>
                <a:gd name="T76" fmla="*/ 34 w 300"/>
                <a:gd name="T77" fmla="*/ 42 h 188"/>
                <a:gd name="T78" fmla="*/ 34 w 300"/>
                <a:gd name="T79" fmla="*/ 42 h 188"/>
                <a:gd name="T80" fmla="*/ 36 w 300"/>
                <a:gd name="T81" fmla="*/ 36 h 188"/>
                <a:gd name="T82" fmla="*/ 38 w 300"/>
                <a:gd name="T83" fmla="*/ 32 h 188"/>
                <a:gd name="T84" fmla="*/ 44 w 300"/>
                <a:gd name="T85" fmla="*/ 28 h 188"/>
                <a:gd name="T86" fmla="*/ 50 w 300"/>
                <a:gd name="T87" fmla="*/ 26 h 188"/>
                <a:gd name="T88" fmla="*/ 250 w 300"/>
                <a:gd name="T89" fmla="*/ 26 h 188"/>
                <a:gd name="T90" fmla="*/ 250 w 300"/>
                <a:gd name="T91" fmla="*/ 26 h 188"/>
                <a:gd name="T92" fmla="*/ 256 w 300"/>
                <a:gd name="T93" fmla="*/ 28 h 188"/>
                <a:gd name="T94" fmla="*/ 262 w 300"/>
                <a:gd name="T95" fmla="*/ 32 h 188"/>
                <a:gd name="T96" fmla="*/ 264 w 300"/>
                <a:gd name="T97" fmla="*/ 36 h 188"/>
                <a:gd name="T98" fmla="*/ 266 w 300"/>
                <a:gd name="T99" fmla="*/ 42 h 188"/>
                <a:gd name="T100" fmla="*/ 266 w 300"/>
                <a:gd name="T101" fmla="*/ 14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188">
                  <a:moveTo>
                    <a:pt x="278" y="0"/>
                  </a:moveTo>
                  <a:lnTo>
                    <a:pt x="22" y="0"/>
                  </a:lnTo>
                  <a:lnTo>
                    <a:pt x="22" y="0"/>
                  </a:lnTo>
                  <a:lnTo>
                    <a:pt x="14" y="2"/>
                  </a:lnTo>
                  <a:lnTo>
                    <a:pt x="6" y="6"/>
                  </a:lnTo>
                  <a:lnTo>
                    <a:pt x="2" y="14"/>
                  </a:lnTo>
                  <a:lnTo>
                    <a:pt x="0" y="22"/>
                  </a:lnTo>
                  <a:lnTo>
                    <a:pt x="0" y="166"/>
                  </a:lnTo>
                  <a:lnTo>
                    <a:pt x="0" y="166"/>
                  </a:lnTo>
                  <a:lnTo>
                    <a:pt x="2" y="174"/>
                  </a:lnTo>
                  <a:lnTo>
                    <a:pt x="6" y="180"/>
                  </a:lnTo>
                  <a:lnTo>
                    <a:pt x="14" y="186"/>
                  </a:lnTo>
                  <a:lnTo>
                    <a:pt x="22" y="188"/>
                  </a:lnTo>
                  <a:lnTo>
                    <a:pt x="278" y="188"/>
                  </a:lnTo>
                  <a:lnTo>
                    <a:pt x="278" y="188"/>
                  </a:lnTo>
                  <a:lnTo>
                    <a:pt x="286" y="186"/>
                  </a:lnTo>
                  <a:lnTo>
                    <a:pt x="294" y="180"/>
                  </a:lnTo>
                  <a:lnTo>
                    <a:pt x="298" y="174"/>
                  </a:lnTo>
                  <a:lnTo>
                    <a:pt x="300" y="166"/>
                  </a:lnTo>
                  <a:lnTo>
                    <a:pt x="300" y="22"/>
                  </a:lnTo>
                  <a:lnTo>
                    <a:pt x="300" y="22"/>
                  </a:lnTo>
                  <a:lnTo>
                    <a:pt x="298" y="14"/>
                  </a:lnTo>
                  <a:lnTo>
                    <a:pt x="294" y="6"/>
                  </a:lnTo>
                  <a:lnTo>
                    <a:pt x="286" y="2"/>
                  </a:lnTo>
                  <a:lnTo>
                    <a:pt x="278" y="0"/>
                  </a:lnTo>
                  <a:lnTo>
                    <a:pt x="278" y="0"/>
                  </a:lnTo>
                  <a:close/>
                  <a:moveTo>
                    <a:pt x="266" y="146"/>
                  </a:moveTo>
                  <a:lnTo>
                    <a:pt x="266" y="146"/>
                  </a:lnTo>
                  <a:lnTo>
                    <a:pt x="264" y="152"/>
                  </a:lnTo>
                  <a:lnTo>
                    <a:pt x="262" y="156"/>
                  </a:lnTo>
                  <a:lnTo>
                    <a:pt x="256" y="160"/>
                  </a:lnTo>
                  <a:lnTo>
                    <a:pt x="250" y="162"/>
                  </a:lnTo>
                  <a:lnTo>
                    <a:pt x="50" y="162"/>
                  </a:lnTo>
                  <a:lnTo>
                    <a:pt x="50" y="162"/>
                  </a:lnTo>
                  <a:lnTo>
                    <a:pt x="44" y="160"/>
                  </a:lnTo>
                  <a:lnTo>
                    <a:pt x="38" y="156"/>
                  </a:lnTo>
                  <a:lnTo>
                    <a:pt x="36" y="152"/>
                  </a:lnTo>
                  <a:lnTo>
                    <a:pt x="34" y="146"/>
                  </a:lnTo>
                  <a:lnTo>
                    <a:pt x="34" y="42"/>
                  </a:lnTo>
                  <a:lnTo>
                    <a:pt x="34" y="42"/>
                  </a:lnTo>
                  <a:lnTo>
                    <a:pt x="36" y="36"/>
                  </a:lnTo>
                  <a:lnTo>
                    <a:pt x="38" y="32"/>
                  </a:lnTo>
                  <a:lnTo>
                    <a:pt x="44" y="28"/>
                  </a:lnTo>
                  <a:lnTo>
                    <a:pt x="50" y="26"/>
                  </a:lnTo>
                  <a:lnTo>
                    <a:pt x="250" y="26"/>
                  </a:lnTo>
                  <a:lnTo>
                    <a:pt x="250" y="26"/>
                  </a:lnTo>
                  <a:lnTo>
                    <a:pt x="256" y="28"/>
                  </a:lnTo>
                  <a:lnTo>
                    <a:pt x="262" y="32"/>
                  </a:lnTo>
                  <a:lnTo>
                    <a:pt x="264" y="36"/>
                  </a:lnTo>
                  <a:lnTo>
                    <a:pt x="266" y="42"/>
                  </a:lnTo>
                  <a:lnTo>
                    <a:pt x="266"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94" name="Freeform 51">
              <a:extLst>
                <a:ext uri="{FF2B5EF4-FFF2-40B4-BE49-F238E27FC236}">
                  <a16:creationId xmlns:a16="http://schemas.microsoft.com/office/drawing/2014/main" id="{853BAE50-9AC7-99D6-B978-EC9D92C04BB4}"/>
                </a:ext>
              </a:extLst>
            </p:cNvPr>
            <p:cNvSpPr>
              <a:spLocks noEditPoints="1"/>
            </p:cNvSpPr>
            <p:nvPr/>
          </p:nvSpPr>
          <p:spPr bwMode="auto">
            <a:xfrm>
              <a:off x="10126663" y="5162550"/>
              <a:ext cx="615950" cy="161925"/>
            </a:xfrm>
            <a:custGeom>
              <a:avLst/>
              <a:gdLst>
                <a:gd name="T0" fmla="*/ 354 w 388"/>
                <a:gd name="T1" fmla="*/ 14 h 102"/>
                <a:gd name="T2" fmla="*/ 354 w 388"/>
                <a:gd name="T3" fmla="*/ 14 h 102"/>
                <a:gd name="T4" fmla="*/ 346 w 388"/>
                <a:gd name="T5" fmla="*/ 4 h 102"/>
                <a:gd name="T6" fmla="*/ 342 w 388"/>
                <a:gd name="T7" fmla="*/ 0 h 102"/>
                <a:gd name="T8" fmla="*/ 336 w 388"/>
                <a:gd name="T9" fmla="*/ 0 h 102"/>
                <a:gd name="T10" fmla="*/ 52 w 388"/>
                <a:gd name="T11" fmla="*/ 0 h 102"/>
                <a:gd name="T12" fmla="*/ 52 w 388"/>
                <a:gd name="T13" fmla="*/ 0 h 102"/>
                <a:gd name="T14" fmla="*/ 46 w 388"/>
                <a:gd name="T15" fmla="*/ 2 h 102"/>
                <a:gd name="T16" fmla="*/ 40 w 388"/>
                <a:gd name="T17" fmla="*/ 6 h 102"/>
                <a:gd name="T18" fmla="*/ 32 w 388"/>
                <a:gd name="T19" fmla="*/ 18 h 102"/>
                <a:gd name="T20" fmla="*/ 2 w 388"/>
                <a:gd name="T21" fmla="*/ 70 h 102"/>
                <a:gd name="T22" fmla="*/ 386 w 388"/>
                <a:gd name="T23" fmla="*/ 70 h 102"/>
                <a:gd name="T24" fmla="*/ 354 w 388"/>
                <a:gd name="T25" fmla="*/ 14 h 102"/>
                <a:gd name="T26" fmla="*/ 134 w 388"/>
                <a:gd name="T27" fmla="*/ 64 h 102"/>
                <a:gd name="T28" fmla="*/ 140 w 388"/>
                <a:gd name="T29" fmla="*/ 48 h 102"/>
                <a:gd name="T30" fmla="*/ 246 w 388"/>
                <a:gd name="T31" fmla="*/ 48 h 102"/>
                <a:gd name="T32" fmla="*/ 254 w 388"/>
                <a:gd name="T33" fmla="*/ 64 h 102"/>
                <a:gd name="T34" fmla="*/ 134 w 388"/>
                <a:gd name="T35" fmla="*/ 64 h 102"/>
                <a:gd name="T36" fmla="*/ 330 w 388"/>
                <a:gd name="T37" fmla="*/ 36 h 102"/>
                <a:gd name="T38" fmla="*/ 60 w 388"/>
                <a:gd name="T39" fmla="*/ 36 h 102"/>
                <a:gd name="T40" fmla="*/ 60 w 388"/>
                <a:gd name="T41" fmla="*/ 36 h 102"/>
                <a:gd name="T42" fmla="*/ 52 w 388"/>
                <a:gd name="T43" fmla="*/ 36 h 102"/>
                <a:gd name="T44" fmla="*/ 48 w 388"/>
                <a:gd name="T45" fmla="*/ 34 h 102"/>
                <a:gd name="T46" fmla="*/ 46 w 388"/>
                <a:gd name="T47" fmla="*/ 32 h 102"/>
                <a:gd name="T48" fmla="*/ 46 w 388"/>
                <a:gd name="T49" fmla="*/ 30 h 102"/>
                <a:gd name="T50" fmla="*/ 52 w 388"/>
                <a:gd name="T51" fmla="*/ 16 h 102"/>
                <a:gd name="T52" fmla="*/ 52 w 388"/>
                <a:gd name="T53" fmla="*/ 16 h 102"/>
                <a:gd name="T54" fmla="*/ 58 w 388"/>
                <a:gd name="T55" fmla="*/ 12 h 102"/>
                <a:gd name="T56" fmla="*/ 66 w 388"/>
                <a:gd name="T57" fmla="*/ 10 h 102"/>
                <a:gd name="T58" fmla="*/ 322 w 388"/>
                <a:gd name="T59" fmla="*/ 10 h 102"/>
                <a:gd name="T60" fmla="*/ 322 w 388"/>
                <a:gd name="T61" fmla="*/ 10 h 102"/>
                <a:gd name="T62" fmla="*/ 330 w 388"/>
                <a:gd name="T63" fmla="*/ 12 h 102"/>
                <a:gd name="T64" fmla="*/ 336 w 388"/>
                <a:gd name="T65" fmla="*/ 16 h 102"/>
                <a:gd name="T66" fmla="*/ 342 w 388"/>
                <a:gd name="T67" fmla="*/ 30 h 102"/>
                <a:gd name="T68" fmla="*/ 342 w 388"/>
                <a:gd name="T69" fmla="*/ 30 h 102"/>
                <a:gd name="T70" fmla="*/ 344 w 388"/>
                <a:gd name="T71" fmla="*/ 32 h 102"/>
                <a:gd name="T72" fmla="*/ 342 w 388"/>
                <a:gd name="T73" fmla="*/ 34 h 102"/>
                <a:gd name="T74" fmla="*/ 338 w 388"/>
                <a:gd name="T75" fmla="*/ 36 h 102"/>
                <a:gd name="T76" fmla="*/ 330 w 388"/>
                <a:gd name="T77" fmla="*/ 36 h 102"/>
                <a:gd name="T78" fmla="*/ 330 w 388"/>
                <a:gd name="T79" fmla="*/ 36 h 102"/>
                <a:gd name="T80" fmla="*/ 0 w 388"/>
                <a:gd name="T81" fmla="*/ 82 h 102"/>
                <a:gd name="T82" fmla="*/ 0 w 388"/>
                <a:gd name="T83" fmla="*/ 82 h 102"/>
                <a:gd name="T84" fmla="*/ 4 w 388"/>
                <a:gd name="T85" fmla="*/ 88 h 102"/>
                <a:gd name="T86" fmla="*/ 14 w 388"/>
                <a:gd name="T87" fmla="*/ 102 h 102"/>
                <a:gd name="T88" fmla="*/ 374 w 388"/>
                <a:gd name="T89" fmla="*/ 102 h 102"/>
                <a:gd name="T90" fmla="*/ 374 w 388"/>
                <a:gd name="T91" fmla="*/ 102 h 102"/>
                <a:gd name="T92" fmla="*/ 384 w 388"/>
                <a:gd name="T93" fmla="*/ 88 h 102"/>
                <a:gd name="T94" fmla="*/ 388 w 388"/>
                <a:gd name="T95" fmla="*/ 82 h 102"/>
                <a:gd name="T96" fmla="*/ 0 w 388"/>
                <a:gd name="T97" fmla="*/ 8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8" h="102">
                  <a:moveTo>
                    <a:pt x="354" y="14"/>
                  </a:moveTo>
                  <a:lnTo>
                    <a:pt x="354" y="14"/>
                  </a:lnTo>
                  <a:lnTo>
                    <a:pt x="346" y="4"/>
                  </a:lnTo>
                  <a:lnTo>
                    <a:pt x="342" y="0"/>
                  </a:lnTo>
                  <a:lnTo>
                    <a:pt x="336" y="0"/>
                  </a:lnTo>
                  <a:lnTo>
                    <a:pt x="52" y="0"/>
                  </a:lnTo>
                  <a:lnTo>
                    <a:pt x="52" y="0"/>
                  </a:lnTo>
                  <a:lnTo>
                    <a:pt x="46" y="2"/>
                  </a:lnTo>
                  <a:lnTo>
                    <a:pt x="40" y="6"/>
                  </a:lnTo>
                  <a:lnTo>
                    <a:pt x="32" y="18"/>
                  </a:lnTo>
                  <a:lnTo>
                    <a:pt x="2" y="70"/>
                  </a:lnTo>
                  <a:lnTo>
                    <a:pt x="386" y="70"/>
                  </a:lnTo>
                  <a:lnTo>
                    <a:pt x="354" y="14"/>
                  </a:lnTo>
                  <a:close/>
                  <a:moveTo>
                    <a:pt x="134" y="64"/>
                  </a:moveTo>
                  <a:lnTo>
                    <a:pt x="140" y="48"/>
                  </a:lnTo>
                  <a:lnTo>
                    <a:pt x="246" y="48"/>
                  </a:lnTo>
                  <a:lnTo>
                    <a:pt x="254" y="64"/>
                  </a:lnTo>
                  <a:lnTo>
                    <a:pt x="134" y="64"/>
                  </a:lnTo>
                  <a:close/>
                  <a:moveTo>
                    <a:pt x="330" y="36"/>
                  </a:moveTo>
                  <a:lnTo>
                    <a:pt x="60" y="36"/>
                  </a:lnTo>
                  <a:lnTo>
                    <a:pt x="60" y="36"/>
                  </a:lnTo>
                  <a:lnTo>
                    <a:pt x="52" y="36"/>
                  </a:lnTo>
                  <a:lnTo>
                    <a:pt x="48" y="34"/>
                  </a:lnTo>
                  <a:lnTo>
                    <a:pt x="46" y="32"/>
                  </a:lnTo>
                  <a:lnTo>
                    <a:pt x="46" y="30"/>
                  </a:lnTo>
                  <a:lnTo>
                    <a:pt x="52" y="16"/>
                  </a:lnTo>
                  <a:lnTo>
                    <a:pt x="52" y="16"/>
                  </a:lnTo>
                  <a:lnTo>
                    <a:pt x="58" y="12"/>
                  </a:lnTo>
                  <a:lnTo>
                    <a:pt x="66" y="10"/>
                  </a:lnTo>
                  <a:lnTo>
                    <a:pt x="322" y="10"/>
                  </a:lnTo>
                  <a:lnTo>
                    <a:pt x="322" y="10"/>
                  </a:lnTo>
                  <a:lnTo>
                    <a:pt x="330" y="12"/>
                  </a:lnTo>
                  <a:lnTo>
                    <a:pt x="336" y="16"/>
                  </a:lnTo>
                  <a:lnTo>
                    <a:pt x="342" y="30"/>
                  </a:lnTo>
                  <a:lnTo>
                    <a:pt x="342" y="30"/>
                  </a:lnTo>
                  <a:lnTo>
                    <a:pt x="344" y="32"/>
                  </a:lnTo>
                  <a:lnTo>
                    <a:pt x="342" y="34"/>
                  </a:lnTo>
                  <a:lnTo>
                    <a:pt x="338" y="36"/>
                  </a:lnTo>
                  <a:lnTo>
                    <a:pt x="330" y="36"/>
                  </a:lnTo>
                  <a:lnTo>
                    <a:pt x="330" y="36"/>
                  </a:lnTo>
                  <a:close/>
                  <a:moveTo>
                    <a:pt x="0" y="82"/>
                  </a:moveTo>
                  <a:lnTo>
                    <a:pt x="0" y="82"/>
                  </a:lnTo>
                  <a:lnTo>
                    <a:pt x="4" y="88"/>
                  </a:lnTo>
                  <a:lnTo>
                    <a:pt x="14" y="102"/>
                  </a:lnTo>
                  <a:lnTo>
                    <a:pt x="374" y="102"/>
                  </a:lnTo>
                  <a:lnTo>
                    <a:pt x="374" y="102"/>
                  </a:lnTo>
                  <a:lnTo>
                    <a:pt x="384" y="88"/>
                  </a:lnTo>
                  <a:lnTo>
                    <a:pt x="388" y="82"/>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41" name="文本框 40">
            <a:extLst>
              <a:ext uri="{FF2B5EF4-FFF2-40B4-BE49-F238E27FC236}">
                <a16:creationId xmlns:a16="http://schemas.microsoft.com/office/drawing/2014/main" id="{34A66CF6-FDE4-2DA1-6175-4B604CD472C3}"/>
              </a:ext>
            </a:extLst>
          </p:cNvPr>
          <p:cNvSpPr txBox="1"/>
          <p:nvPr/>
        </p:nvSpPr>
        <p:spPr>
          <a:xfrm>
            <a:off x="5934990" y="5959540"/>
            <a:ext cx="2644737" cy="738664"/>
          </a:xfrm>
          <a:prstGeom prst="rect">
            <a:avLst/>
          </a:prstGeom>
          <a:noFill/>
        </p:spPr>
        <p:txBody>
          <a:bodyPr wrap="square">
            <a:spAutoFit/>
          </a:bodyPr>
          <a:lstStyle/>
          <a:p>
            <a:r>
              <a:rPr lang="zh-CN" altLang="en-US" sz="1400" b="0" i="0" dirty="0">
                <a:solidFill>
                  <a:srgbClr val="222222"/>
                </a:solidFill>
                <a:effectLst/>
                <a:latin typeface="+mn-ea"/>
              </a:rPr>
              <a:t>晶圆制造和晶圆加工，</a:t>
            </a:r>
            <a:endParaRPr lang="en-US" altLang="zh-CN" sz="1400" b="0" i="0" dirty="0">
              <a:solidFill>
                <a:srgbClr val="222222"/>
              </a:solidFill>
              <a:effectLst/>
              <a:latin typeface="+mn-ea"/>
            </a:endParaRPr>
          </a:p>
          <a:p>
            <a:r>
              <a:rPr lang="zh-CN" altLang="en-US" sz="1400" b="0" i="0" dirty="0">
                <a:solidFill>
                  <a:srgbClr val="222222"/>
                </a:solidFill>
                <a:effectLst/>
                <a:latin typeface="+mn-ea"/>
              </a:rPr>
              <a:t>利用二氧化硅作为原材料制作单晶硅硅片的过程</a:t>
            </a:r>
            <a:endParaRPr lang="zh-CN" altLang="en-US" sz="1400" dirty="0">
              <a:latin typeface="+mn-ea"/>
            </a:endParaRPr>
          </a:p>
        </p:txBody>
      </p:sp>
    </p:spTree>
    <p:extLst>
      <p:ext uri="{BB962C8B-B14F-4D97-AF65-F5344CB8AC3E}">
        <p14:creationId xmlns:p14="http://schemas.microsoft.com/office/powerpoint/2010/main" val="275409725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2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9C42C14B-8043-39DE-9387-C1319979916D}"/>
              </a:ext>
            </a:extLst>
          </p:cNvPr>
          <p:cNvSpPr/>
          <p:nvPr/>
        </p:nvSpPr>
        <p:spPr>
          <a:xfrm>
            <a:off x="365857" y="1307509"/>
            <a:ext cx="3037644" cy="4339027"/>
          </a:xfrm>
          <a:prstGeom prst="roundRect">
            <a:avLst>
              <a:gd name="adj" fmla="val 31476"/>
            </a:avLst>
          </a:prstGeom>
          <a:solidFill>
            <a:schemeClr val="accent4">
              <a:lumMod val="60000"/>
              <a:lumOff val="40000"/>
            </a:schemeClr>
          </a:solidFill>
          <a:ln>
            <a:noFill/>
          </a:ln>
          <a:effectLst>
            <a:outerShdw blurRad="1219200" dist="406400" dir="2700000" algn="tl"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j-lt"/>
            </a:endParaRPr>
          </a:p>
        </p:txBody>
      </p:sp>
      <p:graphicFrame>
        <p:nvGraphicFramePr>
          <p:cNvPr id="4" name="2D Pie Chart"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DFCAC6BD-AAE9-4C2E-9996-A1DB7D8F9306}"/>
              </a:ext>
            </a:extLst>
          </p:cNvPr>
          <p:cNvGraphicFramePr/>
          <p:nvPr>
            <p:extLst>
              <p:ext uri="{D42A27DB-BD31-4B8C-83A1-F6EECF244321}">
                <p14:modId xmlns:p14="http://schemas.microsoft.com/office/powerpoint/2010/main" val="4138691681"/>
              </p:ext>
            </p:extLst>
          </p:nvPr>
        </p:nvGraphicFramePr>
        <p:xfrm>
          <a:off x="3827660" y="1402914"/>
          <a:ext cx="4318960" cy="4243623"/>
        </p:xfrm>
        <a:graphic>
          <a:graphicData uri="http://schemas.openxmlformats.org/drawingml/2006/chart">
            <c:chart xmlns:c="http://schemas.openxmlformats.org/drawingml/2006/chart" xmlns:r="http://schemas.openxmlformats.org/officeDocument/2006/relationships" r:id="rId3"/>
          </a:graphicData>
        </a:graphic>
      </p:graphicFrame>
      <p:sp>
        <p:nvSpPr>
          <p:cNvPr id="2" name="Freeform: Shape 1"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5E643E9A-9BE5-4D2D-A132-2CAF5D9EC548}"/>
              </a:ext>
            </a:extLst>
          </p:cNvPr>
          <p:cNvSpPr/>
          <p:nvPr/>
        </p:nvSpPr>
        <p:spPr>
          <a:xfrm>
            <a:off x="3436605" y="911990"/>
            <a:ext cx="5117468" cy="5117468"/>
          </a:xfrm>
          <a:custGeom>
            <a:avLst/>
            <a:gdLst>
              <a:gd name="connsiteX0" fmla="*/ 3845331 w 7690660"/>
              <a:gd name="connsiteY0" fmla="*/ 821244 h 7690660"/>
              <a:gd name="connsiteX1" fmla="*/ 2045942 w 7690660"/>
              <a:gd name="connsiteY1" fmla="*/ 1566535 h 7690660"/>
              <a:gd name="connsiteX2" fmla="*/ 1567492 w 7690660"/>
              <a:gd name="connsiteY2" fmla="*/ 2045186 h 7690660"/>
              <a:gd name="connsiteX3" fmla="*/ 1567492 w 7690660"/>
              <a:gd name="connsiteY3" fmla="*/ 5645474 h 7690660"/>
              <a:gd name="connsiteX4" fmla="*/ 2045942 w 7690660"/>
              <a:gd name="connsiteY4" fmla="*/ 6124126 h 7690660"/>
              <a:gd name="connsiteX5" fmla="*/ 5644719 w 7690660"/>
              <a:gd name="connsiteY5" fmla="*/ 6124126 h 7690660"/>
              <a:gd name="connsiteX6" fmla="*/ 6123169 w 7690660"/>
              <a:gd name="connsiteY6" fmla="*/ 5645474 h 7690660"/>
              <a:gd name="connsiteX7" fmla="*/ 6123169 w 7690660"/>
              <a:gd name="connsiteY7" fmla="*/ 2045186 h 7690660"/>
              <a:gd name="connsiteX8" fmla="*/ 5644719 w 7690660"/>
              <a:gd name="connsiteY8" fmla="*/ 1566535 h 7690660"/>
              <a:gd name="connsiteX9" fmla="*/ 3845331 w 7690660"/>
              <a:gd name="connsiteY9" fmla="*/ 821244 h 7690660"/>
              <a:gd name="connsiteX10" fmla="*/ 3845330 w 7690660"/>
              <a:gd name="connsiteY10" fmla="*/ 0 h 7690660"/>
              <a:gd name="connsiteX11" fmla="*/ 7690660 w 7690660"/>
              <a:gd name="connsiteY11" fmla="*/ 3845330 h 7690660"/>
              <a:gd name="connsiteX12" fmla="*/ 3845330 w 7690660"/>
              <a:gd name="connsiteY12" fmla="*/ 7690660 h 7690660"/>
              <a:gd name="connsiteX13" fmla="*/ 0 w 7690660"/>
              <a:gd name="connsiteY13" fmla="*/ 3845330 h 7690660"/>
              <a:gd name="connsiteX14" fmla="*/ 3845330 w 7690660"/>
              <a:gd name="connsiteY14" fmla="*/ 0 h 769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90660" h="7690660">
                <a:moveTo>
                  <a:pt x="3845331" y="821244"/>
                </a:moveTo>
                <a:cubicBezTo>
                  <a:pt x="3193962" y="821244"/>
                  <a:pt x="2542594" y="1069675"/>
                  <a:pt x="2045942" y="1566535"/>
                </a:cubicBezTo>
                <a:cubicBezTo>
                  <a:pt x="2045942" y="1566535"/>
                  <a:pt x="2045942" y="1566535"/>
                  <a:pt x="1567492" y="2045186"/>
                </a:cubicBezTo>
                <a:cubicBezTo>
                  <a:pt x="574188" y="3038908"/>
                  <a:pt x="574188" y="4651754"/>
                  <a:pt x="1567492" y="5645474"/>
                </a:cubicBezTo>
                <a:cubicBezTo>
                  <a:pt x="1567492" y="5645474"/>
                  <a:pt x="1567492" y="5645474"/>
                  <a:pt x="2045942" y="6124126"/>
                </a:cubicBezTo>
                <a:cubicBezTo>
                  <a:pt x="3039246" y="7117847"/>
                  <a:pt x="4651415" y="7117847"/>
                  <a:pt x="5644719" y="6124126"/>
                </a:cubicBezTo>
                <a:cubicBezTo>
                  <a:pt x="5644719" y="6124126"/>
                  <a:pt x="5644719" y="6124126"/>
                  <a:pt x="6123169" y="5645474"/>
                </a:cubicBezTo>
                <a:cubicBezTo>
                  <a:pt x="7116473" y="4651754"/>
                  <a:pt x="7116473" y="3038908"/>
                  <a:pt x="6123169" y="2045186"/>
                </a:cubicBezTo>
                <a:cubicBezTo>
                  <a:pt x="6123169" y="2045186"/>
                  <a:pt x="6123169" y="2045186"/>
                  <a:pt x="5644719" y="1566535"/>
                </a:cubicBezTo>
                <a:cubicBezTo>
                  <a:pt x="5148067" y="1069675"/>
                  <a:pt x="4496699" y="821244"/>
                  <a:pt x="3845331" y="821244"/>
                </a:cubicBezTo>
                <a:close/>
                <a:moveTo>
                  <a:pt x="3845330" y="0"/>
                </a:moveTo>
                <a:cubicBezTo>
                  <a:pt x="5969047" y="0"/>
                  <a:pt x="7690660" y="1721613"/>
                  <a:pt x="7690660" y="3845330"/>
                </a:cubicBezTo>
                <a:cubicBezTo>
                  <a:pt x="7690660" y="5969047"/>
                  <a:pt x="5969047" y="7690660"/>
                  <a:pt x="3845330" y="7690660"/>
                </a:cubicBezTo>
                <a:cubicBezTo>
                  <a:pt x="1721613" y="7690660"/>
                  <a:pt x="0" y="5969047"/>
                  <a:pt x="0" y="3845330"/>
                </a:cubicBezTo>
                <a:cubicBezTo>
                  <a:pt x="0" y="1721613"/>
                  <a:pt x="1721613" y="0"/>
                  <a:pt x="3845330" y="0"/>
                </a:cubicBezTo>
                <a:close/>
              </a:path>
            </a:pathLst>
          </a:custGeom>
          <a:solidFill>
            <a:srgbClr val="E6EA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j-lt"/>
            </a:endParaRPr>
          </a:p>
        </p:txBody>
      </p:sp>
      <p:sp>
        <p:nvSpPr>
          <p:cNvPr id="3" name="Freeform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94143C93-810E-454F-BD4B-8F921275DF16}"/>
              </a:ext>
            </a:extLst>
          </p:cNvPr>
          <p:cNvSpPr>
            <a:spLocks/>
          </p:cNvSpPr>
          <p:nvPr/>
        </p:nvSpPr>
        <p:spPr bwMode="auto">
          <a:xfrm>
            <a:off x="4188246" y="1687409"/>
            <a:ext cx="3597789" cy="3599299"/>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E6EA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en-US" sz="900">
              <a:latin typeface="+mj-lt"/>
            </a:endParaRPr>
          </a:p>
        </p:txBody>
      </p:sp>
      <p:sp>
        <p:nvSpPr>
          <p:cNvPr id="11" name="TextBox 10"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6A172105-E084-4DBF-9954-B48AEE2759E2}"/>
              </a:ext>
            </a:extLst>
          </p:cNvPr>
          <p:cNvSpPr txBox="1"/>
          <p:nvPr/>
        </p:nvSpPr>
        <p:spPr>
          <a:xfrm>
            <a:off x="9910483" y="4861762"/>
            <a:ext cx="1409108" cy="1538883"/>
          </a:xfrm>
          <a:prstGeom prst="rect">
            <a:avLst/>
          </a:prstGeom>
          <a:noFill/>
        </p:spPr>
        <p:txBody>
          <a:bodyPr wrap="square" rtlCol="0">
            <a:spAutoFit/>
          </a:bodyPr>
          <a:lstStyle/>
          <a:p>
            <a:pPr defTabSz="228508"/>
            <a:r>
              <a:rPr lang="zh-CN" altLang="en-US" sz="2000" b="1" dirty="0">
                <a:solidFill>
                  <a:schemeClr val="bg1"/>
                </a:solidFill>
                <a:latin typeface="+mj-lt"/>
              </a:rPr>
              <a:t>混合集成电路</a:t>
            </a:r>
            <a:endParaRPr lang="en-US" sz="2000" b="1" dirty="0">
              <a:solidFill>
                <a:schemeClr val="bg1"/>
              </a:solidFill>
              <a:latin typeface="+mj-lt"/>
            </a:endParaRPr>
          </a:p>
          <a:p>
            <a:pPr defTabSz="228508"/>
            <a:r>
              <a:rPr lang="en-US" sz="900" dirty="0">
                <a:solidFill>
                  <a:schemeClr val="bg1"/>
                </a:solidFill>
                <a:latin typeface="+mj-lt"/>
              </a:rPr>
              <a:t> Hello, everyone! My name is BUSINESS, I am a professional PPT designer, to provide you with professional PPT template, </a:t>
            </a:r>
          </a:p>
        </p:txBody>
      </p:sp>
      <p:sp>
        <p:nvSpPr>
          <p:cNvPr id="12" name="Freeform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1380A244-866D-4BDC-AE61-25972A9702AB}"/>
              </a:ext>
            </a:extLst>
          </p:cNvPr>
          <p:cNvSpPr>
            <a:spLocks/>
          </p:cNvSpPr>
          <p:nvPr/>
        </p:nvSpPr>
        <p:spPr bwMode="auto">
          <a:xfrm rot="11700000" flipH="1">
            <a:off x="3435073" y="1962403"/>
            <a:ext cx="1101582" cy="53774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solidFill>
              <a:schemeClr val="accent4"/>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FFFFFF"/>
              </a:solidFill>
              <a:latin typeface="+mj-lt"/>
            </a:endParaRPr>
          </a:p>
        </p:txBody>
      </p:sp>
      <p:grpSp>
        <p:nvGrpSpPr>
          <p:cNvPr id="13" name="Group 12"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2629A30-85E8-44B1-A0E6-43B438ED0335}"/>
              </a:ext>
            </a:extLst>
          </p:cNvPr>
          <p:cNvGrpSpPr/>
          <p:nvPr/>
        </p:nvGrpSpPr>
        <p:grpSpPr>
          <a:xfrm>
            <a:off x="4282736" y="2454860"/>
            <a:ext cx="357354" cy="357354"/>
            <a:chOff x="9775767" y="3408218"/>
            <a:chExt cx="714895" cy="714895"/>
          </a:xfrm>
        </p:grpSpPr>
        <p:sp>
          <p:nvSpPr>
            <p:cNvPr id="14" name="Oval 13">
              <a:extLst>
                <a:ext uri="{FF2B5EF4-FFF2-40B4-BE49-F238E27FC236}">
                  <a16:creationId xmlns:a16="http://schemas.microsoft.com/office/drawing/2014/main" id="{8EE776A5-2DE6-40F7-BC8C-4CD82FF250C6}"/>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sp>
          <p:nvSpPr>
            <p:cNvPr id="15" name="Oval 14">
              <a:extLst>
                <a:ext uri="{FF2B5EF4-FFF2-40B4-BE49-F238E27FC236}">
                  <a16:creationId xmlns:a16="http://schemas.microsoft.com/office/drawing/2014/main" id="{E75CDD56-62DE-4FB2-849E-3F61E3A7A457}"/>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grpSp>
      <p:sp>
        <p:nvSpPr>
          <p:cNvPr id="18" name="TextBox 17"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7BA65EA4-86FA-4E00-AE1E-C7C2BAB326B1}"/>
              </a:ext>
            </a:extLst>
          </p:cNvPr>
          <p:cNvSpPr txBox="1"/>
          <p:nvPr/>
        </p:nvSpPr>
        <p:spPr>
          <a:xfrm>
            <a:off x="447418" y="1428769"/>
            <a:ext cx="1894146" cy="3631763"/>
          </a:xfrm>
          <a:prstGeom prst="rect">
            <a:avLst/>
          </a:prstGeom>
          <a:noFill/>
        </p:spPr>
        <p:txBody>
          <a:bodyPr wrap="square" rtlCol="0">
            <a:spAutoFit/>
          </a:bodyPr>
          <a:lstStyle/>
          <a:p>
            <a:pPr algn="r" defTabSz="228508"/>
            <a:r>
              <a:rPr lang="zh-CN" altLang="en-US" sz="2000" b="1" dirty="0">
                <a:solidFill>
                  <a:schemeClr val="accent2">
                    <a:lumMod val="75000"/>
                  </a:schemeClr>
                </a:solidFill>
                <a:latin typeface="+mj-lt"/>
              </a:rPr>
              <a:t>数字集成电路</a:t>
            </a:r>
            <a:endParaRPr lang="en-US" altLang="zh-CN" sz="2000" b="1" dirty="0">
              <a:solidFill>
                <a:schemeClr val="accent2">
                  <a:lumMod val="75000"/>
                </a:schemeClr>
              </a:solidFill>
              <a:latin typeface="+mj-lt"/>
            </a:endParaRPr>
          </a:p>
          <a:p>
            <a:pPr algn="r" defTabSz="228508"/>
            <a:r>
              <a:rPr lang="zh-CN" altLang="en-US" sz="1400" dirty="0">
                <a:solidFill>
                  <a:srgbClr val="333333"/>
                </a:solidFill>
                <a:latin typeface="Helvetica Neue"/>
              </a:rPr>
              <a:t>数字集成电路是将元器件和连线集成于同一半导体芯片上而制成的数字逻辑电路或系统。根据数字集成电路中包含的门电路或元、器件数量，可将数字集成电路分为小规模集成（</a:t>
            </a:r>
            <a:r>
              <a:rPr lang="en-US" altLang="zh-CN" sz="1400" dirty="0">
                <a:solidFill>
                  <a:srgbClr val="333333"/>
                </a:solidFill>
                <a:latin typeface="Helvetica Neue"/>
              </a:rPr>
              <a:t>SSI</a:t>
            </a:r>
            <a:r>
              <a:rPr lang="zh-CN" altLang="en-US" sz="1400" dirty="0">
                <a:solidFill>
                  <a:srgbClr val="333333"/>
                </a:solidFill>
                <a:latin typeface="Helvetica Neue"/>
              </a:rPr>
              <a:t>）电路、中规模集成</a:t>
            </a:r>
            <a:r>
              <a:rPr lang="en-US" altLang="zh-CN" sz="1400" dirty="0">
                <a:solidFill>
                  <a:srgbClr val="333333"/>
                </a:solidFill>
                <a:latin typeface="Helvetica Neue"/>
              </a:rPr>
              <a:t>MSI</a:t>
            </a:r>
            <a:r>
              <a:rPr lang="zh-CN" altLang="en-US" sz="1400" dirty="0">
                <a:solidFill>
                  <a:srgbClr val="333333"/>
                </a:solidFill>
                <a:latin typeface="Helvetica Neue"/>
              </a:rPr>
              <a:t>电路、大规模集成（</a:t>
            </a:r>
            <a:r>
              <a:rPr lang="en-US" altLang="zh-CN" sz="1400" dirty="0">
                <a:solidFill>
                  <a:srgbClr val="333333"/>
                </a:solidFill>
                <a:latin typeface="Helvetica Neue"/>
              </a:rPr>
              <a:t>LSI</a:t>
            </a:r>
            <a:r>
              <a:rPr lang="zh-CN" altLang="en-US" sz="1400" dirty="0">
                <a:solidFill>
                  <a:srgbClr val="333333"/>
                </a:solidFill>
                <a:latin typeface="Helvetica Neue"/>
              </a:rPr>
              <a:t>）电路、超大规模集成</a:t>
            </a:r>
            <a:r>
              <a:rPr lang="en-US" altLang="zh-CN" sz="1400" dirty="0">
                <a:solidFill>
                  <a:srgbClr val="333333"/>
                </a:solidFill>
                <a:latin typeface="Helvetica Neue"/>
              </a:rPr>
              <a:t>VLSI</a:t>
            </a:r>
            <a:r>
              <a:rPr lang="zh-CN" altLang="en-US" sz="1400" dirty="0">
                <a:solidFill>
                  <a:srgbClr val="333333"/>
                </a:solidFill>
                <a:latin typeface="Helvetica Neue"/>
              </a:rPr>
              <a:t>电路和特大规模集成（</a:t>
            </a:r>
            <a:r>
              <a:rPr lang="en-US" altLang="zh-CN" sz="1400" dirty="0">
                <a:solidFill>
                  <a:srgbClr val="333333"/>
                </a:solidFill>
                <a:latin typeface="Helvetica Neue"/>
              </a:rPr>
              <a:t>ULSI</a:t>
            </a:r>
            <a:r>
              <a:rPr lang="zh-CN" altLang="en-US" sz="1400" dirty="0">
                <a:solidFill>
                  <a:srgbClr val="333333"/>
                </a:solidFill>
                <a:latin typeface="Helvetica Neue"/>
              </a:rPr>
              <a:t>）电路。</a:t>
            </a:r>
            <a:r>
              <a:rPr lang="en-US" sz="900" dirty="0">
                <a:solidFill>
                  <a:schemeClr val="accent4"/>
                </a:solidFill>
                <a:latin typeface="+mj-lt"/>
              </a:rPr>
              <a:t>/</a:t>
            </a:r>
          </a:p>
        </p:txBody>
      </p:sp>
      <p:sp>
        <p:nvSpPr>
          <p:cNvPr id="19" name="Freeform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DFEDE6B4-F4B2-4EE7-94EF-75F2F4B459B5}"/>
              </a:ext>
            </a:extLst>
          </p:cNvPr>
          <p:cNvSpPr>
            <a:spLocks/>
          </p:cNvSpPr>
          <p:nvPr/>
        </p:nvSpPr>
        <p:spPr bwMode="auto">
          <a:xfrm rot="5086690" flipH="1" flipV="1">
            <a:off x="7704797" y="4161288"/>
            <a:ext cx="1101582" cy="53774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solidFill>
              <a:schemeClr val="accent6"/>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FFFFFF"/>
              </a:solidFill>
              <a:latin typeface="+mj-lt"/>
            </a:endParaRPr>
          </a:p>
        </p:txBody>
      </p:sp>
      <p:grpSp>
        <p:nvGrpSpPr>
          <p:cNvPr id="20" name="Group 19"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6C199D4-0595-4EC2-A538-5CA36717ACF3}"/>
              </a:ext>
            </a:extLst>
          </p:cNvPr>
          <p:cNvGrpSpPr/>
          <p:nvPr/>
        </p:nvGrpSpPr>
        <p:grpSpPr>
          <a:xfrm>
            <a:off x="7705841" y="3696388"/>
            <a:ext cx="357354" cy="357354"/>
            <a:chOff x="9775767" y="3408218"/>
            <a:chExt cx="714895" cy="714895"/>
          </a:xfrm>
        </p:grpSpPr>
        <p:sp>
          <p:nvSpPr>
            <p:cNvPr id="21" name="Oval 20">
              <a:extLst>
                <a:ext uri="{FF2B5EF4-FFF2-40B4-BE49-F238E27FC236}">
                  <a16:creationId xmlns:a16="http://schemas.microsoft.com/office/drawing/2014/main" id="{71884B35-096A-4D9E-B214-865AD5446D79}"/>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sp>
          <p:nvSpPr>
            <p:cNvPr id="22" name="Oval 21">
              <a:extLst>
                <a:ext uri="{FF2B5EF4-FFF2-40B4-BE49-F238E27FC236}">
                  <a16:creationId xmlns:a16="http://schemas.microsoft.com/office/drawing/2014/main" id="{3ED02C2B-D5E7-439E-A5E5-5BF824D69BFD}"/>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grpSp>
      <p:sp>
        <p:nvSpPr>
          <p:cNvPr id="24" name="Rectangle: Rounded Corners 2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DD41AD08-3984-44C7-BCD6-F4229E818BA9}"/>
              </a:ext>
            </a:extLst>
          </p:cNvPr>
          <p:cNvSpPr/>
          <p:nvPr/>
        </p:nvSpPr>
        <p:spPr>
          <a:xfrm>
            <a:off x="8214865" y="4053742"/>
            <a:ext cx="3977135" cy="2616996"/>
          </a:xfrm>
          <a:prstGeom prst="roundRect">
            <a:avLst>
              <a:gd name="adj" fmla="val 31476"/>
            </a:avLst>
          </a:prstGeom>
          <a:solidFill>
            <a:schemeClr val="accent6"/>
          </a:solidFill>
          <a:ln>
            <a:noFill/>
          </a:ln>
          <a:effectLst>
            <a:outerShdw blurRad="1219200" dist="406400" dir="2700000" algn="tl"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j-lt"/>
            </a:endParaRPr>
          </a:p>
        </p:txBody>
      </p:sp>
      <p:sp>
        <p:nvSpPr>
          <p:cNvPr id="25" name="TextBox 2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B4B9C215-28F8-4D0F-9017-678EF698F294}"/>
              </a:ext>
            </a:extLst>
          </p:cNvPr>
          <p:cNvSpPr txBox="1"/>
          <p:nvPr/>
        </p:nvSpPr>
        <p:spPr>
          <a:xfrm>
            <a:off x="8250444" y="4724234"/>
            <a:ext cx="4029890" cy="1477328"/>
          </a:xfrm>
          <a:prstGeom prst="rect">
            <a:avLst/>
          </a:prstGeom>
          <a:noFill/>
        </p:spPr>
        <p:txBody>
          <a:bodyPr wrap="square" rtlCol="0">
            <a:spAutoFit/>
          </a:bodyPr>
          <a:lstStyle/>
          <a:p>
            <a:pPr algn="ctr" defTabSz="228508"/>
            <a:r>
              <a:rPr lang="zh-CN" altLang="en-US" sz="2000" b="1" dirty="0">
                <a:solidFill>
                  <a:srgbClr val="FFFFFF"/>
                </a:solidFill>
                <a:latin typeface="+mj-lt"/>
              </a:rPr>
              <a:t>混合集成电路</a:t>
            </a:r>
            <a:endParaRPr lang="en-US" sz="2000" b="1" dirty="0">
              <a:solidFill>
                <a:srgbClr val="FFFFFF"/>
              </a:solidFill>
              <a:latin typeface="+mj-lt"/>
            </a:endParaRPr>
          </a:p>
          <a:p>
            <a:pPr algn="ctr" defTabSz="228508"/>
            <a:r>
              <a:rPr lang="zh-CN" altLang="en-US" sz="1400" dirty="0">
                <a:solidFill>
                  <a:srgbClr val="333333"/>
                </a:solidFill>
                <a:latin typeface="Helvetica Neue"/>
              </a:rPr>
              <a:t>混合集成电路是由半导体集成工艺与薄（厚）膜工艺结合而制成的集成电路。混合集成电路是在基片上用成膜方法制作厚膜或薄膜元件及其互连线，并在同一基片上将分立的半导体芯片、</a:t>
            </a:r>
            <a:r>
              <a:rPr lang="zh-CN" altLang="en-US" sz="1400" dirty="0">
                <a:solidFill>
                  <a:srgbClr val="136EC2"/>
                </a:solidFill>
                <a:latin typeface="Helvetica Neue"/>
                <a:hlinkClick r:id="rId4">
                  <a:extLst>
                    <a:ext uri="{A12FA001-AC4F-418D-AE19-62706E023703}">
                      <ahyp:hlinkClr xmlns:ahyp="http://schemas.microsoft.com/office/drawing/2018/hyperlinkcolor" val="tx"/>
                    </a:ext>
                  </a:extLst>
                </a:hlinkClick>
              </a:rPr>
              <a:t>单片集成电路</a:t>
            </a:r>
            <a:r>
              <a:rPr lang="zh-CN" altLang="en-US" sz="1400" dirty="0">
                <a:solidFill>
                  <a:srgbClr val="333333"/>
                </a:solidFill>
                <a:latin typeface="Helvetica Neue"/>
              </a:rPr>
              <a:t>或微型元件混合组装，再外加封装而成。</a:t>
            </a:r>
            <a:endParaRPr lang="en-US" sz="1400" dirty="0">
              <a:solidFill>
                <a:srgbClr val="FFFFFF"/>
              </a:solidFill>
              <a:latin typeface="+mj-lt"/>
            </a:endParaRPr>
          </a:p>
        </p:txBody>
      </p:sp>
      <p:sp>
        <p:nvSpPr>
          <p:cNvPr id="26" name="TextBox 2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E8015DF-3D7D-4341-9C56-97B232E1DED0}"/>
              </a:ext>
            </a:extLst>
          </p:cNvPr>
          <p:cNvSpPr txBox="1"/>
          <p:nvPr/>
        </p:nvSpPr>
        <p:spPr>
          <a:xfrm>
            <a:off x="8854110" y="3943572"/>
            <a:ext cx="960520" cy="830868"/>
          </a:xfrm>
          <a:prstGeom prst="rect">
            <a:avLst/>
          </a:prstGeom>
          <a:noFill/>
        </p:spPr>
        <p:txBody>
          <a:bodyPr wrap="none" rtlCol="0" anchor="ctr">
            <a:spAutoFit/>
          </a:bodyPr>
          <a:lstStyle/>
          <a:p>
            <a:pPr algn="ctr"/>
            <a:r>
              <a:rPr lang="en-US" sz="4799" b="1" dirty="0">
                <a:solidFill>
                  <a:schemeClr val="accent1">
                    <a:lumMod val="20000"/>
                    <a:lumOff val="80000"/>
                  </a:schemeClr>
                </a:solidFill>
                <a:latin typeface="+mj-lt"/>
                <a:ea typeface="Open Sans Extrabold" panose="020B0906030804020204" pitchFamily="34" charset="0"/>
                <a:cs typeface="Open Sans Extrabold" panose="020B0906030804020204" pitchFamily="34" charset="0"/>
              </a:rPr>
              <a:t>18</a:t>
            </a:r>
            <a:r>
              <a:rPr lang="en-US" sz="2200" b="1" dirty="0">
                <a:solidFill>
                  <a:schemeClr val="accent1">
                    <a:lumMod val="20000"/>
                    <a:lumOff val="80000"/>
                  </a:schemeClr>
                </a:solidFill>
                <a:latin typeface="+mj-lt"/>
                <a:ea typeface="Open Sans Extrabold" panose="020B0906030804020204" pitchFamily="34" charset="0"/>
                <a:cs typeface="Open Sans Extrabold" panose="020B0906030804020204" pitchFamily="34" charset="0"/>
              </a:rPr>
              <a:t>%</a:t>
            </a:r>
            <a:endParaRPr lang="en-US" sz="4799" b="1" dirty="0">
              <a:solidFill>
                <a:schemeClr val="accent1">
                  <a:lumMod val="20000"/>
                  <a:lumOff val="80000"/>
                </a:schemeClr>
              </a:solidFill>
              <a:latin typeface="+mj-lt"/>
              <a:ea typeface="Open Sans Extrabold" panose="020B0906030804020204" pitchFamily="34" charset="0"/>
              <a:cs typeface="Open Sans Extrabold" panose="020B0906030804020204" pitchFamily="34" charset="0"/>
            </a:endParaRPr>
          </a:p>
        </p:txBody>
      </p:sp>
      <p:sp>
        <p:nvSpPr>
          <p:cNvPr id="27" name="TextBox 26"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1B21090C-999E-4125-9F75-CE5E1DD6211A}"/>
              </a:ext>
            </a:extLst>
          </p:cNvPr>
          <p:cNvSpPr txBox="1"/>
          <p:nvPr/>
        </p:nvSpPr>
        <p:spPr>
          <a:xfrm>
            <a:off x="4708753" y="3026185"/>
            <a:ext cx="2693140" cy="830997"/>
          </a:xfrm>
          <a:prstGeom prst="rect">
            <a:avLst/>
          </a:prstGeom>
          <a:noFill/>
        </p:spPr>
        <p:txBody>
          <a:bodyPr wrap="square" rtlCol="0">
            <a:spAutoFit/>
          </a:bodyPr>
          <a:lstStyle/>
          <a:p>
            <a:pPr algn="ctr"/>
            <a:r>
              <a:rPr lang="zh-CN" altLang="en-US" sz="2400" b="1" dirty="0">
                <a:solidFill>
                  <a:schemeClr val="accent2"/>
                </a:solidFill>
                <a:latin typeface="+mj-lt"/>
                <a:ea typeface="Open Sans Extrabold" panose="020B0906030804020204" pitchFamily="34" charset="0"/>
                <a:cs typeface="Open Sans Extrabold" panose="020B0906030804020204" pitchFamily="34" charset="0"/>
              </a:rPr>
              <a:t>集成电路市场</a:t>
            </a:r>
            <a:endParaRPr lang="en-US" altLang="zh-CN" sz="2400" b="1" dirty="0">
              <a:solidFill>
                <a:schemeClr val="accent2"/>
              </a:solidFill>
              <a:latin typeface="+mj-lt"/>
              <a:ea typeface="Open Sans Extrabold" panose="020B0906030804020204" pitchFamily="34" charset="0"/>
              <a:cs typeface="Open Sans Extrabold" panose="020B0906030804020204" pitchFamily="34" charset="0"/>
            </a:endParaRPr>
          </a:p>
          <a:p>
            <a:pPr algn="ctr"/>
            <a:r>
              <a:rPr lang="zh-CN" altLang="en-US" sz="2400" b="1" dirty="0">
                <a:solidFill>
                  <a:schemeClr val="accent2"/>
                </a:solidFill>
                <a:latin typeface="+mj-lt"/>
                <a:ea typeface="Open Sans Extrabold" panose="020B0906030804020204" pitchFamily="34" charset="0"/>
                <a:cs typeface="Open Sans Extrabold" panose="020B0906030804020204" pitchFamily="34" charset="0"/>
              </a:rPr>
              <a:t>各类型产品占比</a:t>
            </a:r>
            <a:endParaRPr lang="en-US" sz="2400" b="1" dirty="0">
              <a:solidFill>
                <a:schemeClr val="accent2"/>
              </a:solidFill>
              <a:latin typeface="+mj-lt"/>
              <a:ea typeface="Open Sans Extrabold" panose="020B0906030804020204" pitchFamily="34" charset="0"/>
              <a:cs typeface="Open Sans Extrabold" panose="020B0906030804020204" pitchFamily="34" charset="0"/>
            </a:endParaRPr>
          </a:p>
        </p:txBody>
      </p:sp>
      <p:sp>
        <p:nvSpPr>
          <p:cNvPr id="29" name="TextBox 28"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469AA2EC-33CE-4A22-8D10-CA8794DBD457}"/>
              </a:ext>
            </a:extLst>
          </p:cNvPr>
          <p:cNvSpPr txBox="1"/>
          <p:nvPr/>
        </p:nvSpPr>
        <p:spPr>
          <a:xfrm>
            <a:off x="2269999" y="1668126"/>
            <a:ext cx="960520" cy="830868"/>
          </a:xfrm>
          <a:prstGeom prst="rect">
            <a:avLst/>
          </a:prstGeom>
          <a:noFill/>
        </p:spPr>
        <p:txBody>
          <a:bodyPr wrap="none" rtlCol="0" anchor="ctr">
            <a:spAutoFit/>
          </a:bodyPr>
          <a:lstStyle/>
          <a:p>
            <a:pPr algn="ctr"/>
            <a:r>
              <a:rPr lang="en-US" sz="4799" b="1" dirty="0">
                <a:solidFill>
                  <a:schemeClr val="accent2">
                    <a:lumMod val="75000"/>
                  </a:schemeClr>
                </a:solidFill>
                <a:latin typeface="+mj-lt"/>
                <a:ea typeface="Open Sans Extrabold" panose="020B0906030804020204" pitchFamily="34" charset="0"/>
                <a:cs typeface="Open Sans Extrabold" panose="020B0906030804020204" pitchFamily="34" charset="0"/>
              </a:rPr>
              <a:t>70</a:t>
            </a:r>
            <a:r>
              <a:rPr lang="en-US" sz="2200" b="1" dirty="0">
                <a:solidFill>
                  <a:schemeClr val="accent2">
                    <a:lumMod val="75000"/>
                  </a:schemeClr>
                </a:solidFill>
                <a:latin typeface="+mj-lt"/>
                <a:ea typeface="Open Sans Extrabold" panose="020B0906030804020204" pitchFamily="34" charset="0"/>
                <a:cs typeface="Open Sans Extrabold" panose="020B0906030804020204" pitchFamily="34" charset="0"/>
              </a:rPr>
              <a:t>%</a:t>
            </a:r>
            <a:endParaRPr lang="en-US" sz="4799" b="1" dirty="0">
              <a:solidFill>
                <a:schemeClr val="accent2">
                  <a:lumMod val="75000"/>
                </a:schemeClr>
              </a:solidFill>
              <a:latin typeface="+mj-lt"/>
              <a:ea typeface="Open Sans Extrabold" panose="020B0906030804020204" pitchFamily="34" charset="0"/>
              <a:cs typeface="Open Sans Extrabold" panose="020B0906030804020204" pitchFamily="34" charset="0"/>
            </a:endParaRPr>
          </a:p>
        </p:txBody>
      </p:sp>
      <p:cxnSp>
        <p:nvCxnSpPr>
          <p:cNvPr id="40" name="Straight Connector 39"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7C3DE8F6-1002-4553-BA9D-43FD83AD1692}"/>
              </a:ext>
            </a:extLst>
          </p:cNvPr>
          <p:cNvCxnSpPr/>
          <p:nvPr/>
        </p:nvCxnSpPr>
        <p:spPr>
          <a:xfrm>
            <a:off x="5621914" y="4632426"/>
            <a:ext cx="6869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 name="Freeform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9A2CFF72-4DC8-47E9-A400-052CE986F1C4}"/>
              </a:ext>
            </a:extLst>
          </p:cNvPr>
          <p:cNvSpPr>
            <a:spLocks/>
          </p:cNvSpPr>
          <p:nvPr/>
        </p:nvSpPr>
        <p:spPr bwMode="auto">
          <a:xfrm rot="11559222">
            <a:off x="7130092" y="1502621"/>
            <a:ext cx="1101582" cy="53774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FFFFFF"/>
              </a:solidFill>
              <a:latin typeface="+mj-lt"/>
            </a:endParaRPr>
          </a:p>
        </p:txBody>
      </p:sp>
      <p:grpSp>
        <p:nvGrpSpPr>
          <p:cNvPr id="31" name="Group 30"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D9CBA22E-AF6C-4D23-8879-E5921352E2D2}"/>
              </a:ext>
            </a:extLst>
          </p:cNvPr>
          <p:cNvGrpSpPr/>
          <p:nvPr/>
        </p:nvGrpSpPr>
        <p:grpSpPr>
          <a:xfrm flipV="1">
            <a:off x="6807366" y="1758179"/>
            <a:ext cx="357354" cy="357354"/>
            <a:chOff x="9775767" y="3408218"/>
            <a:chExt cx="714895" cy="714895"/>
          </a:xfrm>
        </p:grpSpPr>
        <p:sp>
          <p:nvSpPr>
            <p:cNvPr id="32" name="Oval 31">
              <a:extLst>
                <a:ext uri="{FF2B5EF4-FFF2-40B4-BE49-F238E27FC236}">
                  <a16:creationId xmlns:a16="http://schemas.microsoft.com/office/drawing/2014/main" id="{B21016F0-1EFB-445E-9A37-8604F22254E1}"/>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sp>
          <p:nvSpPr>
            <p:cNvPr id="33" name="Oval 32">
              <a:extLst>
                <a:ext uri="{FF2B5EF4-FFF2-40B4-BE49-F238E27FC236}">
                  <a16:creationId xmlns:a16="http://schemas.microsoft.com/office/drawing/2014/main" id="{1B4D1A69-89AE-459A-9771-77CA73C59EBF}"/>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grpSp>
      <p:sp>
        <p:nvSpPr>
          <p:cNvPr id="35" name="Rectangle: Rounded Corners 3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42AE661E-4853-4851-A7C4-D251DC63A820}"/>
              </a:ext>
            </a:extLst>
          </p:cNvPr>
          <p:cNvSpPr/>
          <p:nvPr/>
        </p:nvSpPr>
        <p:spPr>
          <a:xfrm>
            <a:off x="7600611" y="407356"/>
            <a:ext cx="2879057" cy="1363060"/>
          </a:xfrm>
          <a:prstGeom prst="roundRect">
            <a:avLst>
              <a:gd name="adj" fmla="val 31476"/>
            </a:avLst>
          </a:prstGeom>
          <a:solidFill>
            <a:schemeClr val="accent1"/>
          </a:solidFill>
          <a:ln>
            <a:noFill/>
          </a:ln>
          <a:effectLst>
            <a:outerShdw blurRad="1219200" dist="406400" dir="2700000" algn="tl"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j-lt"/>
            </a:endParaRPr>
          </a:p>
        </p:txBody>
      </p:sp>
      <p:sp>
        <p:nvSpPr>
          <p:cNvPr id="36" name="TextBox 3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8491CA2A-85B4-4AC5-A68A-DE7FDEE921F4}"/>
              </a:ext>
            </a:extLst>
          </p:cNvPr>
          <p:cNvSpPr txBox="1"/>
          <p:nvPr/>
        </p:nvSpPr>
        <p:spPr>
          <a:xfrm>
            <a:off x="7979624" y="1223007"/>
            <a:ext cx="1805359" cy="400110"/>
          </a:xfrm>
          <a:prstGeom prst="rect">
            <a:avLst/>
          </a:prstGeom>
          <a:noFill/>
        </p:spPr>
        <p:txBody>
          <a:bodyPr wrap="square" rtlCol="0">
            <a:spAutoFit/>
          </a:bodyPr>
          <a:lstStyle/>
          <a:p>
            <a:pPr defTabSz="228508"/>
            <a:r>
              <a:rPr lang="zh-CN" altLang="en-US" sz="2000" b="1" dirty="0">
                <a:solidFill>
                  <a:srgbClr val="FFFFFF"/>
                </a:solidFill>
                <a:latin typeface="+mj-lt"/>
              </a:rPr>
              <a:t>模拟集成电路</a:t>
            </a:r>
            <a:endParaRPr lang="en-US" sz="900" dirty="0">
              <a:solidFill>
                <a:srgbClr val="FFFFFF"/>
              </a:solidFill>
              <a:latin typeface="+mj-lt"/>
            </a:endParaRPr>
          </a:p>
        </p:txBody>
      </p:sp>
      <p:sp>
        <p:nvSpPr>
          <p:cNvPr id="37" name="TextBox 36"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9CFC02A6-83B7-4DEF-A16F-06CE6ADF831D}"/>
              </a:ext>
            </a:extLst>
          </p:cNvPr>
          <p:cNvSpPr txBox="1"/>
          <p:nvPr/>
        </p:nvSpPr>
        <p:spPr>
          <a:xfrm>
            <a:off x="7933728" y="488037"/>
            <a:ext cx="960520" cy="830868"/>
          </a:xfrm>
          <a:prstGeom prst="rect">
            <a:avLst/>
          </a:prstGeom>
          <a:noFill/>
        </p:spPr>
        <p:txBody>
          <a:bodyPr wrap="none" rtlCol="0" anchor="ctr">
            <a:spAutoFit/>
          </a:bodyPr>
          <a:lstStyle/>
          <a:p>
            <a:pPr algn="ctr"/>
            <a:r>
              <a:rPr lang="en-US" sz="4799" b="1" dirty="0">
                <a:solidFill>
                  <a:schemeClr val="tx2"/>
                </a:solidFill>
                <a:latin typeface="+mj-lt"/>
                <a:ea typeface="Open Sans Extrabold" panose="020B0906030804020204" pitchFamily="34" charset="0"/>
                <a:cs typeface="Open Sans Extrabold" panose="020B0906030804020204" pitchFamily="34" charset="0"/>
              </a:rPr>
              <a:t>12</a:t>
            </a:r>
            <a:r>
              <a:rPr lang="en-US" sz="2200" b="1" dirty="0">
                <a:solidFill>
                  <a:schemeClr val="tx2"/>
                </a:solidFill>
                <a:latin typeface="+mj-lt"/>
                <a:ea typeface="Open Sans Extrabold" panose="020B0906030804020204" pitchFamily="34" charset="0"/>
                <a:cs typeface="Open Sans Extrabold" panose="020B0906030804020204" pitchFamily="34" charset="0"/>
              </a:rPr>
              <a:t>%</a:t>
            </a:r>
            <a:endParaRPr lang="en-US" sz="4799" b="1" dirty="0">
              <a:solidFill>
                <a:schemeClr val="tx2"/>
              </a:solidFill>
              <a:latin typeface="+mj-lt"/>
              <a:ea typeface="Open Sans Extrabold" panose="020B0906030804020204" pitchFamily="34" charset="0"/>
              <a:cs typeface="Open Sans Extrabold" panose="020B0906030804020204" pitchFamily="34" charset="0"/>
            </a:endParaRPr>
          </a:p>
        </p:txBody>
      </p:sp>
      <p:pic>
        <p:nvPicPr>
          <p:cNvPr id="41" name="图片 40" descr="e7d195523061f1c03a90ee8e42cb24248e56383cd534985688F9F494128731F165EE95AB4B0C0A38076AAEA07667B1565C446FC45FF01DFB0E885BCDBDF3A284F3DB14DA61DD97F0BAB2E6C668FB4931B2B6038876AD4779070DB0A09F47A159150B91DFCE889BF896E0B9BE7A3D7EB90179376FD49834AD477A867EC57DF517A69EB4C26E5D49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3508" y="3291281"/>
            <a:ext cx="1545275" cy="1545275"/>
          </a:xfrm>
          <a:prstGeom prst="rect">
            <a:avLst/>
          </a:prstGeom>
        </p:spPr>
      </p:pic>
      <p:pic>
        <p:nvPicPr>
          <p:cNvPr id="42" name="图片 41" descr="e7d195523061f1c03a90ee8e42cb24248e56383cd534985688F9F494128731F165EE95AB4B0C0A38076AAEA07667B1565C446FC45FF01DFB0E885BCDBDF3A284F3DB14DA61DD97F0BAB2E6C668FB4931B2B6038876AD4779070DB0A09F47A159150B91DFCE889BF896E0B9BE7A3D7EB90179376FD49834AD477A867EC57DF517A69EB4C26E5D49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99904" y="-660308"/>
            <a:ext cx="2139628" cy="2139628"/>
          </a:xfrm>
          <a:prstGeom prst="rect">
            <a:avLst/>
          </a:prstGeom>
        </p:spPr>
      </p:pic>
      <p:pic>
        <p:nvPicPr>
          <p:cNvPr id="9" name="图片 8" descr="e7d195523061f1c03a90ee8e42cb24248e56383cd534985688F9F494128731F165EE95AB4B0C0A38076AAEA07667B1565C446FC45FF01DFB0E885BCDBDF3A284F3DB14DA61DD97F0BAB2E6C668FB4931B2B6038876AD4779070DB0A09F47A159150B91DFCE889BF896E0B9BE7A3D7EB90179376FD49834AD477A867EC57DF517A69EB4C26E5D49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4801" y="4359006"/>
            <a:ext cx="2002536" cy="2313225"/>
          </a:xfrm>
          <a:prstGeom prst="rect">
            <a:avLst/>
          </a:prstGeom>
        </p:spPr>
      </p:pic>
      <p:sp>
        <p:nvSpPr>
          <p:cNvPr id="16" name="e7d195523061f1c0" descr="e7d195523061f1c03a90ee8e42cb24248e56383cd534985688F9F494128731F165EE95AB4B0C0A38076AAEA07667B1565C446FC45FF01DFB0E885BCDBDF3A284F3DB14DA61DD97F0BAB2E6C668FB4931B2B6038876AD4779070DB0A09F47A159150B91DFCE889BF896E0B9BE7A3D7EB90179376FD49834AD477A867EC57DF517A69EB4C26E5D4955"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e7d195523061f1c03a90ee8e42cb24248e56383cd534985688F9F494128731F165EE95AB4B0C0A38076AAEA07667B1565C446FC45FF01DFB0E885BCDBDF3A284F3DB14DA61DD97F0BAB2E6C668FB4931B2B6038876AD4779070DB0A09F47A159150B91DFCE889BF896E0B9BE7A3D7EB90179376FD49834AD477A867EC57DF517A69EB4C26E5D4955</a:t>
            </a:r>
            <a:endParaRPr lang="zh-CN" altLang="en-US" sz="100"/>
          </a:p>
        </p:txBody>
      </p:sp>
      <p:sp>
        <p:nvSpPr>
          <p:cNvPr id="17" name="Rectangle: Rounded Corners 71">
            <a:extLst>
              <a:ext uri="{FF2B5EF4-FFF2-40B4-BE49-F238E27FC236}">
                <a16:creationId xmlns:a16="http://schemas.microsoft.com/office/drawing/2014/main" id="{632A60FD-8B7F-5BBC-C20B-640E2E60B793}"/>
              </a:ext>
            </a:extLst>
          </p:cNvPr>
          <p:cNvSpPr/>
          <p:nvPr/>
        </p:nvSpPr>
        <p:spPr>
          <a:xfrm>
            <a:off x="1103430" y="534688"/>
            <a:ext cx="2703110" cy="547070"/>
          </a:xfrm>
          <a:prstGeom prst="roundRect">
            <a:avLst>
              <a:gd name="adj" fmla="val 50000"/>
            </a:avLst>
          </a:prstGeom>
          <a:gradFill>
            <a:gsLst>
              <a:gs pos="0">
                <a:schemeClr val="accent1"/>
              </a:gs>
              <a:gs pos="100000">
                <a:schemeClr val="accent2"/>
              </a:gs>
            </a:gsLst>
            <a:lin ang="0" scaled="1"/>
          </a:grad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3" name="Oval 72">
            <a:extLst>
              <a:ext uri="{FF2B5EF4-FFF2-40B4-BE49-F238E27FC236}">
                <a16:creationId xmlns:a16="http://schemas.microsoft.com/office/drawing/2014/main" id="{87660624-3840-A81D-D3D3-7ED485CCFFF4}"/>
              </a:ext>
            </a:extLst>
          </p:cNvPr>
          <p:cNvSpPr/>
          <p:nvPr/>
        </p:nvSpPr>
        <p:spPr>
          <a:xfrm>
            <a:off x="553148" y="679688"/>
            <a:ext cx="260998" cy="260996"/>
          </a:xfrm>
          <a:prstGeom prst="ellipse">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4" name="文本框 49">
            <a:extLst>
              <a:ext uri="{FF2B5EF4-FFF2-40B4-BE49-F238E27FC236}">
                <a16:creationId xmlns:a16="http://schemas.microsoft.com/office/drawing/2014/main" id="{9E2B431A-529F-A4BD-6491-8BB72242F815}"/>
              </a:ext>
            </a:extLst>
          </p:cNvPr>
          <p:cNvSpPr txBox="1"/>
          <p:nvPr/>
        </p:nvSpPr>
        <p:spPr>
          <a:xfrm>
            <a:off x="1243267" y="621035"/>
            <a:ext cx="1887523"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思源黑体" panose="020B0500000000000000" pitchFamily="34" charset="-122"/>
                <a:ea typeface="思源黑体" panose="020B0500000000000000" pitchFamily="34" charset="-122"/>
                <a:cs typeface="+mn-ea"/>
                <a:sym typeface="+mn-lt"/>
              </a:rPr>
              <a:t>主要产品类型</a:t>
            </a:r>
          </a:p>
        </p:txBody>
      </p:sp>
      <p:sp>
        <p:nvSpPr>
          <p:cNvPr id="43" name="Freeform: Shape 3">
            <a:extLst>
              <a:ext uri="{FF2B5EF4-FFF2-40B4-BE49-F238E27FC236}">
                <a16:creationId xmlns:a16="http://schemas.microsoft.com/office/drawing/2014/main" id="{23225BAB-1CDC-6F6A-4D66-E236DC25E4E6}"/>
              </a:ext>
            </a:extLst>
          </p:cNvPr>
          <p:cNvSpPr/>
          <p:nvPr/>
        </p:nvSpPr>
        <p:spPr>
          <a:xfrm rot="16200000" flipH="1">
            <a:off x="10529390" y="5160124"/>
            <a:ext cx="1420285" cy="1975467"/>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rgbClr val="CC493A">
                  <a:alpha val="9000"/>
                </a:srgbClr>
              </a:gs>
              <a:gs pos="100000">
                <a:srgbClr val="EA614C">
                  <a:alpha val="47000"/>
                </a:srgbClr>
              </a:gs>
            </a:gsLst>
            <a:lin ang="2700000" scaled="1"/>
            <a:tileRect/>
          </a:gradFill>
          <a:ln w="12700" cap="flat" cmpd="sng" algn="ctr">
            <a:noFill/>
            <a:prstDash val="solid"/>
            <a:miter lim="800000"/>
          </a:ln>
          <a:effectLst/>
        </p:spPr>
        <p:txBody>
          <a:bodyPr rtlCol="0" anchor="ctr"/>
          <a:lstStyle/>
          <a:p>
            <a:pPr algn="ctr"/>
            <a:endParaRPr lang="en-US" kern="0" dirty="0">
              <a:solidFill>
                <a:srgbClr val="FFFFFF"/>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44" name="图片 43">
            <a:extLst>
              <a:ext uri="{FF2B5EF4-FFF2-40B4-BE49-F238E27FC236}">
                <a16:creationId xmlns:a16="http://schemas.microsoft.com/office/drawing/2014/main" id="{BDDA4150-71B7-E1A6-FE85-6033D188D2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5577" y="6256647"/>
            <a:ext cx="1328122" cy="414091"/>
          </a:xfrm>
          <a:prstGeom prst="rect">
            <a:avLst/>
          </a:prstGeom>
        </p:spPr>
      </p:pic>
      <p:sp>
        <p:nvSpPr>
          <p:cNvPr id="38" name="TextBox 37"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F617CA63-DF25-4BCD-B952-E981545717A7}"/>
              </a:ext>
            </a:extLst>
          </p:cNvPr>
          <p:cNvSpPr txBox="1"/>
          <p:nvPr/>
        </p:nvSpPr>
        <p:spPr>
          <a:xfrm>
            <a:off x="7979624" y="1709654"/>
            <a:ext cx="4261526" cy="1998496"/>
          </a:xfrm>
          <a:prstGeom prst="rect">
            <a:avLst/>
          </a:prstGeom>
          <a:noFill/>
        </p:spPr>
        <p:txBody>
          <a:bodyPr wrap="square" rtlCol="0">
            <a:spAutoFit/>
          </a:bodyPr>
          <a:lstStyle/>
          <a:p>
            <a:pPr>
              <a:lnSpc>
                <a:spcPct val="150000"/>
              </a:lnSpc>
            </a:pPr>
            <a:r>
              <a:rPr lang="zh-CN" altLang="en-US" sz="1400" dirty="0">
                <a:solidFill>
                  <a:srgbClr val="333333"/>
                </a:solidFill>
                <a:latin typeface="Helvetica Neue"/>
              </a:rPr>
              <a:t>模拟集成电路主要是指由电容、电阻、晶体管等组成的模拟电路集成在一起用来处理模拟信号的集成电路。有许多的模拟集成电路，如运算放大器、</a:t>
            </a:r>
            <a:r>
              <a:rPr lang="zh-CN" altLang="en-US" sz="1400" dirty="0">
                <a:solidFill>
                  <a:srgbClr val="136EC2"/>
                </a:solidFill>
                <a:latin typeface="Helvetica Neue"/>
                <a:hlinkClick r:id="rId9">
                  <a:extLst>
                    <a:ext uri="{A12FA001-AC4F-418D-AE19-62706E023703}">
                      <ahyp:hlinkClr xmlns:ahyp="http://schemas.microsoft.com/office/drawing/2018/hyperlinkcolor" val="tx"/>
                    </a:ext>
                  </a:extLst>
                </a:hlinkClick>
              </a:rPr>
              <a:t>模拟乘法器</a:t>
            </a:r>
            <a:r>
              <a:rPr lang="zh-CN" altLang="en-US" sz="1400" dirty="0">
                <a:solidFill>
                  <a:srgbClr val="333333"/>
                </a:solidFill>
                <a:latin typeface="Helvetica Neue"/>
              </a:rPr>
              <a:t>、</a:t>
            </a:r>
            <a:r>
              <a:rPr lang="zh-CN" altLang="en-US" sz="1400" dirty="0">
                <a:solidFill>
                  <a:srgbClr val="136EC2"/>
                </a:solidFill>
                <a:latin typeface="Helvetica Neue"/>
                <a:hlinkClick r:id="rId10">
                  <a:extLst>
                    <a:ext uri="{A12FA001-AC4F-418D-AE19-62706E023703}">
                      <ahyp:hlinkClr xmlns:ahyp="http://schemas.microsoft.com/office/drawing/2018/hyperlinkcolor" val="tx"/>
                    </a:ext>
                  </a:extLst>
                </a:hlinkClick>
              </a:rPr>
              <a:t>锁相环</a:t>
            </a:r>
            <a:r>
              <a:rPr lang="zh-CN" altLang="en-US" sz="1400" dirty="0">
                <a:solidFill>
                  <a:srgbClr val="333333"/>
                </a:solidFill>
                <a:latin typeface="Helvetica Neue"/>
              </a:rPr>
              <a:t>、</a:t>
            </a:r>
            <a:r>
              <a:rPr lang="zh-CN" altLang="en-US" sz="1400" dirty="0">
                <a:solidFill>
                  <a:srgbClr val="136EC2"/>
                </a:solidFill>
                <a:latin typeface="Helvetica Neue"/>
                <a:hlinkClick r:id="rId11">
                  <a:extLst>
                    <a:ext uri="{A12FA001-AC4F-418D-AE19-62706E023703}">
                      <ahyp:hlinkClr xmlns:ahyp="http://schemas.microsoft.com/office/drawing/2018/hyperlinkcolor" val="tx"/>
                    </a:ext>
                  </a:extLst>
                </a:hlinkClick>
              </a:rPr>
              <a:t>电源管理芯片</a:t>
            </a:r>
            <a:r>
              <a:rPr lang="zh-CN" altLang="en-US" sz="1400" dirty="0">
                <a:solidFill>
                  <a:srgbClr val="333333"/>
                </a:solidFill>
                <a:latin typeface="Helvetica Neue"/>
              </a:rPr>
              <a:t>等。模拟集成电路的主要构成电路有：放大器、滤波器、反馈电路、基准源电路、开关电容电路等。</a:t>
            </a:r>
            <a:endParaRPr lang="en-US" altLang="zh-CN" sz="1400" dirty="0">
              <a:solidFill>
                <a:srgbClr val="000000"/>
              </a:solidFill>
              <a:ea typeface="思源黑体 CN Normal" panose="020B0400000000000000" pitchFamily="34" charset="-122"/>
              <a:cs typeface="+mn-ea"/>
              <a:sym typeface="+mn-lt"/>
            </a:endParaRPr>
          </a:p>
        </p:txBody>
      </p:sp>
    </p:spTree>
    <p:extLst>
      <p:ext uri="{BB962C8B-B14F-4D97-AF65-F5344CB8AC3E}">
        <p14:creationId xmlns:p14="http://schemas.microsoft.com/office/powerpoint/2010/main" val="195281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arn(inVertical)">
                                      <p:cBhvr>
                                        <p:cTn id="28" dur="500"/>
                                        <p:tgtEl>
                                          <p:spTgt spid="1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500"/>
                                        <p:tgtEl>
                                          <p:spTgt spid="19"/>
                                        </p:tgtEl>
                                      </p:cBhvr>
                                    </p:animEffect>
                                  </p:childTnLst>
                                </p:cTn>
                              </p:par>
                              <p:par>
                                <p:cTn id="32" presetID="16" presetClass="entr" presetSubtype="2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arn(inVertical)">
                                      <p:cBhvr>
                                        <p:cTn id="34" dur="500"/>
                                        <p:tgtEl>
                                          <p:spTgt spid="2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arn(inVertical)">
                                      <p:cBhvr>
                                        <p:cTn id="40" dur="500"/>
                                        <p:tgtEl>
                                          <p:spTgt spid="2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arn(inVertical)">
                                      <p:cBhvr>
                                        <p:cTn id="43" dur="500"/>
                                        <p:tgtEl>
                                          <p:spTgt spid="2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barn(inVertical)">
                                      <p:cBhvr>
                                        <p:cTn id="46" dur="500"/>
                                        <p:tgtEl>
                                          <p:spTgt spid="2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arn(inVertical)">
                                      <p:cBhvr>
                                        <p:cTn id="49" dur="500"/>
                                        <p:tgtEl>
                                          <p:spTgt spid="29"/>
                                        </p:tgtEl>
                                      </p:cBhvr>
                                    </p:animEffect>
                                  </p:childTnLst>
                                </p:cTn>
                              </p:par>
                              <p:par>
                                <p:cTn id="50" presetID="16" presetClass="entr" presetSubtype="21"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barn(inVertical)">
                                      <p:cBhvr>
                                        <p:cTn id="52" dur="500"/>
                                        <p:tgtEl>
                                          <p:spTgt spid="4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barn(inVertical)">
                                      <p:cBhvr>
                                        <p:cTn id="55" dur="500"/>
                                        <p:tgtEl>
                                          <p:spTgt spid="30"/>
                                        </p:tgtEl>
                                      </p:cBhvr>
                                    </p:animEffect>
                                  </p:childTnLst>
                                </p:cTn>
                              </p:par>
                              <p:par>
                                <p:cTn id="56" presetID="16" presetClass="entr" presetSubtype="21"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barn(inVertical)">
                                      <p:cBhvr>
                                        <p:cTn id="58" dur="500"/>
                                        <p:tgtEl>
                                          <p:spTgt spid="31"/>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barn(inVertical)">
                                      <p:cBhvr>
                                        <p:cTn id="61" dur="500"/>
                                        <p:tgtEl>
                                          <p:spTgt spid="35"/>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barn(inVertical)">
                                      <p:cBhvr>
                                        <p:cTn id="64" dur="500"/>
                                        <p:tgtEl>
                                          <p:spTgt spid="36"/>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barn(inVertical)">
                                      <p:cBhvr>
                                        <p:cTn id="67" dur="500"/>
                                        <p:tgtEl>
                                          <p:spTgt spid="37"/>
                                        </p:tgtEl>
                                      </p:cBhvr>
                                    </p:animEffect>
                                  </p:childTnLst>
                                </p:cTn>
                              </p:par>
                              <p:par>
                                <p:cTn id="68" presetID="16" presetClass="entr" presetSubtype="21"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barn(inVertical)">
                                      <p:cBhvr>
                                        <p:cTn id="70" dur="500"/>
                                        <p:tgtEl>
                                          <p:spTgt spid="41"/>
                                        </p:tgtEl>
                                      </p:cBhvr>
                                    </p:animEffect>
                                  </p:childTnLst>
                                </p:cTn>
                              </p:par>
                              <p:par>
                                <p:cTn id="71" presetID="16" presetClass="entr" presetSubtype="21"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barn(inVertical)">
                                      <p:cBhvr>
                                        <p:cTn id="73" dur="500"/>
                                        <p:tgtEl>
                                          <p:spTgt spid="42"/>
                                        </p:tgtEl>
                                      </p:cBhvr>
                                    </p:animEffect>
                                  </p:childTnLst>
                                </p:cTn>
                              </p:par>
                              <p:par>
                                <p:cTn id="74" presetID="16" presetClass="entr" presetSubtype="2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barn(inVertical)">
                                      <p:cBhvr>
                                        <p:cTn id="76" dur="500"/>
                                        <p:tgtEl>
                                          <p:spTgt spid="9"/>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barn(inVertical)">
                                      <p:cBhvr>
                                        <p:cTn id="7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Graphic spid="4" grpId="0">
        <p:bldAsOne/>
      </p:bldGraphic>
      <p:bldP spid="2" grpId="0" animBg="1"/>
      <p:bldP spid="3" grpId="0" animBg="1"/>
      <p:bldP spid="11" grpId="0"/>
      <p:bldP spid="12" grpId="0" animBg="1"/>
      <p:bldP spid="18" grpId="0"/>
      <p:bldP spid="19" grpId="0" animBg="1"/>
      <p:bldP spid="24" grpId="0" animBg="1"/>
      <p:bldP spid="25" grpId="0"/>
      <p:bldP spid="26" grpId="0"/>
      <p:bldP spid="27" grpId="0"/>
      <p:bldP spid="29" grpId="0"/>
      <p:bldP spid="30" grpId="0" animBg="1"/>
      <p:bldP spid="35" grpId="0" animBg="1"/>
      <p:bldP spid="36" grpId="0"/>
      <p:bldP spid="37" grpId="0"/>
      <p:bldP spid="3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PASSING_SCORE" val="0.000000"/>
  <p:tag name="ISPRING_ULTRA_SCORM_COURSE_ID" val="FADF280C-6211-42B5-883F-0B0B451750B0"/>
  <p:tag name="ISPRINGONLINEFOLDERID" val="0"/>
  <p:tag name="ISPRINGONLINEFOLDERPATH" val="内容列表"/>
  <p:tag name="ISPRINGCLOUDFOLDERID" val="0"/>
  <p:tag name="ISPRINGCLOUDFOLDERPATH" val="资源库"/>
  <p:tag name="ISPRING_OUTPUT_FOLDER" val="C:\Users\codi\Desktop"/>
  <p:tag name="ISPRING_PRESENTATION_TITLE" val="红色欧美风论文开题报告PPT模板"/>
  <p:tag name="ISPRING_FIRST_PUBLISH" val="1"/>
  <p:tag name="ISPRING_SCORM_RATE_QUIZZES" val="0"/>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Custom 23">
      <a:dk1>
        <a:srgbClr val="000000"/>
      </a:dk1>
      <a:lt1>
        <a:srgbClr val="FFFFFF"/>
      </a:lt1>
      <a:dk2>
        <a:srgbClr val="44546A"/>
      </a:dk2>
      <a:lt2>
        <a:srgbClr val="E7E6E6"/>
      </a:lt2>
      <a:accent1>
        <a:srgbClr val="CC493A"/>
      </a:accent1>
      <a:accent2>
        <a:srgbClr val="EA614C"/>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768394"/>
      </a:dk2>
      <a:lt2>
        <a:srgbClr val="F0F0F0"/>
      </a:lt2>
      <a:accent1>
        <a:srgbClr val="65BADA"/>
      </a:accent1>
      <a:accent2>
        <a:srgbClr val="343399"/>
      </a:accent2>
      <a:accent3>
        <a:srgbClr val="BB7FB5"/>
      </a:accent3>
      <a:accent4>
        <a:srgbClr val="6353A0"/>
      </a:accent4>
      <a:accent5>
        <a:srgbClr val="16D7F7"/>
      </a:accent5>
      <a:accent6>
        <a:srgbClr val="A960FB"/>
      </a:accent6>
      <a:hlink>
        <a:srgbClr val="4472C4"/>
      </a:hlink>
      <a:folHlink>
        <a:srgbClr val="BFBFBF"/>
      </a:folHlink>
    </a:clrScheme>
    <a:fontScheme name="自定义 6">
      <a:majorFont>
        <a:latin typeface="Miriam"/>
        <a:ea typeface="思源黑体 CN Regular"/>
        <a:cs typeface=""/>
      </a:majorFont>
      <a:minorFont>
        <a:latin typeface="思源黑体 CN Regular"/>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4"/>
    </a:dk2>
    <a:lt2>
      <a:srgbClr val="F0F0F0"/>
    </a:lt2>
    <a:accent1>
      <a:srgbClr val="65BADA"/>
    </a:accent1>
    <a:accent2>
      <a:srgbClr val="343399"/>
    </a:accent2>
    <a:accent3>
      <a:srgbClr val="BB7FB5"/>
    </a:accent3>
    <a:accent4>
      <a:srgbClr val="6353A0"/>
    </a:accent4>
    <a:accent5>
      <a:srgbClr val="16D7F7"/>
    </a:accent5>
    <a:accent6>
      <a:srgbClr val="A960FB"/>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796</TotalTime>
  <Words>2450</Words>
  <Application>Microsoft Office PowerPoint</Application>
  <PresentationFormat>宽屏</PresentationFormat>
  <Paragraphs>263</Paragraphs>
  <Slides>17</Slides>
  <Notes>13</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17</vt:i4>
      </vt:variant>
    </vt:vector>
  </HeadingPairs>
  <TitlesOfParts>
    <vt:vector size="40" baseType="lpstr">
      <vt:lpstr>arial</vt:lpstr>
      <vt:lpstr>-apple-system</vt:lpstr>
      <vt:lpstr>思源黑体</vt:lpstr>
      <vt:lpstr>微软雅黑</vt:lpstr>
      <vt:lpstr>system-ui</vt:lpstr>
      <vt:lpstr>arial</vt:lpstr>
      <vt:lpstr>等线</vt:lpstr>
      <vt:lpstr>Helvetica Neue</vt:lpstr>
      <vt:lpstr>Miriam</vt:lpstr>
      <vt:lpstr>Source Han Sans CN</vt:lpstr>
      <vt:lpstr>Open Sans</vt:lpstr>
      <vt:lpstr>等线 Light</vt:lpstr>
      <vt:lpstr>Open Sans Light</vt:lpstr>
      <vt:lpstr>思源黑体 CN Regular</vt:lpstr>
      <vt:lpstr>思源黑体 CN Normal</vt:lpstr>
      <vt:lpstr>Source Han Sans SC</vt:lpstr>
      <vt:lpstr>微软雅黑 Light</vt:lpstr>
      <vt:lpstr>微软雅黑</vt:lpstr>
      <vt:lpstr>Helvetica</vt:lpstr>
      <vt:lpstr>华文细黑</vt:lpstr>
      <vt:lpstr>Calibri</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红色欧美风论文开题报告PPT模板</dc:title>
  <dc:creator>Wavoy</dc:creator>
  <cp:lastModifiedBy>刘 德昊</cp:lastModifiedBy>
  <cp:revision>60</cp:revision>
  <dcterms:created xsi:type="dcterms:W3CDTF">2022-05-05T01:54:33Z</dcterms:created>
  <dcterms:modified xsi:type="dcterms:W3CDTF">2023-05-21T10:29:13Z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mondata">
    <vt:lpwstr>eyJoZGlkIjoiNDQ2NmRlZDFkYTUwNGE4MWU1NGM4NzFhNGIwOTNjMDgifQ==</vt:lpwstr>
  </property>
  <property fmtid="{D5CDD505-2E9C-101B-9397-08002B2CF9AE}" pid="3" name="ICV">
    <vt:lpwstr>9DA8CD8B70DA4CC79FD8DEC754592BAE</vt:lpwstr>
  </property>
  <property fmtid="{D5CDD505-2E9C-101B-9397-08002B2CF9AE}" pid="4" name="KSOProductBuildVer">
    <vt:lpwstr>2052-4.1.2.6545</vt:lpwstr>
  </property>
</Properties>
</file>